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326" r:id="rId3"/>
    <p:sldId id="327" r:id="rId4"/>
    <p:sldId id="352" r:id="rId5"/>
    <p:sldId id="328" r:id="rId6"/>
    <p:sldId id="329" r:id="rId7"/>
    <p:sldId id="330" r:id="rId8"/>
    <p:sldId id="353" r:id="rId9"/>
    <p:sldId id="331" r:id="rId10"/>
    <p:sldId id="332" r:id="rId11"/>
    <p:sldId id="334" r:id="rId12"/>
    <p:sldId id="335" r:id="rId13"/>
    <p:sldId id="277" r:id="rId14"/>
    <p:sldId id="278" r:id="rId15"/>
    <p:sldId id="279" r:id="rId16"/>
    <p:sldId id="280" r:id="rId17"/>
    <p:sldId id="281" r:id="rId18"/>
    <p:sldId id="298" r:id="rId19"/>
    <p:sldId id="282" r:id="rId20"/>
    <p:sldId id="283" r:id="rId21"/>
    <p:sldId id="301" r:id="rId22"/>
    <p:sldId id="264" r:id="rId23"/>
    <p:sldId id="306" r:id="rId24"/>
    <p:sldId id="286" r:id="rId25"/>
    <p:sldId id="288" r:id="rId26"/>
    <p:sldId id="289" r:id="rId27"/>
    <p:sldId id="290" r:id="rId28"/>
    <p:sldId id="291" r:id="rId29"/>
    <p:sldId id="293" r:id="rId30"/>
    <p:sldId id="269" r:id="rId31"/>
    <p:sldId id="270" r:id="rId32"/>
    <p:sldId id="299" r:id="rId33"/>
    <p:sldId id="300" r:id="rId34"/>
    <p:sldId id="302" r:id="rId35"/>
    <p:sldId id="303" r:id="rId36"/>
    <p:sldId id="304" r:id="rId37"/>
    <p:sldId id="305" r:id="rId38"/>
    <p:sldId id="268" r:id="rId39"/>
    <p:sldId id="294" r:id="rId40"/>
    <p:sldId id="295" r:id="rId41"/>
    <p:sldId id="351" r:id="rId42"/>
    <p:sldId id="266" r:id="rId43"/>
    <p:sldId id="267" r:id="rId44"/>
    <p:sldId id="354" r:id="rId45"/>
    <p:sldId id="296" r:id="rId46"/>
    <p:sldId id="297" r:id="rId47"/>
    <p:sldId id="325" r:id="rId48"/>
    <p:sldId id="257" r:id="rId49"/>
    <p:sldId id="259" r:id="rId50"/>
    <p:sldId id="309" r:id="rId51"/>
    <p:sldId id="312" r:id="rId52"/>
    <p:sldId id="313" r:id="rId53"/>
    <p:sldId id="320" r:id="rId54"/>
    <p:sldId id="321" r:id="rId55"/>
    <p:sldId id="323" r:id="rId56"/>
    <p:sldId id="34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7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22800" y="1885950"/>
            <a:ext cx="4013200" cy="4171950"/>
          </a:xfrm>
        </p:spPr>
        <p:txBody>
          <a:bodyPr/>
          <a:lstStyle/>
          <a:p>
            <a:pPr lvl="0"/>
            <a:endParaRPr lang="en-CA"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F7E03-1610-4627-82F0-4212C2F5FB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http://upload.wikimedia.org/wikipedia/commons/d/d8/United_Nations_member_countries_world_map.PNG"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gif"/><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unac.org/canada/index.html"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8534400" cy="2057400"/>
          </a:xfrm>
        </p:spPr>
        <p:txBody>
          <a:bodyPr>
            <a:normAutofit fontScale="90000"/>
          </a:bodyPr>
          <a:lstStyle/>
          <a:p>
            <a:r>
              <a:rPr lang="en-US" sz="9600" b="1" dirty="0"/>
              <a:t>The United Nations</a:t>
            </a:r>
          </a:p>
        </p:txBody>
      </p:sp>
      <p:pic>
        <p:nvPicPr>
          <p:cNvPr id="2053" name="Picture 5" descr="United%20nations%20headquater"/>
          <p:cNvPicPr>
            <a:picLocks noChangeAspect="1" noChangeArrowheads="1"/>
          </p:cNvPicPr>
          <p:nvPr/>
        </p:nvPicPr>
        <p:blipFill>
          <a:blip r:embed="rId2" cstate="print"/>
          <a:srcRect/>
          <a:stretch>
            <a:fillRect/>
          </a:stretch>
        </p:blipFill>
        <p:spPr bwMode="auto">
          <a:xfrm>
            <a:off x="5943600" y="2971800"/>
            <a:ext cx="3003550" cy="3276600"/>
          </a:xfrm>
          <a:prstGeom prst="rect">
            <a:avLst/>
          </a:prstGeom>
          <a:noFill/>
        </p:spPr>
      </p:pic>
      <p:pic>
        <p:nvPicPr>
          <p:cNvPr id="2055" name="Picture 7" descr="united-nations"/>
          <p:cNvPicPr>
            <a:picLocks noChangeAspect="1" noChangeArrowheads="1"/>
          </p:cNvPicPr>
          <p:nvPr/>
        </p:nvPicPr>
        <p:blipFill>
          <a:blip r:embed="rId3" cstate="print"/>
          <a:srcRect/>
          <a:stretch>
            <a:fillRect/>
          </a:stretch>
        </p:blipFill>
        <p:spPr bwMode="auto">
          <a:xfrm>
            <a:off x="3048000" y="3352800"/>
            <a:ext cx="2819400" cy="2333625"/>
          </a:xfrm>
          <a:prstGeom prst="rect">
            <a:avLst/>
          </a:prstGeom>
          <a:noFill/>
        </p:spPr>
      </p:pic>
      <p:pic>
        <p:nvPicPr>
          <p:cNvPr id="2058" name="Picture 10" descr="united-nations-flags-members"/>
          <p:cNvPicPr>
            <a:picLocks noChangeAspect="1" noChangeArrowheads="1"/>
          </p:cNvPicPr>
          <p:nvPr/>
        </p:nvPicPr>
        <p:blipFill>
          <a:blip r:embed="rId4" cstate="print"/>
          <a:srcRect/>
          <a:stretch>
            <a:fillRect/>
          </a:stretch>
        </p:blipFill>
        <p:spPr bwMode="auto">
          <a:xfrm>
            <a:off x="152400" y="2971800"/>
            <a:ext cx="2819400" cy="3276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anchor="ctr"/>
          <a:lstStyle/>
          <a:p>
            <a:pPr algn="ctr"/>
            <a:r>
              <a:rPr lang="en-US" sz="4400">
                <a:solidFill>
                  <a:schemeClr val="tx2"/>
                </a:solidFill>
              </a:rPr>
              <a:t>The League of Nations formally dissolved itself on 18 April 1946 and transferred its mission to the United Nations.</a:t>
            </a:r>
            <a:endParaRPr lang="en-CA" sz="4400">
              <a:solidFill>
                <a:schemeClr val="tx2"/>
              </a:solidFill>
            </a:endParaRPr>
          </a:p>
        </p:txBody>
      </p:sp>
      <p:pic>
        <p:nvPicPr>
          <p:cNvPr id="5" name="Picture 5" descr="ELT200706252139440183029"/>
          <p:cNvPicPr>
            <a:picLocks noChangeAspect="1" noChangeArrowheads="1"/>
          </p:cNvPicPr>
          <p:nvPr/>
        </p:nvPicPr>
        <p:blipFill>
          <a:blip r:embed="rId2" cstate="print"/>
          <a:srcRect/>
          <a:stretch>
            <a:fillRect/>
          </a:stretch>
        </p:blipFill>
        <p:spPr bwMode="auto">
          <a:xfrm>
            <a:off x="3429000" y="304800"/>
            <a:ext cx="2209800" cy="2209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http://upload.wikimedia.org/wikipedia/commons/d/d8/United_Nations_member_countries_world_map.PNG"/>
          <p:cNvPicPr>
            <a:picLocks noChangeAspect="1" noChangeArrowheads="1"/>
          </p:cNvPicPr>
          <p:nvPr/>
        </p:nvPicPr>
        <p:blipFill>
          <a:blip r:embed="rId2" r:link="rId3" cstate="print"/>
          <a:srcRect/>
          <a:stretch>
            <a:fillRect/>
          </a:stretch>
        </p:blipFill>
        <p:spPr bwMode="auto">
          <a:xfrm>
            <a:off x="0" y="2286000"/>
            <a:ext cx="9144000" cy="4572000"/>
          </a:xfrm>
          <a:prstGeom prst="rect">
            <a:avLst/>
          </a:prstGeom>
          <a:noFill/>
          <a:ln w="9525">
            <a:noFill/>
            <a:miter lim="800000"/>
            <a:headEnd/>
            <a:tailEnd/>
          </a:ln>
        </p:spPr>
      </p:pic>
      <p:sp>
        <p:nvSpPr>
          <p:cNvPr id="3" name="Rectangle 2"/>
          <p:cNvSpPr/>
          <p:nvPr/>
        </p:nvSpPr>
        <p:spPr>
          <a:xfrm>
            <a:off x="0" y="0"/>
            <a:ext cx="8915400" cy="2308324"/>
          </a:xfrm>
          <a:prstGeom prst="rect">
            <a:avLst/>
          </a:prstGeom>
        </p:spPr>
        <p:txBody>
          <a:bodyPr wrap="square">
            <a:spAutoFit/>
          </a:bodyPr>
          <a:lstStyle/>
          <a:p>
            <a:pPr>
              <a:buFont typeface="Arial" pitchFamily="34" charset="0"/>
              <a:buChar char="•"/>
            </a:pPr>
            <a:r>
              <a:rPr lang="en-US" sz="2400" dirty="0" smtClean="0">
                <a:solidFill>
                  <a:schemeClr val="tx2"/>
                </a:solidFill>
              </a:rPr>
              <a:t>Almost immediately, the number of countries joining the UN began to grow.  </a:t>
            </a:r>
          </a:p>
          <a:p>
            <a:pPr>
              <a:buFont typeface="Arial" pitchFamily="34" charset="0"/>
              <a:buChar char="•"/>
            </a:pPr>
            <a:r>
              <a:rPr lang="en-US" sz="2400" dirty="0" smtClean="0">
                <a:solidFill>
                  <a:schemeClr val="tx2"/>
                </a:solidFill>
              </a:rPr>
              <a:t>From the 50 nations that signed the declaration on October 24, 1945, over 100 more nations joined within the first decade of its existence.  </a:t>
            </a:r>
          </a:p>
          <a:p>
            <a:pPr>
              <a:buFont typeface="Arial" pitchFamily="34" charset="0"/>
              <a:buChar char="•"/>
            </a:pPr>
            <a:r>
              <a:rPr lang="en-US" sz="2400" dirty="0" smtClean="0">
                <a:solidFill>
                  <a:schemeClr val="tx2"/>
                </a:solidFill>
              </a:rPr>
              <a:t>Below you will see a map that shows the growth of the UN through the decades. </a:t>
            </a:r>
            <a:endParaRPr lang="en-CA" sz="2400"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0"/>
            <a:ext cx="9372600" cy="1066800"/>
          </a:xfrm>
        </p:spPr>
        <p:txBody>
          <a:bodyPr/>
          <a:lstStyle/>
          <a:p>
            <a:r>
              <a:rPr lang="en-US" sz="3200" b="1" i="1" u="sng" dirty="0" smtClean="0"/>
              <a:t>United Nations Charter</a:t>
            </a:r>
            <a:endParaRPr lang="en-CA" sz="3200" b="1" u="sng" dirty="0"/>
          </a:p>
        </p:txBody>
      </p:sp>
      <p:sp>
        <p:nvSpPr>
          <p:cNvPr id="12291" name="Rectangle 3"/>
          <p:cNvSpPr>
            <a:spLocks noChangeArrowheads="1"/>
          </p:cNvSpPr>
          <p:nvPr/>
        </p:nvSpPr>
        <p:spPr bwMode="auto">
          <a:xfrm>
            <a:off x="0" y="914400"/>
            <a:ext cx="4800600" cy="5943600"/>
          </a:xfrm>
          <a:prstGeom prst="rect">
            <a:avLst/>
          </a:prstGeom>
          <a:noFill/>
          <a:ln w="9525">
            <a:noFill/>
            <a:miter lim="800000"/>
            <a:headEnd/>
            <a:tailEnd/>
          </a:ln>
          <a:effectLst/>
        </p:spPr>
        <p:txBody>
          <a:bodyPr anchor="ctr"/>
          <a:lstStyle/>
          <a:p>
            <a:pPr>
              <a:buFont typeface="Arial" pitchFamily="34" charset="0"/>
              <a:buChar char="•"/>
            </a:pPr>
            <a:r>
              <a:rPr lang="en-US" sz="2500" dirty="0" smtClean="0">
                <a:solidFill>
                  <a:schemeClr val="tx2"/>
                </a:solidFill>
              </a:rPr>
              <a:t>The </a:t>
            </a:r>
            <a:r>
              <a:rPr lang="en-US" sz="2500" dirty="0">
                <a:solidFill>
                  <a:schemeClr val="tx2"/>
                </a:solidFill>
              </a:rPr>
              <a:t>Charter consists of a preamble and a series of articles grouped into chapters. </a:t>
            </a:r>
            <a:endParaRPr lang="en-US" sz="2500" dirty="0" smtClean="0">
              <a:solidFill>
                <a:schemeClr val="tx2"/>
              </a:solidFill>
            </a:endParaRPr>
          </a:p>
          <a:p>
            <a:pPr>
              <a:buFont typeface="Arial" pitchFamily="34" charset="0"/>
              <a:buChar char="•"/>
            </a:pPr>
            <a:r>
              <a:rPr lang="en-US" sz="2500" dirty="0" smtClean="0"/>
              <a:t>The </a:t>
            </a:r>
            <a:r>
              <a:rPr lang="en-US" sz="2500" dirty="0"/>
              <a:t>preamble consists of two principal parts. </a:t>
            </a:r>
            <a:endParaRPr lang="en-US" sz="2500" dirty="0" smtClean="0"/>
          </a:p>
          <a:p>
            <a:pPr marL="457200" indent="-457200">
              <a:buAutoNum type="arabicParenR"/>
            </a:pPr>
            <a:r>
              <a:rPr lang="en-US" sz="2500" dirty="0" smtClean="0">
                <a:solidFill>
                  <a:schemeClr val="tx2"/>
                </a:solidFill>
              </a:rPr>
              <a:t>The </a:t>
            </a:r>
            <a:r>
              <a:rPr lang="en-US" sz="2500" dirty="0">
                <a:solidFill>
                  <a:schemeClr val="tx2"/>
                </a:solidFill>
              </a:rPr>
              <a:t>first part containing a general call for the </a:t>
            </a:r>
            <a:r>
              <a:rPr lang="en-US" sz="2500" dirty="0">
                <a:solidFill>
                  <a:srgbClr val="FF0000"/>
                </a:solidFill>
              </a:rPr>
              <a:t>maintenance of peace and international security </a:t>
            </a:r>
            <a:r>
              <a:rPr lang="en-US" sz="2500" dirty="0">
                <a:solidFill>
                  <a:schemeClr val="tx2"/>
                </a:solidFill>
              </a:rPr>
              <a:t>and respect for human rights. </a:t>
            </a:r>
            <a:endParaRPr lang="en-US" sz="2500" dirty="0" smtClean="0">
              <a:solidFill>
                <a:schemeClr val="tx2"/>
              </a:solidFill>
            </a:endParaRPr>
          </a:p>
          <a:p>
            <a:pPr marL="457200" indent="-457200">
              <a:buAutoNum type="arabicParenR"/>
            </a:pPr>
            <a:r>
              <a:rPr lang="en-US" sz="2500" dirty="0" smtClean="0">
                <a:solidFill>
                  <a:schemeClr val="tx2"/>
                </a:solidFill>
              </a:rPr>
              <a:t>The </a:t>
            </a:r>
            <a:r>
              <a:rPr lang="en-US" sz="2500" dirty="0">
                <a:solidFill>
                  <a:schemeClr val="tx2"/>
                </a:solidFill>
              </a:rPr>
              <a:t>second part of the preamble is a </a:t>
            </a:r>
            <a:r>
              <a:rPr lang="en-US" sz="2500" dirty="0">
                <a:solidFill>
                  <a:srgbClr val="FF0000"/>
                </a:solidFill>
              </a:rPr>
              <a:t>declaration in a contractual style that the governments of the peoples </a:t>
            </a:r>
            <a:r>
              <a:rPr lang="en-US" sz="2500" dirty="0">
                <a:solidFill>
                  <a:schemeClr val="tx2"/>
                </a:solidFill>
              </a:rPr>
              <a:t>of the United Nations have agreed to the Charter.</a:t>
            </a:r>
            <a:endParaRPr lang="en-CA" sz="2500" dirty="0">
              <a:solidFill>
                <a:schemeClr val="tx2"/>
              </a:solidFill>
            </a:endParaRPr>
          </a:p>
        </p:txBody>
      </p:sp>
      <p:pic>
        <p:nvPicPr>
          <p:cNvPr id="54274" name="Picture 2" descr="un.jpg (600×473)"/>
          <p:cNvPicPr>
            <a:picLocks noChangeAspect="1" noChangeArrowheads="1"/>
          </p:cNvPicPr>
          <p:nvPr/>
        </p:nvPicPr>
        <p:blipFill>
          <a:blip r:embed="rId2" cstate="print"/>
          <a:srcRect/>
          <a:stretch>
            <a:fillRect/>
          </a:stretch>
        </p:blipFill>
        <p:spPr bwMode="auto">
          <a:xfrm>
            <a:off x="4343400" y="1600200"/>
            <a:ext cx="4639662" cy="3657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838200"/>
          </a:xfrm>
        </p:spPr>
        <p:txBody>
          <a:bodyPr/>
          <a:lstStyle/>
          <a:p>
            <a:r>
              <a:rPr lang="en-US" sz="4000"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What does the United Nations Do?</a:t>
            </a:r>
          </a:p>
        </p:txBody>
      </p:sp>
      <p:sp>
        <p:nvSpPr>
          <p:cNvPr id="20483" name="Rectangle 3"/>
          <p:cNvSpPr>
            <a:spLocks noGrp="1" noChangeArrowheads="1"/>
          </p:cNvSpPr>
          <p:nvPr>
            <p:ph type="body" idx="1"/>
          </p:nvPr>
        </p:nvSpPr>
        <p:spPr>
          <a:xfrm>
            <a:off x="0" y="990600"/>
            <a:ext cx="9144000" cy="5867400"/>
          </a:xfrm>
        </p:spPr>
        <p:txBody>
          <a:bodyPr/>
          <a:lstStyle/>
          <a:p>
            <a:pPr marL="742950" indent="-742950">
              <a:buFont typeface="+mj-lt"/>
              <a:buAutoNum type="arabicPeriod"/>
            </a:pPr>
            <a:r>
              <a:rPr lang="en-US" sz="4200" dirty="0"/>
              <a:t>The UN was created to maintain international peace and security.</a:t>
            </a:r>
          </a:p>
          <a:p>
            <a:pPr marL="742950" indent="-742950">
              <a:buFont typeface="+mj-lt"/>
              <a:buAutoNum type="arabicPeriod"/>
            </a:pPr>
            <a:r>
              <a:rPr lang="en-US" sz="4200" dirty="0"/>
              <a:t>It also works to maintain friendly relationships between countries.</a:t>
            </a:r>
          </a:p>
          <a:p>
            <a:pPr marL="742950" indent="-742950">
              <a:buFont typeface="+mj-lt"/>
              <a:buAutoNum type="arabicPeriod"/>
            </a:pPr>
            <a:r>
              <a:rPr lang="en-US" sz="4200" dirty="0"/>
              <a:t>Lastly, it works to promote economic development of member nations.</a:t>
            </a:r>
          </a:p>
        </p:txBody>
      </p:sp>
      <p:sp>
        <p:nvSpPr>
          <p:cNvPr id="4" name="Rectangle 3"/>
          <p:cNvSpPr/>
          <p:nvPr/>
        </p:nvSpPr>
        <p:spPr>
          <a:xfrm>
            <a:off x="381000" y="5486400"/>
            <a:ext cx="8229600" cy="1200329"/>
          </a:xfrm>
          <a:prstGeom prst="rect">
            <a:avLst/>
          </a:prstGeom>
        </p:spPr>
        <p:txBody>
          <a:bodyPr wrap="square">
            <a:spAutoFit/>
          </a:bodyPr>
          <a:lstStyle/>
          <a:p>
            <a:pPr>
              <a:buNone/>
            </a:pPr>
            <a:r>
              <a:rPr lang="en-CA" sz="2400" b="1" dirty="0" smtClean="0">
                <a:solidFill>
                  <a:srgbClr val="FF0000"/>
                </a:solidFill>
              </a:rPr>
              <a:t>***Not a world government</a:t>
            </a:r>
            <a:r>
              <a:rPr lang="en-CA" sz="2400" b="1" dirty="0" smtClean="0"/>
              <a:t>, and </a:t>
            </a:r>
            <a:r>
              <a:rPr lang="en-CA" sz="2400" b="1" dirty="0" smtClean="0">
                <a:solidFill>
                  <a:srgbClr val="FF0000"/>
                </a:solidFill>
              </a:rPr>
              <a:t>it does not make laws</a:t>
            </a:r>
            <a:r>
              <a:rPr lang="en-CA" sz="2400" b="1" dirty="0" smtClean="0"/>
              <a:t>. </a:t>
            </a:r>
          </a:p>
          <a:p>
            <a:pPr>
              <a:buNone/>
            </a:pPr>
            <a:r>
              <a:rPr lang="en-CA" sz="2400" dirty="0" smtClean="0"/>
              <a:t>•</a:t>
            </a:r>
            <a:r>
              <a:rPr lang="en-CA" sz="2400" b="1" dirty="0" smtClean="0"/>
              <a:t>Provide the means to help resolve international conflict and formulate policies on matters affecting all of us.</a:t>
            </a:r>
            <a:r>
              <a:rPr lang="en-CA" sz="2400" dirty="0" smtClean="0"/>
              <a:t> </a:t>
            </a:r>
            <a:endParaRPr lang="en-CA"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066800"/>
          </a:xfrm>
        </p:spPr>
        <p:txBody>
          <a:bodyPr/>
          <a:lstStyle/>
          <a:p>
            <a:r>
              <a:rPr lang="en-US" sz="6000"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Who and Where?</a:t>
            </a:r>
          </a:p>
        </p:txBody>
      </p:sp>
      <p:sp>
        <p:nvSpPr>
          <p:cNvPr id="21507" name="Rectangle 3"/>
          <p:cNvSpPr>
            <a:spLocks noGrp="1" noChangeArrowheads="1"/>
          </p:cNvSpPr>
          <p:nvPr>
            <p:ph type="body" idx="1"/>
          </p:nvPr>
        </p:nvSpPr>
        <p:spPr>
          <a:xfrm>
            <a:off x="0" y="3657600"/>
            <a:ext cx="9144000" cy="3200400"/>
          </a:xfrm>
        </p:spPr>
        <p:txBody>
          <a:bodyPr>
            <a:normAutofit/>
          </a:bodyPr>
          <a:lstStyle/>
          <a:p>
            <a:r>
              <a:rPr lang="en-US" sz="3000" dirty="0"/>
              <a:t>Almost all countries in the world are members of the UN.</a:t>
            </a:r>
          </a:p>
          <a:p>
            <a:r>
              <a:rPr lang="en-US" sz="3000" dirty="0"/>
              <a:t>There are currently 191 countries in the UN.</a:t>
            </a:r>
          </a:p>
          <a:p>
            <a:r>
              <a:rPr lang="en-US" sz="3000" dirty="0"/>
              <a:t>The headquarters is in New York City.</a:t>
            </a:r>
          </a:p>
          <a:p>
            <a:r>
              <a:rPr lang="en-US" sz="3000" dirty="0"/>
              <a:t>The </a:t>
            </a:r>
            <a:r>
              <a:rPr lang="en-US" sz="3000" dirty="0" smtClean="0"/>
              <a:t>International Court of Justice </a:t>
            </a:r>
            <a:r>
              <a:rPr lang="en-US" sz="3000" dirty="0"/>
              <a:t>(ICJ) is located in The Hague in the Netherlands.</a:t>
            </a:r>
          </a:p>
        </p:txBody>
      </p:sp>
      <p:pic>
        <p:nvPicPr>
          <p:cNvPr id="2" name="Picture 2" descr="holiday-travel-tips-new-york-ny-United-nations-headquarters-UN-HQ-building.jpg (666×481)"/>
          <p:cNvPicPr>
            <a:picLocks noChangeAspect="1" noChangeArrowheads="1"/>
          </p:cNvPicPr>
          <p:nvPr/>
        </p:nvPicPr>
        <p:blipFill>
          <a:blip r:embed="rId2" cstate="print"/>
          <a:srcRect/>
          <a:stretch>
            <a:fillRect/>
          </a:stretch>
        </p:blipFill>
        <p:spPr bwMode="auto">
          <a:xfrm>
            <a:off x="5257800" y="1231900"/>
            <a:ext cx="3253154" cy="2349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508" name="Picture 4" descr="220px-International_Court_of_Justice.jpg (220×164)"/>
          <p:cNvPicPr>
            <a:picLocks noChangeAspect="1" noChangeArrowheads="1"/>
          </p:cNvPicPr>
          <p:nvPr/>
        </p:nvPicPr>
        <p:blipFill>
          <a:blip r:embed="rId3" cstate="print"/>
          <a:srcRect/>
          <a:stretch>
            <a:fillRect/>
          </a:stretch>
        </p:blipFill>
        <p:spPr bwMode="auto">
          <a:xfrm>
            <a:off x="1066800" y="1219200"/>
            <a:ext cx="3048000" cy="22721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152400"/>
            <a:ext cx="9144000" cy="1524000"/>
          </a:xfrm>
        </p:spPr>
        <p:txBody>
          <a:bodyPr>
            <a:normAutofit fontScale="90000"/>
          </a:bodyPr>
          <a:lstStyle/>
          <a:p>
            <a:r>
              <a:rPr lang="en-US" sz="5400"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UN World Headquarters</a:t>
            </a:r>
            <a:br>
              <a:rPr lang="en-US" sz="5400"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br>
            <a:r>
              <a:rPr lang="en-US" sz="5400"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New York</a:t>
            </a:r>
          </a:p>
        </p:txBody>
      </p:sp>
      <p:pic>
        <p:nvPicPr>
          <p:cNvPr id="32773" name="Picture 5" descr="sriimg20020523_1162018_0p"/>
          <p:cNvPicPr>
            <a:picLocks noChangeAspect="1" noChangeArrowheads="1"/>
          </p:cNvPicPr>
          <p:nvPr/>
        </p:nvPicPr>
        <p:blipFill>
          <a:blip r:embed="rId2" cstate="print"/>
          <a:srcRect/>
          <a:stretch>
            <a:fillRect/>
          </a:stretch>
        </p:blipFill>
        <p:spPr bwMode="auto">
          <a:xfrm>
            <a:off x="228600" y="4381500"/>
            <a:ext cx="4953000" cy="2476500"/>
          </a:xfrm>
          <a:prstGeom prst="rect">
            <a:avLst/>
          </a:prstGeom>
          <a:noFill/>
        </p:spPr>
      </p:pic>
      <p:pic>
        <p:nvPicPr>
          <p:cNvPr id="32775" name="Picture 7" descr="United,%20Nations,%20headquarters,%20congress,%20ambassadors,%20New,%20York,"/>
          <p:cNvPicPr>
            <a:picLocks noChangeAspect="1" noChangeArrowheads="1"/>
          </p:cNvPicPr>
          <p:nvPr/>
        </p:nvPicPr>
        <p:blipFill>
          <a:blip r:embed="rId3" cstate="print"/>
          <a:srcRect/>
          <a:stretch>
            <a:fillRect/>
          </a:stretch>
        </p:blipFill>
        <p:spPr bwMode="auto">
          <a:xfrm>
            <a:off x="5237594" y="1904998"/>
            <a:ext cx="3639705" cy="4953001"/>
          </a:xfrm>
          <a:prstGeom prst="rect">
            <a:avLst/>
          </a:prstGeom>
          <a:noFill/>
        </p:spPr>
      </p:pic>
      <p:pic>
        <p:nvPicPr>
          <p:cNvPr id="32777" name="Picture 9" descr="unhq"/>
          <p:cNvPicPr>
            <a:picLocks noChangeAspect="1" noChangeArrowheads="1"/>
          </p:cNvPicPr>
          <p:nvPr/>
        </p:nvPicPr>
        <p:blipFill>
          <a:blip r:embed="rId4" cstate="print"/>
          <a:srcRect/>
          <a:stretch>
            <a:fillRect/>
          </a:stretch>
        </p:blipFill>
        <p:spPr bwMode="auto">
          <a:xfrm>
            <a:off x="228600" y="1866900"/>
            <a:ext cx="4953000" cy="2476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838200"/>
          </a:xfrm>
        </p:spPr>
        <p:txBody>
          <a:bodyPr>
            <a:normAutofit fontScale="90000"/>
          </a:bodyPr>
          <a:lstStyle/>
          <a:p>
            <a:r>
              <a:rPr lang="en-US" sz="5400"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Parts of the United Nations</a:t>
            </a:r>
          </a:p>
        </p:txBody>
      </p:sp>
      <p:sp>
        <p:nvSpPr>
          <p:cNvPr id="23555" name="Rectangle 3"/>
          <p:cNvSpPr>
            <a:spLocks noGrp="1" noChangeArrowheads="1"/>
          </p:cNvSpPr>
          <p:nvPr>
            <p:ph type="body" idx="1"/>
          </p:nvPr>
        </p:nvSpPr>
        <p:spPr>
          <a:xfrm>
            <a:off x="0" y="914400"/>
            <a:ext cx="9144000" cy="5943600"/>
          </a:xfrm>
        </p:spPr>
        <p:txBody>
          <a:bodyPr/>
          <a:lstStyle/>
          <a:p>
            <a:pPr>
              <a:buFont typeface="Wingdings" pitchFamily="2" charset="2"/>
              <a:buNone/>
            </a:pPr>
            <a:r>
              <a:rPr lang="en-US" dirty="0"/>
              <a:t>1. </a:t>
            </a:r>
            <a:r>
              <a:rPr lang="en-US" u="sng" dirty="0"/>
              <a:t>The General Assembly</a:t>
            </a:r>
            <a:r>
              <a:rPr lang="en-US" dirty="0"/>
              <a:t> – the ‘town meeting’ of the world.</a:t>
            </a:r>
          </a:p>
          <a:p>
            <a:pPr>
              <a:buFont typeface="Wingdings" pitchFamily="2" charset="2"/>
              <a:buNone/>
            </a:pPr>
            <a:r>
              <a:rPr lang="en-US" dirty="0"/>
              <a:t>2. </a:t>
            </a:r>
            <a:r>
              <a:rPr lang="en-US" u="sng" dirty="0"/>
              <a:t>UN Security Council</a:t>
            </a:r>
            <a:r>
              <a:rPr lang="en-US" dirty="0"/>
              <a:t> – maintains world peace (most powerful branch)</a:t>
            </a:r>
          </a:p>
          <a:p>
            <a:pPr>
              <a:buFont typeface="Wingdings" pitchFamily="2" charset="2"/>
              <a:buNone/>
            </a:pPr>
            <a:r>
              <a:rPr lang="en-US" dirty="0"/>
              <a:t>3. </a:t>
            </a:r>
            <a:r>
              <a:rPr lang="en-US" u="sng" dirty="0"/>
              <a:t>Economic and Social Council</a:t>
            </a:r>
            <a:r>
              <a:rPr lang="en-US" dirty="0"/>
              <a:t> - works with the UN’s economic, cultural, health and educational activities.</a:t>
            </a:r>
          </a:p>
          <a:p>
            <a:pPr>
              <a:buFont typeface="Wingdings" pitchFamily="2" charset="2"/>
              <a:buNone/>
            </a:pPr>
            <a:r>
              <a:rPr lang="en-US" dirty="0"/>
              <a:t>4. </a:t>
            </a:r>
            <a:r>
              <a:rPr lang="en-US" u="sng" dirty="0"/>
              <a:t>Trusteeship Council</a:t>
            </a:r>
            <a:r>
              <a:rPr lang="en-US" dirty="0"/>
              <a:t> - territories</a:t>
            </a:r>
            <a:endParaRPr lang="en-US" u="sng" dirty="0"/>
          </a:p>
          <a:p>
            <a:pPr>
              <a:buFont typeface="Wingdings" pitchFamily="2" charset="2"/>
              <a:buNone/>
            </a:pPr>
            <a:r>
              <a:rPr lang="en-US" dirty="0"/>
              <a:t>5. </a:t>
            </a:r>
            <a:r>
              <a:rPr lang="en-US" u="sng" dirty="0"/>
              <a:t>ICJ</a:t>
            </a:r>
            <a:r>
              <a:rPr lang="en-US" dirty="0"/>
              <a:t> – International Court of Justice</a:t>
            </a:r>
          </a:p>
          <a:p>
            <a:pPr>
              <a:buFont typeface="Wingdings" pitchFamily="2" charset="2"/>
              <a:buNone/>
            </a:pPr>
            <a:r>
              <a:rPr lang="en-US" dirty="0"/>
              <a:t>6. </a:t>
            </a:r>
            <a:r>
              <a:rPr lang="en-US" u="sng" dirty="0"/>
              <a:t>The Secretariat</a:t>
            </a:r>
            <a:r>
              <a:rPr lang="en-US" dirty="0"/>
              <a:t> – administrative duties    and can bring any topic before the SC.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524000"/>
          </a:xfrm>
        </p:spPr>
        <p:txBody>
          <a:bodyPr/>
          <a:lstStyle/>
          <a:p>
            <a:r>
              <a:rPr lang="en-US"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International Court of Justice</a:t>
            </a:r>
            <a:br>
              <a:rPr lang="en-US"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br>
            <a:r>
              <a:rPr lang="en-US"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The Hague, Netherlands</a:t>
            </a:r>
          </a:p>
        </p:txBody>
      </p:sp>
      <p:pic>
        <p:nvPicPr>
          <p:cNvPr id="33797" name="Picture 5" descr="icj1"/>
          <p:cNvPicPr>
            <a:picLocks noChangeAspect="1" noChangeArrowheads="1"/>
          </p:cNvPicPr>
          <p:nvPr/>
        </p:nvPicPr>
        <p:blipFill>
          <a:blip r:embed="rId2" cstate="print"/>
          <a:srcRect/>
          <a:stretch>
            <a:fillRect/>
          </a:stretch>
        </p:blipFill>
        <p:spPr bwMode="auto">
          <a:xfrm>
            <a:off x="228600" y="1600200"/>
            <a:ext cx="8534400" cy="50419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The General Assembly</a:t>
            </a:r>
            <a:endParaRPr lang="en-CA"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0" y="1524000"/>
            <a:ext cx="5715000" cy="5105400"/>
          </a:xfrm>
        </p:spPr>
        <p:txBody>
          <a:bodyPr>
            <a:noAutofit/>
          </a:bodyPr>
          <a:lstStyle/>
          <a:p>
            <a:r>
              <a:rPr lang="en-CA" sz="2200" dirty="0" smtClean="0"/>
              <a:t>The General Assembly is made up of </a:t>
            </a:r>
            <a:r>
              <a:rPr lang="en-CA" sz="2200" smtClean="0"/>
              <a:t>all </a:t>
            </a:r>
            <a:r>
              <a:rPr lang="en-CA" sz="2200" smtClean="0"/>
              <a:t>190 </a:t>
            </a:r>
            <a:r>
              <a:rPr lang="en-CA" sz="2200" dirty="0" smtClean="0"/>
              <a:t>member countries, each country holding one vote. </a:t>
            </a:r>
          </a:p>
          <a:p>
            <a:pPr>
              <a:buNone/>
            </a:pPr>
            <a:r>
              <a:rPr lang="en-CA" sz="2200" dirty="0" smtClean="0"/>
              <a:t>•The General Assembly acts as a sort of town hall, a powerful way for a country to make its opinion heard. </a:t>
            </a:r>
          </a:p>
          <a:p>
            <a:pPr>
              <a:buNone/>
            </a:pPr>
            <a:r>
              <a:rPr lang="en-CA" sz="2200" dirty="0" smtClean="0"/>
              <a:t>•Routine matters require simply a majority vote, whereas more important issues require a two-thirds majority. </a:t>
            </a:r>
          </a:p>
          <a:p>
            <a:pPr>
              <a:buNone/>
            </a:pPr>
            <a:r>
              <a:rPr lang="en-CA" sz="2200" dirty="0" smtClean="0"/>
              <a:t>•Annual meetings run from mid-September to mid-December. </a:t>
            </a:r>
          </a:p>
          <a:p>
            <a:pPr>
              <a:buNone/>
            </a:pPr>
            <a:r>
              <a:rPr lang="en-CA" sz="2200" dirty="0" smtClean="0"/>
              <a:t>•At the beginning of each regular session, a president is elected to preside over the Assembly</a:t>
            </a:r>
          </a:p>
        </p:txBody>
      </p:sp>
      <p:pic>
        <p:nvPicPr>
          <p:cNvPr id="74754" name="Picture 2" descr="imggen.jpg (500×333)"/>
          <p:cNvPicPr>
            <a:picLocks noChangeAspect="1" noChangeArrowheads="1"/>
          </p:cNvPicPr>
          <p:nvPr/>
        </p:nvPicPr>
        <p:blipFill>
          <a:blip r:embed="rId2" cstate="print"/>
          <a:srcRect/>
          <a:stretch>
            <a:fillRect/>
          </a:stretch>
        </p:blipFill>
        <p:spPr bwMode="auto">
          <a:xfrm rot="21445359">
            <a:off x="5533808" y="4339768"/>
            <a:ext cx="3276600" cy="21822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4756" name="Picture 4" descr="http://www.iaea.org/newscenter/images/unga2007_300x200.jpg"/>
          <p:cNvPicPr>
            <a:picLocks noChangeAspect="1" noChangeArrowheads="1"/>
          </p:cNvPicPr>
          <p:nvPr/>
        </p:nvPicPr>
        <p:blipFill>
          <a:blip r:embed="rId3" cstate="print"/>
          <a:srcRect/>
          <a:stretch>
            <a:fillRect/>
          </a:stretch>
        </p:blipFill>
        <p:spPr bwMode="auto">
          <a:xfrm rot="413520">
            <a:off x="5895175" y="1764765"/>
            <a:ext cx="2857500"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838200"/>
          </a:xfrm>
        </p:spPr>
        <p:txBody>
          <a:bodyPr/>
          <a:lstStyle/>
          <a:p>
            <a:r>
              <a:rPr lang="en-US" sz="4800"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The General Assembly</a:t>
            </a:r>
          </a:p>
        </p:txBody>
      </p:sp>
      <p:sp>
        <p:nvSpPr>
          <p:cNvPr id="24579" name="Rectangle 3"/>
          <p:cNvSpPr>
            <a:spLocks noGrp="1" noChangeArrowheads="1"/>
          </p:cNvSpPr>
          <p:nvPr>
            <p:ph type="body" idx="1"/>
          </p:nvPr>
        </p:nvSpPr>
        <p:spPr>
          <a:xfrm>
            <a:off x="152400" y="1219200"/>
            <a:ext cx="4419600" cy="5791200"/>
          </a:xfrm>
        </p:spPr>
        <p:txBody>
          <a:bodyPr>
            <a:normAutofit fontScale="77500" lnSpcReduction="20000"/>
          </a:bodyPr>
          <a:lstStyle/>
          <a:p>
            <a:r>
              <a:rPr lang="en-US" sz="4400" dirty="0"/>
              <a:t>Every member nation has a seat at the General Assembly.</a:t>
            </a:r>
          </a:p>
          <a:p>
            <a:r>
              <a:rPr lang="en-US" sz="4400" dirty="0"/>
              <a:t>Brings up international issues that they want the Security Council to deal with</a:t>
            </a:r>
          </a:p>
          <a:p>
            <a:r>
              <a:rPr lang="en-US" sz="4400" dirty="0"/>
              <a:t>Holds elections for Security Council members and other leaders</a:t>
            </a:r>
            <a:endParaRPr lang="en-US" sz="4800" dirty="0"/>
          </a:p>
        </p:txBody>
      </p:sp>
      <p:pic>
        <p:nvPicPr>
          <p:cNvPr id="17410" name="Picture 2" descr="4321948-3x2-940x627.jpg (940×627)"/>
          <p:cNvPicPr>
            <a:picLocks noChangeAspect="1" noChangeArrowheads="1"/>
          </p:cNvPicPr>
          <p:nvPr/>
        </p:nvPicPr>
        <p:blipFill>
          <a:blip r:embed="rId2" cstate="print"/>
          <a:srcRect/>
          <a:stretch>
            <a:fillRect/>
          </a:stretch>
        </p:blipFill>
        <p:spPr bwMode="auto">
          <a:xfrm>
            <a:off x="4495800" y="3810000"/>
            <a:ext cx="4302444" cy="2869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2" name="Picture 4" descr="http://www.frumforum.com/wp-content/uploads/2011/09/UN.jpg"/>
          <p:cNvPicPr>
            <a:picLocks noChangeAspect="1" noChangeArrowheads="1"/>
          </p:cNvPicPr>
          <p:nvPr/>
        </p:nvPicPr>
        <p:blipFill>
          <a:blip r:embed="rId3" cstate="print"/>
          <a:srcRect/>
          <a:stretch>
            <a:fillRect/>
          </a:stretch>
        </p:blipFill>
        <p:spPr bwMode="auto">
          <a:xfrm>
            <a:off x="4724400" y="1143000"/>
            <a:ext cx="3873199"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0"/>
            <a:ext cx="9144000" cy="1066800"/>
          </a:xfrm>
        </p:spPr>
        <p:txBody>
          <a:bodyPr/>
          <a:lstStyle/>
          <a:p>
            <a:r>
              <a:rPr lang="en-US" sz="3200" b="1" i="1" u="sng" dirty="0" smtClean="0">
                <a:solidFill>
                  <a:schemeClr val="tx2"/>
                </a:solidFill>
              </a:rPr>
              <a:t>Lead-Up to the UN</a:t>
            </a:r>
            <a:endParaRPr lang="en-CA" sz="3200" b="1" u="sng" dirty="0"/>
          </a:p>
        </p:txBody>
      </p:sp>
      <p:sp>
        <p:nvSpPr>
          <p:cNvPr id="3076" name="Rectangle 4"/>
          <p:cNvSpPr>
            <a:spLocks noChangeArrowheads="1"/>
          </p:cNvSpPr>
          <p:nvPr/>
        </p:nvSpPr>
        <p:spPr bwMode="auto">
          <a:xfrm>
            <a:off x="152400" y="914400"/>
            <a:ext cx="5334000" cy="5943600"/>
          </a:xfrm>
          <a:prstGeom prst="rect">
            <a:avLst/>
          </a:prstGeom>
          <a:noFill/>
          <a:ln w="9525">
            <a:noFill/>
            <a:miter lim="800000"/>
            <a:headEnd/>
            <a:tailEnd/>
          </a:ln>
          <a:effectLst/>
        </p:spPr>
        <p:txBody>
          <a:bodyPr anchor="ctr"/>
          <a:lstStyle/>
          <a:p>
            <a:pPr>
              <a:buFont typeface="Arial" pitchFamily="34" charset="0"/>
              <a:buChar char="•"/>
            </a:pPr>
            <a:r>
              <a:rPr lang="en-US" sz="2100" dirty="0" smtClean="0">
                <a:solidFill>
                  <a:schemeClr val="tx2"/>
                </a:solidFill>
              </a:rPr>
              <a:t>Following </a:t>
            </a:r>
            <a:r>
              <a:rPr lang="en-US" sz="2100" dirty="0">
                <a:solidFill>
                  <a:schemeClr val="tx2"/>
                </a:solidFill>
              </a:rPr>
              <a:t>the end of World War I, </a:t>
            </a:r>
            <a:r>
              <a:rPr lang="en-US" sz="2100" b="1" dirty="0"/>
              <a:t>Woodrow Wilson in his famous “Fourteen Points</a:t>
            </a:r>
            <a:r>
              <a:rPr lang="en-US" sz="2100" dirty="0">
                <a:solidFill>
                  <a:schemeClr val="tx2"/>
                </a:solidFill>
              </a:rPr>
              <a:t>” called for the creation of an international body that would help provide security and peace throughout the world.  </a:t>
            </a:r>
            <a:endParaRPr lang="en-US" sz="2100" dirty="0" smtClean="0">
              <a:solidFill>
                <a:schemeClr val="tx2"/>
              </a:solidFill>
            </a:endParaRPr>
          </a:p>
          <a:p>
            <a:pPr>
              <a:buFont typeface="Arial" pitchFamily="34" charset="0"/>
              <a:buChar char="•"/>
            </a:pPr>
            <a:r>
              <a:rPr lang="en-US" sz="2100" dirty="0" smtClean="0">
                <a:solidFill>
                  <a:schemeClr val="tx2"/>
                </a:solidFill>
              </a:rPr>
              <a:t>It </a:t>
            </a:r>
            <a:r>
              <a:rPr lang="en-US" sz="2100" dirty="0">
                <a:solidFill>
                  <a:schemeClr val="tx2"/>
                </a:solidFill>
              </a:rPr>
              <a:t>was an idea that he believed would help to stop all future wars and lead to a more peaceful civilization.  </a:t>
            </a:r>
            <a:endParaRPr lang="en-US" sz="2100" dirty="0" smtClean="0">
              <a:solidFill>
                <a:schemeClr val="tx2"/>
              </a:solidFill>
            </a:endParaRPr>
          </a:p>
          <a:p>
            <a:pPr>
              <a:buFont typeface="Arial" pitchFamily="34" charset="0"/>
              <a:buChar char="•"/>
            </a:pPr>
            <a:r>
              <a:rPr lang="en-US" sz="2100" dirty="0" smtClean="0">
                <a:solidFill>
                  <a:schemeClr val="tx2"/>
                </a:solidFill>
              </a:rPr>
              <a:t>However</a:t>
            </a:r>
            <a:r>
              <a:rPr lang="en-US" sz="2100" dirty="0">
                <a:solidFill>
                  <a:schemeClr val="tx2"/>
                </a:solidFill>
              </a:rPr>
              <a:t>, because of the other events that followed after World War I, namely </a:t>
            </a:r>
            <a:r>
              <a:rPr lang="en-US" sz="2100" b="1" dirty="0"/>
              <a:t>the Versailles Peace Treaty and the Great Depression</a:t>
            </a:r>
            <a:r>
              <a:rPr lang="en-US" sz="2100" dirty="0">
                <a:solidFill>
                  <a:schemeClr val="tx2"/>
                </a:solidFill>
              </a:rPr>
              <a:t>, aggression once again grew throughout the world, and the League of Nations would be exposed as a body that had no legitimacy or power to deal with international problems.  </a:t>
            </a:r>
            <a:endParaRPr lang="en-US" sz="2100" dirty="0" smtClean="0">
              <a:solidFill>
                <a:schemeClr val="tx2"/>
              </a:solidFill>
            </a:endParaRPr>
          </a:p>
          <a:p>
            <a:pPr>
              <a:buFont typeface="Arial" pitchFamily="34" charset="0"/>
              <a:buChar char="•"/>
            </a:pPr>
            <a:r>
              <a:rPr lang="en-US" sz="2100" b="1" u="sng" dirty="0" smtClean="0">
                <a:solidFill>
                  <a:srgbClr val="FF0000"/>
                </a:solidFill>
              </a:rPr>
              <a:t>With </a:t>
            </a:r>
            <a:r>
              <a:rPr lang="en-US" sz="2100" b="1" u="sng" dirty="0">
                <a:solidFill>
                  <a:srgbClr val="FF0000"/>
                </a:solidFill>
              </a:rPr>
              <a:t>the end of World War II, however, many world powers were determined that this would never happen again</a:t>
            </a:r>
            <a:r>
              <a:rPr lang="en-US" sz="2100" dirty="0">
                <a:solidFill>
                  <a:schemeClr val="tx2"/>
                </a:solidFill>
              </a:rPr>
              <a:t>.</a:t>
            </a:r>
            <a:endParaRPr lang="en-CA" sz="2100" dirty="0">
              <a:solidFill>
                <a:schemeClr val="tx2"/>
              </a:solidFill>
            </a:endParaRPr>
          </a:p>
        </p:txBody>
      </p:sp>
      <p:pic>
        <p:nvPicPr>
          <p:cNvPr id="62466" name="Picture 2" descr="http://upload.wikimedia.org/wikipedia/commons/thumb/5/53/Thomas_Woodrow_Wilson,_Harris_%26_Ewing_bw_photo_portrait,_1919.jpg/220px-Thomas_Woodrow_Wilson,_Harris_%26_Ewing_bw_photo_portrait,_1919.jpg"/>
          <p:cNvPicPr>
            <a:picLocks noChangeAspect="1" noChangeArrowheads="1"/>
          </p:cNvPicPr>
          <p:nvPr/>
        </p:nvPicPr>
        <p:blipFill>
          <a:blip r:embed="rId2" cstate="print"/>
          <a:srcRect/>
          <a:stretch>
            <a:fillRect/>
          </a:stretch>
        </p:blipFill>
        <p:spPr bwMode="auto">
          <a:xfrm>
            <a:off x="5562600" y="1447800"/>
            <a:ext cx="3200400" cy="48442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52400"/>
            <a:ext cx="9144000" cy="1143000"/>
          </a:xfrm>
        </p:spPr>
        <p:txBody>
          <a:bodyPr>
            <a:normAutofit fontScale="90000"/>
          </a:bodyPr>
          <a:lstStyle/>
          <a:p>
            <a:r>
              <a:rPr lang="en-US" sz="4800"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The General Assembly</a:t>
            </a:r>
            <a:br>
              <a:rPr lang="en-US" sz="4800"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br>
            <a:r>
              <a:rPr lang="en-US" sz="3600"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Inside UN Headquarters</a:t>
            </a:r>
          </a:p>
        </p:txBody>
      </p:sp>
      <p:pic>
        <p:nvPicPr>
          <p:cNvPr id="34821" name="Picture 5" descr="9nytr29"/>
          <p:cNvPicPr>
            <a:picLocks noChangeAspect="1" noChangeArrowheads="1"/>
          </p:cNvPicPr>
          <p:nvPr/>
        </p:nvPicPr>
        <p:blipFill>
          <a:blip r:embed="rId2" cstate="print"/>
          <a:srcRect/>
          <a:stretch>
            <a:fillRect/>
          </a:stretch>
        </p:blipFill>
        <p:spPr bwMode="auto">
          <a:xfrm>
            <a:off x="304800" y="1371600"/>
            <a:ext cx="8534400" cy="53022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Secretariat -Secretary General</a:t>
            </a:r>
            <a:endParaRPr lang="en-CA"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0" y="2057400"/>
            <a:ext cx="9296400" cy="4572000"/>
          </a:xfrm>
        </p:spPr>
        <p:txBody>
          <a:bodyPr>
            <a:normAutofit/>
          </a:bodyPr>
          <a:lstStyle/>
          <a:p>
            <a:r>
              <a:rPr lang="en-CA" dirty="0" smtClean="0"/>
              <a:t>The Secretary General is public figure head of the UN. </a:t>
            </a:r>
          </a:p>
          <a:p>
            <a:r>
              <a:rPr lang="en-CA" dirty="0" smtClean="0"/>
              <a:t>He or she plays a major role in setting the organizations agenda in international security. </a:t>
            </a:r>
          </a:p>
          <a:p>
            <a:r>
              <a:rPr lang="en-CA" dirty="0" smtClean="0"/>
              <a:t>The secretary general acts as a neutral mediator in international conflicts and brings hostile parties to the negotiating table</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CA" b="1" cap="all"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United Nations Secretary General</a:t>
            </a:r>
            <a:br>
              <a:rPr lang="en-CA" b="1" cap="all"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CA" b="1" cap="all"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Ban </a:t>
            </a:r>
            <a:r>
              <a:rPr lang="en-CA" b="1" cap="all" dirty="0" err="1"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Ki</a:t>
            </a:r>
            <a:r>
              <a:rPr lang="en-CA" b="1" cap="all"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Moon</a:t>
            </a:r>
            <a:endParaRPr lang="en-CA"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0" y="1981200"/>
            <a:ext cx="4953000" cy="4876800"/>
          </a:xfrm>
        </p:spPr>
        <p:txBody>
          <a:bodyPr/>
          <a:lstStyle/>
          <a:p>
            <a:pPr fontAlgn="base"/>
            <a:r>
              <a:rPr lang="en-CA" dirty="0" smtClean="0"/>
              <a:t>Took over from </a:t>
            </a:r>
            <a:r>
              <a:rPr lang="en-CA" dirty="0" err="1" smtClean="0"/>
              <a:t>Koffi</a:t>
            </a:r>
            <a:r>
              <a:rPr lang="en-CA" dirty="0" smtClean="0"/>
              <a:t> Anan in 2007</a:t>
            </a:r>
          </a:p>
          <a:p>
            <a:pPr fontAlgn="base"/>
            <a:r>
              <a:rPr lang="en-CA" dirty="0" smtClean="0"/>
              <a:t> Former </a:t>
            </a:r>
            <a:r>
              <a:rPr lang="en-CA" dirty="0" err="1" smtClean="0"/>
              <a:t>Foriegn</a:t>
            </a:r>
            <a:r>
              <a:rPr lang="en-CA" dirty="0" smtClean="0"/>
              <a:t> Affairs for South Korea</a:t>
            </a:r>
          </a:p>
          <a:p>
            <a:pPr fontAlgn="base"/>
            <a:r>
              <a:rPr lang="en-CA" dirty="0" smtClean="0"/>
              <a:t>He is considered to be a "quiet diplomat"</a:t>
            </a:r>
          </a:p>
          <a:p>
            <a:pPr fontAlgn="base"/>
            <a:r>
              <a:rPr lang="en-CA" dirty="0" smtClean="0"/>
              <a:t>Fluent in several </a:t>
            </a:r>
            <a:r>
              <a:rPr lang="en-CA" dirty="0" err="1" smtClean="0"/>
              <a:t>langauges</a:t>
            </a:r>
            <a:endParaRPr lang="en-CA" dirty="0" smtClean="0"/>
          </a:p>
          <a:p>
            <a:endParaRPr lang="en-CA" dirty="0"/>
          </a:p>
        </p:txBody>
      </p:sp>
      <p:pic>
        <p:nvPicPr>
          <p:cNvPr id="4" name="Picture 2" descr="sg1.jpg (405×291)"/>
          <p:cNvPicPr>
            <a:picLocks noChangeAspect="1" noChangeArrowheads="1"/>
          </p:cNvPicPr>
          <p:nvPr/>
        </p:nvPicPr>
        <p:blipFill>
          <a:blip r:embed="rId2" cstate="print"/>
          <a:srcRect/>
          <a:stretch>
            <a:fillRect/>
          </a:stretch>
        </p:blipFill>
        <p:spPr bwMode="auto">
          <a:xfrm>
            <a:off x="5029200" y="1676400"/>
            <a:ext cx="3857625" cy="2771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CA" b="1" cap="all"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Security Council</a:t>
            </a:r>
            <a:endParaRPr lang="en-CA"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152400" y="1143000"/>
            <a:ext cx="9144000" cy="5715000"/>
          </a:xfrm>
        </p:spPr>
        <p:txBody>
          <a:bodyPr>
            <a:noAutofit/>
          </a:bodyPr>
          <a:lstStyle/>
          <a:p>
            <a:pPr>
              <a:lnSpc>
                <a:spcPct val="90000"/>
              </a:lnSpc>
            </a:pPr>
            <a:r>
              <a:rPr lang="en-US" sz="2200" dirty="0" smtClean="0"/>
              <a:t>The strong-arm of the UN</a:t>
            </a:r>
          </a:p>
          <a:p>
            <a:pPr>
              <a:lnSpc>
                <a:spcPct val="90000"/>
              </a:lnSpc>
            </a:pPr>
            <a:r>
              <a:rPr lang="en-US" sz="2200" dirty="0" smtClean="0"/>
              <a:t>Maintains international peace</a:t>
            </a:r>
          </a:p>
          <a:p>
            <a:r>
              <a:rPr lang="en-CA" sz="2200" dirty="0" smtClean="0"/>
              <a:t>The Security Council is mainly responsible for maintaining international peace and security. </a:t>
            </a:r>
          </a:p>
          <a:p>
            <a:pPr>
              <a:lnSpc>
                <a:spcPct val="90000"/>
              </a:lnSpc>
              <a:buNone/>
            </a:pPr>
            <a:r>
              <a:rPr lang="en-US" sz="2200" u="sng" dirty="0" smtClean="0">
                <a:solidFill>
                  <a:srgbClr val="FF0000"/>
                </a:solidFill>
              </a:rPr>
              <a:t>How does it do this:</a:t>
            </a:r>
          </a:p>
          <a:p>
            <a:pPr lvl="1">
              <a:lnSpc>
                <a:spcPct val="90000"/>
              </a:lnSpc>
            </a:pPr>
            <a:r>
              <a:rPr lang="en-US" sz="2200" dirty="0" smtClean="0"/>
              <a:t>Recommends peaceful negotiations (peace talks)</a:t>
            </a:r>
          </a:p>
          <a:p>
            <a:pPr lvl="1">
              <a:lnSpc>
                <a:spcPct val="90000"/>
              </a:lnSpc>
            </a:pPr>
            <a:r>
              <a:rPr lang="en-US" sz="2200" dirty="0" smtClean="0"/>
              <a:t>Can use Economic Sanctions</a:t>
            </a:r>
          </a:p>
          <a:p>
            <a:pPr lvl="1">
              <a:lnSpc>
                <a:spcPct val="90000"/>
              </a:lnSpc>
            </a:pPr>
            <a:r>
              <a:rPr lang="en-US" sz="2200" dirty="0" smtClean="0"/>
              <a:t>Can use Military Sanctions</a:t>
            </a:r>
          </a:p>
          <a:p>
            <a:pPr>
              <a:buNone/>
            </a:pPr>
            <a:r>
              <a:rPr lang="en-CA" sz="2200" u="sng" dirty="0" smtClean="0">
                <a:solidFill>
                  <a:srgbClr val="FF0000"/>
                </a:solidFill>
              </a:rPr>
              <a:t>THE RULES:</a:t>
            </a:r>
          </a:p>
          <a:p>
            <a:pPr>
              <a:buNone/>
            </a:pPr>
            <a:r>
              <a:rPr lang="en-CA" sz="2200" dirty="0" smtClean="0"/>
              <a:t>•There are 15 council members, 5 of whom are permanent members. </a:t>
            </a:r>
          </a:p>
          <a:p>
            <a:pPr marL="342900" lvl="1" indent="-342900">
              <a:buNone/>
            </a:pPr>
            <a:r>
              <a:rPr lang="en-US" sz="2200" dirty="0" smtClean="0"/>
              <a:t>10 non-permanent countries (elected every two years)</a:t>
            </a:r>
            <a:endParaRPr lang="en-CA" sz="2200" dirty="0" smtClean="0"/>
          </a:p>
          <a:p>
            <a:pPr>
              <a:buNone/>
            </a:pPr>
            <a:r>
              <a:rPr lang="en-CA" sz="2200" dirty="0" smtClean="0"/>
              <a:t>•Any decision to be made requires at least 9 yes votes. </a:t>
            </a:r>
          </a:p>
          <a:p>
            <a:pPr>
              <a:buNone/>
            </a:pPr>
            <a:r>
              <a:rPr lang="en-CA" sz="2200" u="sng" dirty="0" smtClean="0">
                <a:solidFill>
                  <a:srgbClr val="FF0000"/>
                </a:solidFill>
              </a:rPr>
              <a:t>THE VETO POWER:</a:t>
            </a:r>
            <a:endParaRPr lang="en-CA" sz="2200" dirty="0" smtClean="0">
              <a:solidFill>
                <a:srgbClr val="FF0000"/>
              </a:solidFill>
            </a:endParaRPr>
          </a:p>
          <a:p>
            <a:r>
              <a:rPr lang="en-CA" sz="2200" dirty="0" smtClean="0"/>
              <a:t>The five permanent members of the UN Security Council are: </a:t>
            </a:r>
            <a:r>
              <a:rPr lang="en-CA" sz="2200" b="1" dirty="0" smtClean="0"/>
              <a:t>Great Britain, France, the U.S.A., Russia, and China (they all have the power of “veto”).</a:t>
            </a:r>
            <a:r>
              <a:rPr lang="en-US" sz="2200"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12192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UN Security Council</a:t>
            </a:r>
            <a:br>
              <a:rPr lang="en-US"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3600"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Inside World Headquarters</a:t>
            </a:r>
          </a:p>
        </p:txBody>
      </p:sp>
      <p:pic>
        <p:nvPicPr>
          <p:cNvPr id="36869" name="Picture 5" descr="b9903-26"/>
          <p:cNvPicPr>
            <a:picLocks noChangeAspect="1" noChangeArrowheads="1"/>
          </p:cNvPicPr>
          <p:nvPr/>
        </p:nvPicPr>
        <p:blipFill>
          <a:blip r:embed="rId2" cstate="print"/>
          <a:srcRect/>
          <a:stretch>
            <a:fillRect/>
          </a:stretch>
        </p:blipFill>
        <p:spPr bwMode="auto">
          <a:xfrm>
            <a:off x="304800" y="1295400"/>
            <a:ext cx="8534400" cy="5384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9144000" cy="9906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600"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Sanctions</a:t>
            </a:r>
          </a:p>
        </p:txBody>
      </p:sp>
      <p:sp>
        <p:nvSpPr>
          <p:cNvPr id="26627" name="Rectangle 3"/>
          <p:cNvSpPr>
            <a:spLocks noGrp="1" noChangeArrowheads="1"/>
          </p:cNvSpPr>
          <p:nvPr>
            <p:ph type="body" idx="1"/>
          </p:nvPr>
        </p:nvSpPr>
        <p:spPr>
          <a:xfrm>
            <a:off x="0" y="1371600"/>
            <a:ext cx="4572000" cy="5334000"/>
          </a:xfrm>
        </p:spPr>
        <p:txBody>
          <a:bodyPr>
            <a:normAutofit fontScale="85000" lnSpcReduction="20000"/>
          </a:bodyPr>
          <a:lstStyle/>
          <a:p>
            <a:r>
              <a:rPr lang="en-US" sz="4000" dirty="0"/>
              <a:t>Sanctions are used to punish a country for violating international law.  They can be used to force a country to follow a law.</a:t>
            </a:r>
          </a:p>
          <a:p>
            <a:r>
              <a:rPr lang="en-US" sz="4000" dirty="0"/>
              <a:t>In order for sanctions to be used by the UN Security Council, </a:t>
            </a:r>
            <a:r>
              <a:rPr lang="en-US" sz="4000" b="1" dirty="0">
                <a:solidFill>
                  <a:srgbClr val="FF0000"/>
                </a:solidFill>
              </a:rPr>
              <a:t>ALL FIVE permanent members must have a unanimous vote</a:t>
            </a:r>
            <a:r>
              <a:rPr lang="en-US" sz="4000" dirty="0"/>
              <a:t>.</a:t>
            </a:r>
          </a:p>
        </p:txBody>
      </p:sp>
      <p:pic>
        <p:nvPicPr>
          <p:cNvPr id="11266" name="Picture 2" descr="UNSC.2.jpg (460×288)"/>
          <p:cNvPicPr>
            <a:picLocks noChangeAspect="1" noChangeArrowheads="1"/>
          </p:cNvPicPr>
          <p:nvPr/>
        </p:nvPicPr>
        <p:blipFill>
          <a:blip r:embed="rId2" cstate="print"/>
          <a:srcRect/>
          <a:stretch>
            <a:fillRect/>
          </a:stretch>
        </p:blipFill>
        <p:spPr bwMode="auto">
          <a:xfrm>
            <a:off x="4648200" y="2362200"/>
            <a:ext cx="4138082"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457200"/>
            <a:ext cx="9144000" cy="9906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Types of Sanctions</a:t>
            </a:r>
          </a:p>
        </p:txBody>
      </p:sp>
      <p:sp>
        <p:nvSpPr>
          <p:cNvPr id="31747" name="Rectangle 3"/>
          <p:cNvSpPr>
            <a:spLocks noGrp="1" noChangeArrowheads="1"/>
          </p:cNvSpPr>
          <p:nvPr>
            <p:ph type="body" idx="1"/>
          </p:nvPr>
        </p:nvSpPr>
        <p:spPr>
          <a:xfrm>
            <a:off x="0" y="1981200"/>
            <a:ext cx="9144000" cy="4495800"/>
          </a:xfrm>
        </p:spPr>
        <p:txBody>
          <a:bodyPr/>
          <a:lstStyle/>
          <a:p>
            <a:r>
              <a:rPr lang="en-US" sz="4000" u="sng" dirty="0"/>
              <a:t>Diplomatic Sanctions</a:t>
            </a:r>
            <a:r>
              <a:rPr lang="en-US" sz="4000" dirty="0"/>
              <a:t> – removal of all political ties (like embassies)</a:t>
            </a:r>
          </a:p>
          <a:p>
            <a:r>
              <a:rPr lang="en-US" sz="4000" u="sng" dirty="0"/>
              <a:t>Economic Sanctions</a:t>
            </a:r>
            <a:r>
              <a:rPr lang="en-US" sz="4000" dirty="0"/>
              <a:t> – ban on all trade with a country (except food)</a:t>
            </a:r>
          </a:p>
          <a:p>
            <a:r>
              <a:rPr lang="en-US" sz="4000" u="sng" dirty="0"/>
              <a:t>Military Sanctions</a:t>
            </a:r>
            <a:r>
              <a:rPr lang="en-US" sz="4000" dirty="0"/>
              <a:t> – using a military to force compliance</a:t>
            </a:r>
            <a:r>
              <a:rPr lang="en-US" sz="4000" dirty="0" smtClean="0"/>
              <a:t>.</a:t>
            </a: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2400"/>
            <a:ext cx="9144000" cy="9144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Military Sanctions</a:t>
            </a:r>
          </a:p>
        </p:txBody>
      </p:sp>
      <p:sp>
        <p:nvSpPr>
          <p:cNvPr id="27651" name="Rectangle 3"/>
          <p:cNvSpPr>
            <a:spLocks noGrp="1" noChangeArrowheads="1"/>
          </p:cNvSpPr>
          <p:nvPr>
            <p:ph type="body" idx="1"/>
          </p:nvPr>
        </p:nvSpPr>
        <p:spPr>
          <a:xfrm>
            <a:off x="0" y="1219200"/>
            <a:ext cx="9144000" cy="5638800"/>
          </a:xfrm>
        </p:spPr>
        <p:txBody>
          <a:bodyPr/>
          <a:lstStyle/>
          <a:p>
            <a:pPr>
              <a:lnSpc>
                <a:spcPct val="90000"/>
              </a:lnSpc>
            </a:pPr>
            <a:r>
              <a:rPr lang="en-US" u="sng" dirty="0"/>
              <a:t>UN Peacekeepers</a:t>
            </a:r>
            <a:r>
              <a:rPr lang="en-US" dirty="0"/>
              <a:t> – a group of armed soldiers sent to a hostile area to promote peace.  They ARE NOT COMBAT TROOPS.</a:t>
            </a:r>
          </a:p>
          <a:p>
            <a:pPr>
              <a:lnSpc>
                <a:spcPct val="90000"/>
              </a:lnSpc>
            </a:pPr>
            <a:r>
              <a:rPr lang="en-US" dirty="0"/>
              <a:t>These soldiers maintain peace.  </a:t>
            </a:r>
          </a:p>
          <a:p>
            <a:pPr>
              <a:lnSpc>
                <a:spcPct val="90000"/>
              </a:lnSpc>
            </a:pPr>
            <a:r>
              <a:rPr lang="en-US" dirty="0"/>
              <a:t>They don’t go on combat missions.</a:t>
            </a:r>
          </a:p>
          <a:p>
            <a:pPr>
              <a:lnSpc>
                <a:spcPct val="90000"/>
              </a:lnSpc>
            </a:pPr>
            <a:r>
              <a:rPr lang="en-US" dirty="0"/>
              <a:t>They are not an ‘army’</a:t>
            </a:r>
          </a:p>
          <a:p>
            <a:pPr>
              <a:lnSpc>
                <a:spcPct val="90000"/>
              </a:lnSpc>
              <a:buFont typeface="Wingdings" pitchFamily="2" charset="2"/>
              <a:buNone/>
            </a:pPr>
            <a:endParaRPr lang="en-US" sz="2000" dirty="0"/>
          </a:p>
          <a:p>
            <a:pPr>
              <a:lnSpc>
                <a:spcPct val="90000"/>
              </a:lnSpc>
            </a:pPr>
            <a:r>
              <a:rPr lang="en-US" u="sng" dirty="0"/>
              <a:t>UN Military Force</a:t>
            </a:r>
            <a:r>
              <a:rPr lang="en-US" dirty="0"/>
              <a:t> – an army made up of soldiers from more than one UN country that can serve as combat troops.</a:t>
            </a:r>
          </a:p>
          <a:p>
            <a:pPr lvl="1">
              <a:lnSpc>
                <a:spcPct val="90000"/>
              </a:lnSpc>
            </a:pPr>
            <a:r>
              <a:rPr lang="en-US" dirty="0"/>
              <a:t>They are not very effective and are not used very often</a:t>
            </a:r>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04800"/>
            <a:ext cx="9144000" cy="1752600"/>
          </a:xfrm>
        </p:spPr>
        <p:txBody>
          <a:bodyPr/>
          <a:lstStyle/>
          <a:p>
            <a:r>
              <a:rPr lang="en-US" sz="4000" b="1" dirty="0"/>
              <a:t>UN </a:t>
            </a:r>
            <a:r>
              <a:rPr lang="en-US" sz="4000" b="1" dirty="0" smtClean="0"/>
              <a:t>Peacekeepers</a:t>
            </a:r>
            <a:endParaRPr lang="en-US" sz="3200" b="1" dirty="0"/>
          </a:p>
        </p:txBody>
      </p:sp>
      <p:grpSp>
        <p:nvGrpSpPr>
          <p:cNvPr id="2" name="Group 8"/>
          <p:cNvGrpSpPr>
            <a:grpSpLocks/>
          </p:cNvGrpSpPr>
          <p:nvPr/>
        </p:nvGrpSpPr>
        <p:grpSpPr bwMode="auto">
          <a:xfrm>
            <a:off x="0" y="1981200"/>
            <a:ext cx="9144000" cy="3429000"/>
            <a:chOff x="0" y="1344"/>
            <a:chExt cx="5760" cy="2160"/>
          </a:xfrm>
        </p:grpSpPr>
        <p:pic>
          <p:nvPicPr>
            <p:cNvPr id="37893" name="Picture 5" descr="10i6c"/>
            <p:cNvPicPr>
              <a:picLocks noChangeAspect="1" noChangeArrowheads="1"/>
            </p:cNvPicPr>
            <p:nvPr/>
          </p:nvPicPr>
          <p:blipFill>
            <a:blip r:embed="rId2" cstate="print"/>
            <a:srcRect/>
            <a:stretch>
              <a:fillRect/>
            </a:stretch>
          </p:blipFill>
          <p:spPr bwMode="auto">
            <a:xfrm>
              <a:off x="0" y="1344"/>
              <a:ext cx="3024" cy="2160"/>
            </a:xfrm>
            <a:prstGeom prst="rect">
              <a:avLst/>
            </a:prstGeom>
            <a:noFill/>
          </p:spPr>
        </p:pic>
        <p:pic>
          <p:nvPicPr>
            <p:cNvPr id="37895" name="Picture 7" descr="258152"/>
            <p:cNvPicPr>
              <a:picLocks noChangeAspect="1" noChangeArrowheads="1"/>
            </p:cNvPicPr>
            <p:nvPr/>
          </p:nvPicPr>
          <p:blipFill>
            <a:blip r:embed="rId3" cstate="print"/>
            <a:srcRect/>
            <a:stretch>
              <a:fillRect/>
            </a:stretch>
          </p:blipFill>
          <p:spPr bwMode="auto">
            <a:xfrm>
              <a:off x="3024" y="1344"/>
              <a:ext cx="2736" cy="2160"/>
            </a:xfrm>
            <a:prstGeom prst="rect">
              <a:avLst/>
            </a:prstGeom>
            <a:noFill/>
          </p:spPr>
        </p:pic>
      </p:grpSp>
      <p:sp>
        <p:nvSpPr>
          <p:cNvPr id="6" name="TextBox 5"/>
          <p:cNvSpPr txBox="1"/>
          <p:nvPr/>
        </p:nvSpPr>
        <p:spPr>
          <a:xfrm>
            <a:off x="0" y="5688449"/>
            <a:ext cx="9144000" cy="1169551"/>
          </a:xfrm>
          <a:prstGeom prst="rect">
            <a:avLst/>
          </a:prstGeom>
          <a:noFill/>
        </p:spPr>
        <p:txBody>
          <a:bodyPr wrap="square" rtlCol="0">
            <a:spAutoFit/>
          </a:bodyPr>
          <a:lstStyle/>
          <a:p>
            <a:pPr algn="ctr"/>
            <a:r>
              <a:rPr lang="en-US" sz="3500" b="1" dirty="0" smtClean="0"/>
              <a:t>They always wear </a:t>
            </a:r>
            <a:r>
              <a:rPr lang="en-US" sz="3500" b="1" u="sng" dirty="0" smtClean="0"/>
              <a:t>blue berets</a:t>
            </a:r>
            <a:r>
              <a:rPr lang="en-US" sz="3500" b="1" dirty="0" smtClean="0"/>
              <a:t> or </a:t>
            </a:r>
            <a:r>
              <a:rPr lang="en-US" sz="3500" b="1" u="sng" dirty="0" smtClean="0"/>
              <a:t>blue helmets</a:t>
            </a:r>
            <a:r>
              <a:rPr lang="en-US" sz="3500" b="1" dirty="0" smtClean="0"/>
              <a:t> to identify themselves</a:t>
            </a:r>
            <a:endParaRPr lang="en-CA" sz="35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28600"/>
            <a:ext cx="9144000" cy="9906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Major UN Missions</a:t>
            </a:r>
          </a:p>
        </p:txBody>
      </p:sp>
      <p:sp>
        <p:nvSpPr>
          <p:cNvPr id="28675" name="Rectangle 3"/>
          <p:cNvSpPr>
            <a:spLocks noGrp="1" noChangeArrowheads="1"/>
          </p:cNvSpPr>
          <p:nvPr>
            <p:ph type="body" idx="1"/>
          </p:nvPr>
        </p:nvSpPr>
        <p:spPr>
          <a:xfrm>
            <a:off x="0" y="1371600"/>
            <a:ext cx="9144000" cy="5257800"/>
          </a:xfrm>
        </p:spPr>
        <p:txBody>
          <a:bodyPr/>
          <a:lstStyle/>
          <a:p>
            <a:r>
              <a:rPr lang="en-US" u="sng" dirty="0"/>
              <a:t>East Timor</a:t>
            </a:r>
            <a:r>
              <a:rPr lang="en-US" dirty="0"/>
              <a:t> (Asia) – the UN supervised the independence of this country</a:t>
            </a:r>
          </a:p>
          <a:p>
            <a:r>
              <a:rPr lang="en-US" u="sng" dirty="0"/>
              <a:t>Iraq</a:t>
            </a:r>
            <a:r>
              <a:rPr lang="en-US" dirty="0"/>
              <a:t> (Middle East) – UN tried to cut all trade with Iraq after it failed to comply with international law, but some nations continued to trade with them.</a:t>
            </a:r>
          </a:p>
          <a:p>
            <a:r>
              <a:rPr lang="en-US" u="sng" dirty="0"/>
              <a:t>Somalia</a:t>
            </a:r>
            <a:r>
              <a:rPr lang="en-US" dirty="0"/>
              <a:t> (Africa) – UN humanitarian mission to get food and supplies to people in need</a:t>
            </a:r>
          </a:p>
          <a:p>
            <a:r>
              <a:rPr lang="en-US" u="sng" dirty="0"/>
              <a:t>Haiti</a:t>
            </a:r>
            <a:r>
              <a:rPr lang="en-US" dirty="0"/>
              <a:t> (Caribbean) – UN helped strengthen government, army, and hold elections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066800"/>
          </a:xfrm>
        </p:spPr>
        <p:txBody>
          <a:bodyPr>
            <a:norm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roots of the United Nations were born during WW2</a:t>
            </a:r>
            <a:endParaRPr lang="en-CA"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099" name="Rectangle 3"/>
          <p:cNvSpPr>
            <a:spLocks noChangeArrowheads="1"/>
          </p:cNvSpPr>
          <p:nvPr/>
        </p:nvSpPr>
        <p:spPr bwMode="auto">
          <a:xfrm>
            <a:off x="4267200" y="1066800"/>
            <a:ext cx="4876800" cy="5791200"/>
          </a:xfrm>
          <a:prstGeom prst="rect">
            <a:avLst/>
          </a:prstGeom>
          <a:noFill/>
          <a:ln w="9525">
            <a:noFill/>
            <a:miter lim="800000"/>
            <a:headEnd/>
            <a:tailEnd/>
          </a:ln>
          <a:effectLst/>
        </p:spPr>
        <p:txBody>
          <a:bodyPr anchor="ctr"/>
          <a:lstStyle/>
          <a:p>
            <a:pPr>
              <a:buFont typeface="Arial" pitchFamily="34" charset="0"/>
              <a:buChar char="•"/>
            </a:pPr>
            <a:r>
              <a:rPr lang="en-US" sz="2500" dirty="0">
                <a:solidFill>
                  <a:schemeClr val="tx2"/>
                </a:solidFill>
              </a:rPr>
              <a:t>The roots of the United Nations were born during the Second World War itself.  Throughout the war, the </a:t>
            </a:r>
            <a:r>
              <a:rPr lang="en-US" sz="2500" dirty="0">
                <a:solidFill>
                  <a:schemeClr val="accent2"/>
                </a:solidFill>
              </a:rPr>
              <a:t>leaders of the Soviet Union (Josef Stalin), the United States (Franklin Roosevelt) and the United Kingdom (Winston Churchill) met frequently throughout the world</a:t>
            </a:r>
            <a:r>
              <a:rPr lang="en-US" sz="2500" dirty="0" smtClean="0">
                <a:solidFill>
                  <a:schemeClr val="tx2"/>
                </a:solidFill>
              </a:rPr>
              <a:t>.</a:t>
            </a:r>
          </a:p>
          <a:p>
            <a:r>
              <a:rPr lang="en-US" sz="2500" dirty="0" smtClean="0">
                <a:solidFill>
                  <a:schemeClr val="tx2"/>
                </a:solidFill>
              </a:rPr>
              <a:t>  </a:t>
            </a:r>
          </a:p>
          <a:p>
            <a:pPr>
              <a:buFont typeface="Arial" pitchFamily="34" charset="0"/>
              <a:buChar char="•"/>
            </a:pPr>
            <a:r>
              <a:rPr lang="en-US" sz="2500" dirty="0" smtClean="0">
                <a:solidFill>
                  <a:schemeClr val="tx2"/>
                </a:solidFill>
              </a:rPr>
              <a:t>They </a:t>
            </a:r>
            <a:r>
              <a:rPr lang="en-US" sz="2500" dirty="0">
                <a:solidFill>
                  <a:schemeClr val="tx2"/>
                </a:solidFill>
              </a:rPr>
              <a:t>discussed joint war plans and how to attack the Axis powers; they also discussed how plans for the post-War world.  </a:t>
            </a:r>
            <a:endParaRPr lang="en-US" sz="2500" dirty="0" smtClean="0">
              <a:solidFill>
                <a:schemeClr val="tx2"/>
              </a:solidFill>
            </a:endParaRPr>
          </a:p>
        </p:txBody>
      </p:sp>
      <p:pic>
        <p:nvPicPr>
          <p:cNvPr id="61442" name="Picture 2" descr="220px-FDR_in_1933.jpg (220×259)"/>
          <p:cNvPicPr>
            <a:picLocks noChangeAspect="1" noChangeArrowheads="1"/>
          </p:cNvPicPr>
          <p:nvPr/>
        </p:nvPicPr>
        <p:blipFill>
          <a:blip r:embed="rId2" cstate="print"/>
          <a:srcRect/>
          <a:stretch>
            <a:fillRect/>
          </a:stretch>
        </p:blipFill>
        <p:spPr bwMode="auto">
          <a:xfrm>
            <a:off x="228600" y="4191000"/>
            <a:ext cx="2095500" cy="2466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46" name="Picture 6" descr="Sir-Winston-Churchill.jpg (300×300)"/>
          <p:cNvPicPr>
            <a:picLocks noChangeAspect="1" noChangeArrowheads="1"/>
          </p:cNvPicPr>
          <p:nvPr/>
        </p:nvPicPr>
        <p:blipFill>
          <a:blip r:embed="rId3" cstate="print"/>
          <a:srcRect/>
          <a:stretch>
            <a:fillRect/>
          </a:stretch>
        </p:blipFill>
        <p:spPr bwMode="auto">
          <a:xfrm>
            <a:off x="228600" y="685800"/>
            <a:ext cx="285750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44" name="Picture 4" descr="stalinDM2109_468x551.jpg (468×551)"/>
          <p:cNvPicPr>
            <a:picLocks noChangeAspect="1" noChangeArrowheads="1"/>
          </p:cNvPicPr>
          <p:nvPr/>
        </p:nvPicPr>
        <p:blipFill>
          <a:blip r:embed="rId4" cstate="print"/>
          <a:srcRect/>
          <a:stretch>
            <a:fillRect/>
          </a:stretch>
        </p:blipFill>
        <p:spPr bwMode="auto">
          <a:xfrm>
            <a:off x="1600200" y="2133600"/>
            <a:ext cx="2394699" cy="2819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CA" b="1" cap="all"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Other UN Mechanisms</a:t>
            </a:r>
            <a:endParaRPr lang="en-CA"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228600" y="1371600"/>
            <a:ext cx="5181600" cy="5334000"/>
          </a:xfrm>
        </p:spPr>
        <p:txBody>
          <a:bodyPr>
            <a:normAutofit fontScale="85000" lnSpcReduction="20000"/>
          </a:bodyPr>
          <a:lstStyle/>
          <a:p>
            <a:pPr fontAlgn="base"/>
            <a:r>
              <a:rPr lang="en-CA" dirty="0" smtClean="0"/>
              <a:t>The </a:t>
            </a:r>
            <a:r>
              <a:rPr lang="en-CA" b="1" dirty="0" smtClean="0"/>
              <a:t>Human Rights Council</a:t>
            </a:r>
            <a:r>
              <a:rPr lang="en-CA" dirty="0" smtClean="0"/>
              <a:t> is a body of political representatives which can establish Working Groups and Special </a:t>
            </a:r>
            <a:r>
              <a:rPr lang="en-CA" dirty="0" err="1" smtClean="0"/>
              <a:t>Rapporteurs</a:t>
            </a:r>
            <a:r>
              <a:rPr lang="en-CA" dirty="0" smtClean="0"/>
              <a:t> to investigate human rights and can also issue statements.</a:t>
            </a:r>
          </a:p>
          <a:p>
            <a:pPr fontAlgn="base"/>
            <a:r>
              <a:rPr lang="en-CA" b="1" dirty="0" smtClean="0"/>
              <a:t>Special </a:t>
            </a:r>
            <a:r>
              <a:rPr lang="en-CA" b="1" dirty="0" err="1" smtClean="0"/>
              <a:t>Rapporteurs</a:t>
            </a:r>
            <a:r>
              <a:rPr lang="en-CA" dirty="0" smtClean="0"/>
              <a:t> are independent experts appointed by the Council to investigate and report on particular countries or human rights issues.</a:t>
            </a:r>
          </a:p>
          <a:p>
            <a:pPr lvl="1" fontAlgn="base"/>
            <a:r>
              <a:rPr lang="en-CA" dirty="0" smtClean="0"/>
              <a:t>The Special </a:t>
            </a:r>
            <a:r>
              <a:rPr lang="en-CA" dirty="0" err="1" smtClean="0"/>
              <a:t>Rapporteur</a:t>
            </a:r>
            <a:r>
              <a:rPr lang="en-CA" dirty="0" smtClean="0"/>
              <a:t> on the Right to Education visited the U.S. in 2001 and NGOs organized some briefings and publicity.</a:t>
            </a:r>
            <a:endParaRPr lang="en-CA" dirty="0"/>
          </a:p>
        </p:txBody>
      </p:sp>
      <p:pic>
        <p:nvPicPr>
          <p:cNvPr id="76802" name="Picture 2" descr="2008_UN_HumanRightsCouncil.jpg (640×427)"/>
          <p:cNvPicPr>
            <a:picLocks noChangeAspect="1" noChangeArrowheads="1"/>
          </p:cNvPicPr>
          <p:nvPr/>
        </p:nvPicPr>
        <p:blipFill>
          <a:blip r:embed="rId2" cstate="print"/>
          <a:srcRect/>
          <a:stretch>
            <a:fillRect/>
          </a:stretch>
        </p:blipFill>
        <p:spPr bwMode="auto">
          <a:xfrm>
            <a:off x="5334000" y="2667000"/>
            <a:ext cx="3426322" cy="2286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CA" b="1" cap="all"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Other UN Mechanisms</a:t>
            </a:r>
            <a:endParaRPr lang="en-CA"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p:txBody>
          <a:bodyPr>
            <a:normAutofit lnSpcReduction="10000"/>
          </a:bodyPr>
          <a:lstStyle/>
          <a:p>
            <a:pPr fontAlgn="base"/>
            <a:r>
              <a:rPr lang="en-CA" dirty="0" smtClean="0"/>
              <a:t>The </a:t>
            </a:r>
            <a:r>
              <a:rPr lang="en-CA" b="1" dirty="0" smtClean="0"/>
              <a:t>Office of the UN High Commissioner for Human Rights</a:t>
            </a:r>
            <a:r>
              <a:rPr lang="en-CA" dirty="0" smtClean="0"/>
              <a:t> provides support to the treaty bodies and special </a:t>
            </a:r>
            <a:r>
              <a:rPr lang="en-CA" dirty="0" err="1" smtClean="0"/>
              <a:t>rapporteurs</a:t>
            </a:r>
            <a:r>
              <a:rPr lang="en-CA" dirty="0" smtClean="0"/>
              <a:t>, and can also bring attention to human rights issues.</a:t>
            </a:r>
          </a:p>
          <a:p>
            <a:r>
              <a:rPr lang="en-CA" dirty="0" smtClean="0"/>
              <a:t/>
            </a:r>
            <a:br>
              <a:rPr lang="en-CA" dirty="0" smtClean="0"/>
            </a:br>
            <a:r>
              <a:rPr lang="en-CA" dirty="0" smtClean="0"/>
              <a:t>The </a:t>
            </a:r>
            <a:r>
              <a:rPr lang="en-CA" b="1" dirty="0" smtClean="0"/>
              <a:t>General Assembly </a:t>
            </a:r>
            <a:r>
              <a:rPr lang="en-CA" dirty="0" smtClean="0"/>
              <a:t>and </a:t>
            </a:r>
            <a:r>
              <a:rPr lang="en-CA" b="1" dirty="0" smtClean="0"/>
              <a:t>Security Council </a:t>
            </a:r>
            <a:r>
              <a:rPr lang="en-CA" dirty="0" smtClean="0"/>
              <a:t>can pass resolutions about human rights issues and could even impose sanctions or take other actions, but they rarely do so.</a:t>
            </a:r>
          </a:p>
          <a:p>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CA" b="1" cap="all"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International Atomic Energy Agency (IPEA)</a:t>
            </a:r>
            <a:endParaRPr lang="en-CA"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152400" y="1600200"/>
            <a:ext cx="6096000" cy="4953000"/>
          </a:xfrm>
        </p:spPr>
        <p:txBody>
          <a:bodyPr>
            <a:noAutofit/>
          </a:bodyPr>
          <a:lstStyle/>
          <a:p>
            <a:r>
              <a:rPr lang="en-CA" sz="2300" b="1" dirty="0" smtClean="0"/>
              <a:t>The International Atomic Energy Agency isolated in northeastern Austria in the city of Vienna. </a:t>
            </a:r>
            <a:endParaRPr lang="en-CA" sz="2300" dirty="0" smtClean="0"/>
          </a:p>
          <a:p>
            <a:r>
              <a:rPr lang="en-CA" sz="2300" dirty="0" smtClean="0"/>
              <a:t>•</a:t>
            </a:r>
            <a:r>
              <a:rPr lang="en-CA" sz="2300" b="1" dirty="0" smtClean="0"/>
              <a:t>Established in 1957, this intergovernmental organization sought to accelerate and enlarge the contributions of atomic energy to peace, health, and prosperity throughout the world. </a:t>
            </a:r>
            <a:endParaRPr lang="en-CA" sz="2300" dirty="0" smtClean="0"/>
          </a:p>
          <a:p>
            <a:r>
              <a:rPr lang="en-CA" sz="2300" dirty="0" smtClean="0"/>
              <a:t>•</a:t>
            </a:r>
            <a:r>
              <a:rPr lang="en-CA" sz="2300" b="1" dirty="0" smtClean="0"/>
              <a:t>Activities within the agency range from water desalination to the transport of nuclear materials. </a:t>
            </a:r>
            <a:endParaRPr lang="en-CA" sz="2300" dirty="0" smtClean="0"/>
          </a:p>
          <a:p>
            <a:r>
              <a:rPr lang="en-CA" sz="2300" dirty="0" smtClean="0"/>
              <a:t>•</a:t>
            </a:r>
            <a:r>
              <a:rPr lang="en-CA" sz="2300" b="1" dirty="0" smtClean="0"/>
              <a:t>When it comes to disarmament, the IAEA plays an important policing role in relation with the non-proliferation treaty of 1970</a:t>
            </a:r>
            <a:endParaRPr lang="en-CA" sz="2300" dirty="0" smtClean="0"/>
          </a:p>
        </p:txBody>
      </p:sp>
      <p:pic>
        <p:nvPicPr>
          <p:cNvPr id="73730" name="Picture 2" descr="International-Atomic-Energy-Agency-IAEA.png (350×265)"/>
          <p:cNvPicPr>
            <a:picLocks noChangeAspect="1" noChangeArrowheads="1"/>
          </p:cNvPicPr>
          <p:nvPr/>
        </p:nvPicPr>
        <p:blipFill>
          <a:blip r:embed="rId2" cstate="print"/>
          <a:srcRect/>
          <a:stretch>
            <a:fillRect/>
          </a:stretch>
        </p:blipFill>
        <p:spPr bwMode="auto">
          <a:xfrm>
            <a:off x="5810250" y="3048000"/>
            <a:ext cx="3333750" cy="25241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CA" b="1" cap="all"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International Court of Justice</a:t>
            </a:r>
            <a:endParaRPr lang="en-CA"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3429000" y="2057400"/>
            <a:ext cx="5715000" cy="4525963"/>
          </a:xfrm>
        </p:spPr>
        <p:txBody>
          <a:bodyPr>
            <a:normAutofit fontScale="85000" lnSpcReduction="10000"/>
          </a:bodyPr>
          <a:lstStyle/>
          <a:p>
            <a:r>
              <a:rPr lang="en-CA" dirty="0" smtClean="0"/>
              <a:t>The International Court of Justice or the World Court, is the judicial organ in the UN </a:t>
            </a:r>
          </a:p>
          <a:p>
            <a:pPr>
              <a:buNone/>
            </a:pPr>
            <a:r>
              <a:rPr lang="en-CA" dirty="0" smtClean="0"/>
              <a:t>•This court consists of a panel of 15 judges, all of whom are elected by the General Assembly and the Security Council </a:t>
            </a:r>
          </a:p>
          <a:p>
            <a:pPr>
              <a:buNone/>
            </a:pPr>
            <a:r>
              <a:rPr lang="en-CA" dirty="0" smtClean="0"/>
              <a:t>•Participation in this court is entirely voluntary, but once a state has decided to participate, it must comply with the courts decision</a:t>
            </a:r>
          </a:p>
          <a:p>
            <a:endParaRPr lang="en-CA" dirty="0"/>
          </a:p>
        </p:txBody>
      </p:sp>
      <p:pic>
        <p:nvPicPr>
          <p:cNvPr id="72706" name="Picture 2" descr="image003.jpg (220×223)"/>
          <p:cNvPicPr>
            <a:picLocks noChangeAspect="1" noChangeArrowheads="1"/>
          </p:cNvPicPr>
          <p:nvPr/>
        </p:nvPicPr>
        <p:blipFill>
          <a:blip r:embed="rId2" cstate="print"/>
          <a:srcRect/>
          <a:stretch>
            <a:fillRect/>
          </a:stretch>
        </p:blipFill>
        <p:spPr bwMode="auto">
          <a:xfrm>
            <a:off x="457200" y="1905000"/>
            <a:ext cx="2743200" cy="27806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Scale>
                                      <p:cBhvr>
                                        <p:cTn id="7" dur="1000" decel="50000" fill="hold">
                                          <p:stCondLst>
                                            <p:cond delay="0"/>
                                          </p:stCondLst>
                                        </p:cTn>
                                        <p:tgtEl>
                                          <p:spTgt spid="727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2706"/>
                                        </p:tgtEl>
                                        <p:attrNameLst>
                                          <p:attrName>ppt_x</p:attrName>
                                          <p:attrName>ppt_y</p:attrName>
                                        </p:attrNameLst>
                                      </p:cBhvr>
                                    </p:animMotion>
                                    <p:animEffect transition="in" filter="fade">
                                      <p:cBhvr>
                                        <p:cTn id="9" dur="1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Economic and Social Council, or ECOSOC</a:t>
            </a:r>
            <a:endParaRPr lang="en-CA"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0" y="1676400"/>
            <a:ext cx="5334000" cy="5410200"/>
          </a:xfrm>
        </p:spPr>
        <p:txBody>
          <a:bodyPr>
            <a:noAutofit/>
          </a:bodyPr>
          <a:lstStyle/>
          <a:p>
            <a:r>
              <a:rPr lang="en-CA" sz="2500" dirty="0" smtClean="0"/>
              <a:t>The Economic and Social Council, or ECOSOC, is under the authority of the General Assembly and it works to coordinate the economic and social work of the UN and her family. </a:t>
            </a:r>
          </a:p>
          <a:p>
            <a:pPr>
              <a:buNone/>
            </a:pPr>
            <a:r>
              <a:rPr lang="en-CA" sz="2500" dirty="0" smtClean="0"/>
              <a:t>•Provides a forum for discussing economic and social issues abroad. </a:t>
            </a:r>
          </a:p>
          <a:p>
            <a:pPr>
              <a:buNone/>
            </a:pPr>
            <a:r>
              <a:rPr lang="en-CA" sz="2500" dirty="0" smtClean="0"/>
              <a:t>•The ECOSOC is a vital link between the United Nations and civil society. </a:t>
            </a:r>
          </a:p>
          <a:p>
            <a:pPr>
              <a:buNone/>
            </a:pPr>
            <a:r>
              <a:rPr lang="en-CA" sz="2500" dirty="0" smtClean="0"/>
              <a:t>•The council has 54 members, all of whom are elected by the General Assembly, each for a three-year term</a:t>
            </a:r>
          </a:p>
        </p:txBody>
      </p:sp>
      <p:pic>
        <p:nvPicPr>
          <p:cNvPr id="71682" name="Picture 2" descr="ecosoc_background_clip_image002.jpg (552×334)"/>
          <p:cNvPicPr>
            <a:picLocks noChangeAspect="1" noChangeArrowheads="1"/>
          </p:cNvPicPr>
          <p:nvPr/>
        </p:nvPicPr>
        <p:blipFill>
          <a:blip r:embed="rId2" cstate="print"/>
          <a:srcRect/>
          <a:stretch>
            <a:fillRect/>
          </a:stretch>
        </p:blipFill>
        <p:spPr bwMode="auto">
          <a:xfrm>
            <a:off x="5181600" y="2514600"/>
            <a:ext cx="3795319" cy="229644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5715000" cy="1935162"/>
          </a:xfrm>
        </p:spPr>
        <p:txBody>
          <a:bodyPr>
            <a:normAutofit fontScale="90000"/>
          </a:bodyPr>
          <a:lstStyle/>
          <a:p>
            <a:r>
              <a:rPr lang="en-CA"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United Nations Children’s Fund UNICEF</a:t>
            </a:r>
            <a:endParaRPr lang="en-CA"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381000" y="2743200"/>
            <a:ext cx="8534400" cy="4114800"/>
          </a:xfrm>
        </p:spPr>
        <p:txBody>
          <a:bodyPr>
            <a:noAutofit/>
          </a:bodyPr>
          <a:lstStyle/>
          <a:p>
            <a:r>
              <a:rPr lang="en-CA" sz="2100" dirty="0" smtClean="0"/>
              <a:t>The </a:t>
            </a:r>
            <a:r>
              <a:rPr lang="en-CA" sz="2100" b="1" dirty="0" smtClean="0"/>
              <a:t>United Nations Children’s Fund was founded by the UN in 1946 </a:t>
            </a:r>
            <a:r>
              <a:rPr lang="en-CA" sz="2100" dirty="0" smtClean="0"/>
              <a:t>to provide children with food, clothing, and rehabilitative programs </a:t>
            </a:r>
          </a:p>
          <a:p>
            <a:pPr>
              <a:buNone/>
            </a:pPr>
            <a:r>
              <a:rPr lang="en-CA" sz="2100" dirty="0" smtClean="0"/>
              <a:t>•</a:t>
            </a:r>
            <a:r>
              <a:rPr lang="en-CA" sz="2100" b="1" u="sng" dirty="0" smtClean="0"/>
              <a:t>The organization’s mission is as follows: </a:t>
            </a:r>
          </a:p>
          <a:p>
            <a:pPr>
              <a:buNone/>
            </a:pPr>
            <a:r>
              <a:rPr lang="en-CA" sz="2100" dirty="0" smtClean="0"/>
              <a:t>–(1) to ensure that basic nutrition, health, and education needs of children are met, </a:t>
            </a:r>
          </a:p>
          <a:p>
            <a:pPr>
              <a:buNone/>
            </a:pPr>
            <a:r>
              <a:rPr lang="en-CA" sz="2100" dirty="0" smtClean="0"/>
              <a:t>–(2) to give children the opportunity to expand their potential, and </a:t>
            </a:r>
          </a:p>
          <a:p>
            <a:pPr>
              <a:buNone/>
            </a:pPr>
            <a:r>
              <a:rPr lang="en-CA" sz="2100" dirty="0" smtClean="0"/>
              <a:t>–(3) to create an international ethical standard of behavior toward children  </a:t>
            </a:r>
          </a:p>
          <a:p>
            <a:pPr>
              <a:buNone/>
            </a:pPr>
            <a:r>
              <a:rPr lang="en-CA" sz="2100" dirty="0" smtClean="0"/>
              <a:t>•UNICEF also provides relief for children and their parents in the wake of disasters </a:t>
            </a:r>
          </a:p>
          <a:p>
            <a:pPr>
              <a:buNone/>
            </a:pPr>
            <a:r>
              <a:rPr lang="en-CA" sz="2100" dirty="0" smtClean="0"/>
              <a:t>•A world Summit was held in 1990. Their action plan included the establishment of goals for the health and well-being of children</a:t>
            </a:r>
          </a:p>
        </p:txBody>
      </p:sp>
      <p:pic>
        <p:nvPicPr>
          <p:cNvPr id="70658" name="Picture 2" descr="unicef.jpg (472×440)"/>
          <p:cNvPicPr>
            <a:picLocks noChangeAspect="1" noChangeArrowheads="1"/>
          </p:cNvPicPr>
          <p:nvPr/>
        </p:nvPicPr>
        <p:blipFill>
          <a:blip r:embed="rId2" cstate="print"/>
          <a:srcRect/>
          <a:stretch>
            <a:fillRect/>
          </a:stretch>
        </p:blipFill>
        <p:spPr bwMode="auto">
          <a:xfrm>
            <a:off x="6248400" y="152400"/>
            <a:ext cx="2697479" cy="2514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Human Rights</a:t>
            </a:r>
            <a:endParaRPr lang="en-CA"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152400" y="1600200"/>
            <a:ext cx="5105400" cy="5029200"/>
          </a:xfrm>
        </p:spPr>
        <p:txBody>
          <a:bodyPr>
            <a:noAutofit/>
          </a:bodyPr>
          <a:lstStyle/>
          <a:p>
            <a:r>
              <a:rPr lang="en-CA" sz="2300" dirty="0" smtClean="0"/>
              <a:t>December 10, 1948, the UN adopted and proclaimed the Universal Declaration of Human Rights. </a:t>
            </a:r>
          </a:p>
          <a:p>
            <a:pPr>
              <a:buNone/>
            </a:pPr>
            <a:r>
              <a:rPr lang="en-CA" sz="2300" dirty="0" smtClean="0"/>
              <a:t>•The UN then called upon its members to embrace these rights and "to cause it to be disseminated, displayed, read and expounded principally in schools and other educational institutions, without distinction based on the political status of countries or territories."  </a:t>
            </a:r>
          </a:p>
          <a:p>
            <a:pPr>
              <a:buNone/>
            </a:pPr>
            <a:r>
              <a:rPr lang="en-CA" sz="2300" dirty="0" smtClean="0"/>
              <a:t>•The Commission on Human Rights monitors the human rights abuses in countries.</a:t>
            </a:r>
          </a:p>
        </p:txBody>
      </p:sp>
      <p:pic>
        <p:nvPicPr>
          <p:cNvPr id="69634" name="Picture 2" descr="http://www.un-ngls.org/IMG/arton2278.jpg"/>
          <p:cNvPicPr>
            <a:picLocks noChangeAspect="1" noChangeArrowheads="1"/>
          </p:cNvPicPr>
          <p:nvPr/>
        </p:nvPicPr>
        <p:blipFill>
          <a:blip r:embed="rId2" cstate="print"/>
          <a:srcRect l="3382" r="9662"/>
          <a:stretch>
            <a:fillRect/>
          </a:stretch>
        </p:blipFill>
        <p:spPr bwMode="auto">
          <a:xfrm>
            <a:off x="5105400" y="2133600"/>
            <a:ext cx="3886200" cy="3583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343400" cy="2697162"/>
          </a:xfrm>
        </p:spPr>
        <p:txBody>
          <a:bodyPr>
            <a:normAutofit/>
          </a:bodyPr>
          <a:lstStyle/>
          <a:p>
            <a:r>
              <a:rPr lang="en-CA"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World Health Organization </a:t>
            </a:r>
            <a:br>
              <a:rPr lang="en-CA"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br>
            <a:r>
              <a:rPr lang="en-CA"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WHO</a:t>
            </a:r>
            <a:endParaRPr lang="en-CA"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4267200" y="1447800"/>
            <a:ext cx="4876800" cy="5105400"/>
          </a:xfrm>
        </p:spPr>
        <p:txBody>
          <a:bodyPr>
            <a:normAutofit fontScale="85000" lnSpcReduction="10000"/>
          </a:bodyPr>
          <a:lstStyle/>
          <a:p>
            <a:r>
              <a:rPr lang="en-CA" dirty="0" smtClean="0"/>
              <a:t>The World Health Organization is a specialized UN agency, founded in 1948 </a:t>
            </a:r>
          </a:p>
          <a:p>
            <a:pPr>
              <a:buNone/>
            </a:pPr>
            <a:r>
              <a:rPr lang="en-CA" dirty="0" smtClean="0"/>
              <a:t>• According to its constitution, the WHO is “the directing and coordinating authority on international health work.” </a:t>
            </a:r>
          </a:p>
          <a:p>
            <a:pPr>
              <a:buNone/>
            </a:pPr>
            <a:r>
              <a:rPr lang="en-CA" dirty="0" smtClean="0"/>
              <a:t>•The WHO helps people on two levels, advisory and technical </a:t>
            </a:r>
          </a:p>
          <a:p>
            <a:pPr>
              <a:buNone/>
            </a:pPr>
            <a:r>
              <a:rPr lang="en-CA" dirty="0" smtClean="0"/>
              <a:t>•WHO includes a policy making body called the World Health Assembly</a:t>
            </a:r>
          </a:p>
          <a:p>
            <a:endParaRPr lang="en-CA" dirty="0"/>
          </a:p>
        </p:txBody>
      </p:sp>
      <p:pic>
        <p:nvPicPr>
          <p:cNvPr id="68610" name="Picture 2" descr="http://healthontrack.info/wp-content/uploads/2012/10/World-Health-Organization-Logo.png"/>
          <p:cNvPicPr>
            <a:picLocks noChangeAspect="1" noChangeArrowheads="1"/>
          </p:cNvPicPr>
          <p:nvPr/>
        </p:nvPicPr>
        <p:blipFill>
          <a:blip r:embed="rId2" cstate="print"/>
          <a:srcRect/>
          <a:stretch>
            <a:fillRect/>
          </a:stretch>
        </p:blipFill>
        <p:spPr bwMode="auto">
          <a:xfrm>
            <a:off x="228600" y="3352800"/>
            <a:ext cx="3886200" cy="2720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CA" b="1" cap="all"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Associated UN Agencies</a:t>
            </a:r>
            <a:endParaRPr lang="en-CA"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533400" y="2514600"/>
            <a:ext cx="8229600" cy="2667000"/>
          </a:xfrm>
        </p:spPr>
        <p:txBody>
          <a:bodyPr/>
          <a:lstStyle/>
          <a:p>
            <a:pPr fontAlgn="base"/>
            <a:r>
              <a:rPr lang="en-CA" dirty="0" smtClean="0"/>
              <a:t>UNICEF</a:t>
            </a:r>
          </a:p>
          <a:p>
            <a:pPr fontAlgn="base"/>
            <a:r>
              <a:rPr lang="en-CA" dirty="0" smtClean="0"/>
              <a:t>World Bank</a:t>
            </a:r>
          </a:p>
          <a:p>
            <a:pPr fontAlgn="base"/>
            <a:r>
              <a:rPr lang="en-CA" dirty="0" smtClean="0"/>
              <a:t>International Monetary Fund</a:t>
            </a:r>
          </a:p>
          <a:p>
            <a:pPr fontAlgn="base"/>
            <a:r>
              <a:rPr lang="en-CA" dirty="0" smtClean="0"/>
              <a:t> World Health Organization</a:t>
            </a:r>
          </a:p>
          <a:p>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04800"/>
            <a:ext cx="9144000" cy="9144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Strengths of the UN</a:t>
            </a:r>
          </a:p>
        </p:txBody>
      </p:sp>
      <p:sp>
        <p:nvSpPr>
          <p:cNvPr id="30723" name="Rectangle 3"/>
          <p:cNvSpPr>
            <a:spLocks noGrp="1" noChangeArrowheads="1"/>
          </p:cNvSpPr>
          <p:nvPr>
            <p:ph type="body" idx="1"/>
          </p:nvPr>
        </p:nvSpPr>
        <p:spPr>
          <a:xfrm>
            <a:off x="0" y="1524000"/>
            <a:ext cx="9296400" cy="5334000"/>
          </a:xfrm>
        </p:spPr>
        <p:txBody>
          <a:bodyPr>
            <a:normAutofit lnSpcReduction="10000"/>
          </a:bodyPr>
          <a:lstStyle/>
          <a:p>
            <a:r>
              <a:rPr lang="en-US" sz="3600" dirty="0"/>
              <a:t>Provides a forum for almost all of the world’s nations to discuss international issues</a:t>
            </a:r>
          </a:p>
          <a:p>
            <a:r>
              <a:rPr lang="en-US" sz="3600" b="1" u="sng" dirty="0"/>
              <a:t>Humanitarian efforts</a:t>
            </a:r>
          </a:p>
          <a:p>
            <a:pPr lvl="1"/>
            <a:r>
              <a:rPr lang="en-US" sz="3200" dirty="0"/>
              <a:t>AIDS</a:t>
            </a:r>
          </a:p>
          <a:p>
            <a:pPr lvl="1"/>
            <a:r>
              <a:rPr lang="en-US" sz="3200" dirty="0"/>
              <a:t>Landmine removal</a:t>
            </a:r>
          </a:p>
          <a:p>
            <a:pPr lvl="1"/>
            <a:r>
              <a:rPr lang="en-US" sz="3200" dirty="0"/>
              <a:t>Food and supply organization</a:t>
            </a:r>
          </a:p>
          <a:p>
            <a:r>
              <a:rPr lang="en-US" sz="3600" dirty="0"/>
              <a:t>Peacekeeping forces</a:t>
            </a:r>
          </a:p>
          <a:p>
            <a:r>
              <a:rPr lang="en-US" sz="3600" dirty="0"/>
              <a:t>Will get involved with messes that no one else will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Tehran Conference</a:t>
            </a:r>
            <a:endParaRPr lang="en-CA" dirty="0"/>
          </a:p>
        </p:txBody>
      </p:sp>
      <p:sp>
        <p:nvSpPr>
          <p:cNvPr id="3" name="Content Placeholder 2"/>
          <p:cNvSpPr>
            <a:spLocks noGrp="1"/>
          </p:cNvSpPr>
          <p:nvPr>
            <p:ph idx="1"/>
          </p:nvPr>
        </p:nvSpPr>
        <p:spPr>
          <a:xfrm>
            <a:off x="152400" y="1447800"/>
            <a:ext cx="5029200" cy="5410200"/>
          </a:xfrm>
        </p:spPr>
        <p:txBody>
          <a:bodyPr>
            <a:normAutofit fontScale="92500" lnSpcReduction="20000"/>
          </a:bodyPr>
          <a:lstStyle/>
          <a:p>
            <a:r>
              <a:rPr lang="en-US" dirty="0" smtClean="0">
                <a:solidFill>
                  <a:schemeClr val="tx2"/>
                </a:solidFill>
              </a:rPr>
              <a:t>They felt that it was </a:t>
            </a:r>
            <a:r>
              <a:rPr lang="en-US" dirty="0" smtClean="0">
                <a:solidFill>
                  <a:schemeClr val="accent2"/>
                </a:solidFill>
              </a:rPr>
              <a:t>necessary to have an international body </a:t>
            </a:r>
            <a:r>
              <a:rPr lang="en-US" dirty="0" smtClean="0">
                <a:solidFill>
                  <a:schemeClr val="tx2"/>
                </a:solidFill>
              </a:rPr>
              <a:t>in which nations could </a:t>
            </a:r>
            <a:r>
              <a:rPr lang="en-US" dirty="0" smtClean="0">
                <a:solidFill>
                  <a:schemeClr val="accent2"/>
                </a:solidFill>
              </a:rPr>
              <a:t>settle their disputes.</a:t>
            </a:r>
            <a:r>
              <a:rPr lang="en-US" dirty="0" smtClean="0">
                <a:solidFill>
                  <a:schemeClr val="tx2"/>
                </a:solidFill>
              </a:rPr>
              <a:t>  </a:t>
            </a:r>
          </a:p>
          <a:p>
            <a:r>
              <a:rPr lang="en-US" dirty="0" smtClean="0">
                <a:solidFill>
                  <a:schemeClr val="tx2"/>
                </a:solidFill>
              </a:rPr>
              <a:t>The first plans were laid in 1943, at the </a:t>
            </a:r>
            <a:r>
              <a:rPr lang="en-US" dirty="0" smtClean="0">
                <a:solidFill>
                  <a:srgbClr val="FF0000"/>
                </a:solidFill>
              </a:rPr>
              <a:t>Moscow</a:t>
            </a:r>
            <a:r>
              <a:rPr lang="en-US" dirty="0" smtClean="0">
                <a:solidFill>
                  <a:schemeClr val="tx2"/>
                </a:solidFill>
              </a:rPr>
              <a:t>, and later </a:t>
            </a:r>
            <a:r>
              <a:rPr lang="en-US" dirty="0" smtClean="0">
                <a:solidFill>
                  <a:srgbClr val="FF0000"/>
                </a:solidFill>
              </a:rPr>
              <a:t>Tehran, conferences</a:t>
            </a:r>
            <a:r>
              <a:rPr lang="en-US" dirty="0" smtClean="0">
                <a:solidFill>
                  <a:schemeClr val="tx2"/>
                </a:solidFill>
              </a:rPr>
              <a:t>.  These were only the most basic of discussions, and the leaders agreed to meet with one another later to develop more in-depth plans.</a:t>
            </a:r>
            <a:endParaRPr lang="en-CA" dirty="0" smtClean="0">
              <a:solidFill>
                <a:schemeClr val="tx2"/>
              </a:solidFill>
            </a:endParaRPr>
          </a:p>
          <a:p>
            <a:endParaRPr lang="en-CA" dirty="0"/>
          </a:p>
        </p:txBody>
      </p:sp>
      <p:pic>
        <p:nvPicPr>
          <p:cNvPr id="41986" name="Picture 2" descr="Pic43-Tehran.jpg (490×306)"/>
          <p:cNvPicPr>
            <a:picLocks noChangeAspect="1" noChangeArrowheads="1"/>
          </p:cNvPicPr>
          <p:nvPr/>
        </p:nvPicPr>
        <p:blipFill>
          <a:blip r:embed="rId2" cstate="print"/>
          <a:srcRect r="3674"/>
          <a:stretch>
            <a:fillRect/>
          </a:stretch>
        </p:blipFill>
        <p:spPr bwMode="auto">
          <a:xfrm>
            <a:off x="4870157" y="2057401"/>
            <a:ext cx="4190320" cy="27166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4000" cy="9906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Weaknesses of the UN</a:t>
            </a:r>
          </a:p>
        </p:txBody>
      </p:sp>
      <p:sp>
        <p:nvSpPr>
          <p:cNvPr id="29699" name="Rectangle 3"/>
          <p:cNvSpPr>
            <a:spLocks noGrp="1" noChangeArrowheads="1"/>
          </p:cNvSpPr>
          <p:nvPr>
            <p:ph type="body" idx="1"/>
          </p:nvPr>
        </p:nvSpPr>
        <p:spPr>
          <a:xfrm>
            <a:off x="0" y="1447800"/>
            <a:ext cx="9144000" cy="5410200"/>
          </a:xfrm>
        </p:spPr>
        <p:txBody>
          <a:bodyPr/>
          <a:lstStyle/>
          <a:p>
            <a:pPr>
              <a:lnSpc>
                <a:spcPct val="90000"/>
              </a:lnSpc>
            </a:pPr>
            <a:r>
              <a:rPr lang="en-US" dirty="0"/>
              <a:t>Sanctions are only effective if ALL countries follow them (Iraq example)</a:t>
            </a:r>
          </a:p>
          <a:p>
            <a:pPr>
              <a:lnSpc>
                <a:spcPct val="90000"/>
              </a:lnSpc>
            </a:pPr>
            <a:r>
              <a:rPr lang="en-US" dirty="0"/>
              <a:t>Military force is rarely used and is usually ineffective</a:t>
            </a:r>
          </a:p>
          <a:p>
            <a:pPr>
              <a:lnSpc>
                <a:spcPct val="90000"/>
              </a:lnSpc>
            </a:pPr>
            <a:r>
              <a:rPr lang="en-US" dirty="0"/>
              <a:t>ALL permanent members of the security council have to vote unanimously (one country can stop a sanction)</a:t>
            </a:r>
          </a:p>
          <a:p>
            <a:pPr>
              <a:lnSpc>
                <a:spcPct val="90000"/>
              </a:lnSpc>
            </a:pPr>
            <a:r>
              <a:rPr lang="en-US" dirty="0"/>
              <a:t>Inadequate funding by member nations</a:t>
            </a:r>
          </a:p>
          <a:p>
            <a:pPr lvl="1">
              <a:lnSpc>
                <a:spcPct val="90000"/>
              </a:lnSpc>
            </a:pPr>
            <a:r>
              <a:rPr lang="en-US" dirty="0"/>
              <a:t>14 Countries Pay 85% of the subscriptions (membership fee)</a:t>
            </a:r>
          </a:p>
          <a:p>
            <a:pPr>
              <a:lnSpc>
                <a:spcPct val="90000"/>
              </a:lnSpc>
            </a:pPr>
            <a:r>
              <a:rPr lang="en-US" dirty="0"/>
              <a:t>Big gap between developing and industrialized nations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 Threats to the UN</a:t>
            </a:r>
            <a:endParaRPr lang="en-CA" dirty="0"/>
          </a:p>
        </p:txBody>
      </p:sp>
      <p:sp>
        <p:nvSpPr>
          <p:cNvPr id="4" name="TextBox 3"/>
          <p:cNvSpPr txBox="1"/>
          <p:nvPr/>
        </p:nvSpPr>
        <p:spPr>
          <a:xfrm>
            <a:off x="3352800" y="6304002"/>
            <a:ext cx="5257800" cy="553998"/>
          </a:xfrm>
          <a:prstGeom prst="rect">
            <a:avLst/>
          </a:prstGeom>
          <a:noFill/>
        </p:spPr>
        <p:txBody>
          <a:bodyPr wrap="square" rtlCol="0">
            <a:spAutoFit/>
          </a:bodyPr>
          <a:lstStyle/>
          <a:p>
            <a:r>
              <a:rPr lang="en-CA" sz="3000" b="1" dirty="0" smtClean="0"/>
              <a:t>Terrorists</a:t>
            </a:r>
            <a:endParaRPr lang="en-CA" sz="3000" b="1" dirty="0"/>
          </a:p>
        </p:txBody>
      </p:sp>
      <p:pic>
        <p:nvPicPr>
          <p:cNvPr id="43010" name="Picture 2" descr="http://www.joebrower.com/PHILE_PILE/PIX/UN/UN_helmet-small.jpg"/>
          <p:cNvPicPr>
            <a:picLocks noChangeAspect="1" noChangeArrowheads="1"/>
          </p:cNvPicPr>
          <p:nvPr/>
        </p:nvPicPr>
        <p:blipFill>
          <a:blip r:embed="rId2" cstate="print"/>
          <a:srcRect/>
          <a:stretch>
            <a:fillRect/>
          </a:stretch>
        </p:blipFill>
        <p:spPr bwMode="auto">
          <a:xfrm>
            <a:off x="4800600" y="3505200"/>
            <a:ext cx="4065005"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4" name="Picture 6" descr="http://www.eyeontheun.org/images/misc/9-11-2007-anniversary-260x291.jpg"/>
          <p:cNvPicPr>
            <a:picLocks noChangeAspect="1" noChangeArrowheads="1"/>
          </p:cNvPicPr>
          <p:nvPr/>
        </p:nvPicPr>
        <p:blipFill>
          <a:blip r:embed="rId3" cstate="print"/>
          <a:srcRect/>
          <a:stretch>
            <a:fillRect/>
          </a:stretch>
        </p:blipFill>
        <p:spPr bwMode="auto">
          <a:xfrm>
            <a:off x="304800" y="1447800"/>
            <a:ext cx="4153029" cy="464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2" name="Picture 4" descr="http://www.un.org/en/globalissues/terrorism/images/baghdad_26788.jpg"/>
          <p:cNvPicPr>
            <a:picLocks noChangeAspect="1" noChangeArrowheads="1"/>
          </p:cNvPicPr>
          <p:nvPr/>
        </p:nvPicPr>
        <p:blipFill>
          <a:blip r:embed="rId4" cstate="print"/>
          <a:srcRect/>
          <a:stretch>
            <a:fillRect/>
          </a:stretch>
        </p:blipFill>
        <p:spPr bwMode="auto">
          <a:xfrm>
            <a:off x="4876800" y="1295400"/>
            <a:ext cx="2717799" cy="2038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Rogue Countries: Iran</a:t>
            </a:r>
            <a:br>
              <a:rPr lang="en-CA" dirty="0" smtClean="0"/>
            </a:br>
            <a:endParaRPr lang="en-CA" dirty="0"/>
          </a:p>
        </p:txBody>
      </p:sp>
      <p:pic>
        <p:nvPicPr>
          <p:cNvPr id="78850" name="Picture 2" descr="http://www.pbs.org/wgbh/pages/frontline/tehranbureau/images/n00003669-r-b-004.jpg"/>
          <p:cNvPicPr>
            <a:picLocks noChangeAspect="1" noChangeArrowheads="1"/>
          </p:cNvPicPr>
          <p:nvPr/>
        </p:nvPicPr>
        <p:blipFill>
          <a:blip r:embed="rId2" cstate="print"/>
          <a:srcRect/>
          <a:stretch>
            <a:fillRect/>
          </a:stretch>
        </p:blipFill>
        <p:spPr bwMode="auto">
          <a:xfrm>
            <a:off x="304800" y="914400"/>
            <a:ext cx="4000500" cy="2847976"/>
          </a:xfrm>
          <a:prstGeom prst="rect">
            <a:avLst/>
          </a:prstGeom>
          <a:noFill/>
        </p:spPr>
      </p:pic>
      <p:pic>
        <p:nvPicPr>
          <p:cNvPr id="78852" name="Picture 4" descr="http://t0.gstatic.com/images?q=tbn:ANd9GcTsv1cmUnooyrlnFIv2N8UzTVSFoKtiGQ_5hB9sm3EELiSMCMhEuw"/>
          <p:cNvPicPr>
            <a:picLocks noChangeAspect="1" noChangeArrowheads="1"/>
          </p:cNvPicPr>
          <p:nvPr/>
        </p:nvPicPr>
        <p:blipFill>
          <a:blip r:embed="rId3" cstate="print"/>
          <a:srcRect/>
          <a:stretch>
            <a:fillRect/>
          </a:stretch>
        </p:blipFill>
        <p:spPr bwMode="auto">
          <a:xfrm>
            <a:off x="4419600" y="3733800"/>
            <a:ext cx="3971511" cy="2667000"/>
          </a:xfrm>
          <a:prstGeom prst="rect">
            <a:avLst/>
          </a:prstGeom>
          <a:noFill/>
        </p:spPr>
      </p:pic>
      <p:sp>
        <p:nvSpPr>
          <p:cNvPr id="78854" name="AutoShape 6" descr="data:image/jpeg;base64,/9j/4AAQSkZJRgABAQAAAQABAAD/2wCEAAkGBhQSERUUExQWFRQWGBwYGRgYFxoaHRgaGBsXGBwYGBgYHCYfHBwkGRodHy8gIycpLCwsGh4xNTAqNSYrLCkBCQoKDgwOGg8PGikkHyQsLCwpKiwsLCwsLCkpLCksLCwpLCkpKSkpLCwpLCksLCwsLCwsLCksLCksKSksKSwsLP/AABEIAK4BIgMBIgACEQEDEQH/xAAcAAACAgMBAQAAAAAAAAAAAAAFBgQHAQIDAAj/xABFEAACAQIEAwYDBgMGBQMFAQABAhEAAwQSITEFQVEGEyJhcYEHkaEUMkKxwfAjUtFicoKS4fEVM0NTwhcksiU0Y3OzFv/EABkBAAIDAQAAAAAAAAAAAAAAAAIDAAEEBf/EACoRAAICAQQCAQQBBQEAAAAAAAABAhEDBBIhMRNBUSIyYZGBBSNxsdEU/9oADAMBAAIRAxEAPwBR41ws5GXKM6nnpBUFWkb6ARS1hbRBZRAI/UHXnoBVjYzh4RtJykaTr+fX9aT8fhRZv5tRpGg3B2nXlrQ5K7FrqgNjsOxI15E7xtz2E10yBWVboZUK8hBbQHT3570R4qjZw3LTQbxzkjXlULGYtr2WZLCY5RrqAI2HWkX6JbOVvC54NtIeG8MzoBq0ctK2vWyGKsxOzHfeJ/WotsZW3M7GDGnPWpSY8+MkAzAk7gDkPbQ0Mr9EMMh1CuQvKfOfepPCuG3bqE5UyLJLHfpP1qVhMRbORQ6rOh0EADVQWO2vSsJxAQA8MCxMgwfn0mlOUqaojoF8QwmVgAQwG5AMfM1nhHFFtFtobqNtzpRXEYq2LZi0Lg01LnQdNBvPOg9/ACJy6mIA6ExRRe6NSId+Hy8uxzgGWUGCQTHpWuNulTBDLrIU8hPI0d4D2bIPjZdRqvqBGvrS7xOyUuMrsCRpvm2o1G5BLok4frEc9dPYda5YjDzqNyOQ6VpZ4jCBRpE+5re5xRyBJjlEfl0odsrBfD4OuExijSD0963BJbKgDaa6R8p0qPwXg9zF3xbtIznU+HkOpJ0VepJq3uyPwqa1bBuXEDMSTlAc6bDMwgAdAN9ZovGrtA8J8sqi5woKRnbLPIAN+WlF07CXWTvMOwcjdGGVjPRdqtXiHwltOxYXroc65mFsjoNBbH5jfekztD2ax+CJui89xE/GrOQB/wDlssW8MfiUkDflROLHKePorlMQy3DmBkEggzp5H06VzxOLzf0/WifHW77+OBDE+P1Gkn6a8xQa5ZgzI+dEopcsB0nwSFw7Zl0Hl0rtbwGZoLqsHUnr5RWcGrMNCSR8vStsI0sc48QOusadB1pbbKGjs98NcVih/CtjuztddsqQemkn2Brlx3B3OH4hsPcCuyBSpAJDZgCIJ9/lVu9m+19jDcHw9+8TlVBb2ks6SmUDqcv51WPartVax2JF9rOXwKgXNmjLmMmBHOKmTEtt9hpNrgD27rsO9ZXCg8hMe/StsBxhmYIpKgkakSf9qPBP4LNaOuXVY0OmmlLLYO6gD3FKidCu1c/Go5b3Kglic+g/je0RF0qF25su5H4l6UZ4R2jyLncllmCV8UE6AGPPSljCDvrN1PExSHQ+2q6eVTOwDQ9y1+FkLHyIO48+db8DqLjFVRw9fplCW+duv9DF2zwqXcOl2YCuPEBBgypB9GikzhePFu4xEZ10HnNWBxXhtzEYY2gwzyGDN+LLqQT50jYzG9yGw5AR1PikCTMMDJ1GtDkTs0/0zbLE3H0/5LV7OceKqRfuKVaO7bMGktLRPkORojxXtNbt2wV/ilgxCprOUSROw96qbsn/ABXuYd2K96JTXRbqyVb32qDbd7l0oe8TEZirC0QAzLpDI2kzIkUmblJbZf5OnPHv+pLg7dvkv4+5bugLkIMAtHd+TA/nzpfs8Fw1nW/d70jU27Wo02Bf/arH7QdkjfsjOe5tqM5QAE5tyXYb6bKDQh+xrWLIPdd6LggIkqwESGltFaY0NNx78n0p0vx/0XCK63Cd/wD6diuSzaWxaG+T7zDb7++3+9EeyF9LNy5cvKjCPDmUNrIIEQSZHWoWK4d94BWWNCrQGXTn/WnLsJ2Xs9yjYi2rXHLqobNEMAFzDaIJObcTpWnFCMbSVDZ46j9IicQ4lda7cJTUuxMARqTtGleqyDw3C2/AcJBTwkBZEroYPP1r1OpfgR5J/DCPELAZT/MNY/09qUeO4MsgcDVfKd+fsaK8DwfcYi4C5ud6ZzlsxYAnSZ5SPmak4/Casp2P5HlQ1caCfdiHgGe4oAIzAnOI1JQaEn6dK64ywyscqhQ4nQ/hgyPPaa4lTZxBDDNnEAH+cfd9jXS5YZUIuIXvM38NASQBynouYzFJlBSKfYKuXAYgKhA0iPPy3qAzEnqT9KL8fwkXGOkwpIAgA5RMe5oY+Dud0bmXwSBm6lpiPkRQxSREn6OLKwAB51Mt8WEgZQVAjL1MHUnrNQQly4xABJA2HICiXZvh6PicOLglGuoGGokFgIMawaNpVyHGDkyXatgkqEYBtP7u2/Opdvsm1uGzgkHToAZg/Oi3bLhFuxiA+HUIvd94wBJEsz6AHYBQBA6VC4O7FWZiYY9ND6dKzwlGgp43B7WG+H3LSKmd8zTBJ6+dJXa1f/cucuWT+XOjmIwTZ28ULvBInTmBULi1hr4DERlETzMc/lTsbT6K49CspipllgzAlS3UDn19q7fYAPOvXny6DnpTOJMjQct9smwts2sGFtFjmuXcoLM3RcwIW2uw0kmW0zQIuG7bY1Wn7XiJ/wD2kj/KSV9oigTL0/f9DW1oxvTKA8a9otTs18VMQpAv/wAW1/MsK67a+GEYDoQD51ZOD4hbxFsXbT94hkTrIPNWB1DDmDXzthrPTQnp+4NGez3am9grudDIOjofu3ANg0bEcnGq85EilsXl0+5XEl9rOFjC428irFtwt1VGwDBlIHlmU6dKVuJcKygsgleY/l56dR9afPiNjkvvhMTZMpdsOBOkFHBKt0ZSSCOoPlSkjcx1kH12+h+lEuUXj+1WReznC710/wAO1cdTuUtlgI3Jjp865cVw3c3nQEMJ5qQR1BDagirJ+H/aJUZcOz93nYd2Qq5STOa2QRoWOx66cxXXiXZ/Df8AELhuZrpuzcKgZimw09daxzybJNSRvhp1kjcGA+IYZUXBJdMYco93IT4BcOUFo8wfzpvsHCYiwcMiAs9vMkWyBHJg0RvQ/jliw9i73tkq+HIFon8Skj6QIPtXbsf2kZ7SjIALQyaMJ7s7MV30rNO3jUrN2FU3ETMBfNo93dtNlY+KGgkAxp7gimTh92yLdxFDd3caQjncGDoKkcU7KXsRie+BZkUgZFEEWoMBdNTmJNCV7P4mziQ6W7jIQVi6rAoQdiWEExzGlC474bkDBLHkcSdiezgvG4yK1prbKqkEhSoEkCN2150I4Kww2PAnQ+Fuknf6xR6/x+9hzcQMs3CNIByECJE7GBSVj7FzvS6klmMmTpP6Vu0+GcY7mcv+pRWoi4RXJZt3E5BlAkE79Bpt1rjjrivBv2rTroBmUMQJjc+1AMJjXcr3hBKgAAaAbSfXzozcuB0gzqOX+tbEq7MGg0jwQal2zY8Dwtwq1tRZuKQysgjXX7y7EVGxmGVMUtxsoum0MxGktJBYczIFCOFcW8bLP3WI9ANBv5yaYsUveIGEZl/sZiV6DWZms+bHfJuyN+NpE/B8c7zTfKSCdwekfPUVOvcVDaEaxI13ievnS1wi2e8cEiZ12U7DcTv58649p3K3ECtsCxA6mBEjkd4rXgilBUJxppBfj/AkxKH8OYb6TBB0kjzoc9oYdF1Og116H5QBFZ4dxS4dMnlv161XHbrteb9xrNtv4SmCw/6hG/8AhB2HPejmkuRsZOqGg/GO6NkSPU/0r1VVNYoLQe5k5TlEqSpE6gkflttTBwbtbctsi3na5a2OYyyjqG3Mfynz8qXRHIqR7aVqLpYwNTMDqTy286VbRXfA2WeGXMffcJdUss3AtvXIqbEkwNNPnRO/ixbkFCHtnUGAeRM7z1pJweOu2WY23a2zKUaNCQdCp+VHrfaO02GAu5vtKEAMNRdSdRcPIqNPOlyck7XQaUGqfZJ4w2V18CuXGmYEjSOQ0oj2R4mpu/Z7tpHtsYVQNFYmZjnvULAgYiyomGQkH0IOnyP0rFlGw2Jtd2SF7xS22oB5+Wu1XlUPE/krAnHKvg74/jpw6si27WaWUk2wdASAPnUfC32U23uWLay6ahYIIYRGvKjnaHs7cOLe6EJtSHmCV1GswIGvWiI4FaawrX7hti6f4QAGuXmZ6naOWvOsqknBNsPwy8lJG/aHBS85QSFjWYMctPWg9nJEG0AegY/LanXinDjlmdgDz5b/AEP0pH47hLyuO7gKw+9EkHmOlJ0c1zGQ/WQ5tHPGvaBDMpAGn3+vqKE3eN4dTBzt/djT3O9SLXAwSDcYserbD9Kl8H4FhL9x7b3+7uRFtRlALQfvEjXXlW6TUEY4QcnSAl3GYM6L9pUEc1SZ+e1BsThc7/w87JIGZhqJ2mOZqZxHEhHa1E5CVJGxgxI6ijXDeEXBh2zv3a3kFy0AJ7x7br4dRKkLJ5TVb9qsZDHubQKsdk7pXNmHy1/frQ+/gnRsrDX9/SiNjCo14W7DXO8kgSQM5Gu8j15+1WNa7IfauH2niLrLPt/qBPvS55pY+X0aIYYz4Krw+IKaHUdP6dKzjsXI8+vX+8Bv7U0f+muIzR90SYJmCD5bV0xfwpxapINth/ej6MP1q/PB+yv/ADzjxQpcNxrSLZaUUswH9oqAxHPUKv8AlFTQxMx7cvbX86jf8NuWb5S7ba2yqdGGvLXofWpFtem+3ny/WtCaa4Mco06MYq9kCtzDDbSJH6RTQvadbl0NibYzroL1tmVgBqC67EazI2nY0pcVX+H/AIl/p+tdbl2Ap/sj6aVUsSyLkbhyyxO1+i2+IYL7Rh7WYlUA1X8TxtJ5CgXDey9w4vOgy2idRJA0GgMfOjPYXjK38GA8F7TZP8MApPtInqtMVnFKjqNRn02nbmfbnXPkqW34NnlubmvYZwNnIkD50I7QYxmVLQAYu2x5Ll1PtM+1Fe/03qse2xupiC1p8wUd7kbMZMkEDqpG6kxS4pdFrl2wb2oT7NjChMpoVY81YSDPzHtWlu8nvXftgftHDcNfdh3wzB9gSG8awBsBEe9K+GVrb5WMkASROsgHn5GunhyqUaMuSG1hu9eKnSiuFxDlfMbjn66UHttMaUZsWSYjlsenvT5CkJOIxbWsW518TFpPnvTl2e4uHUieUb0vcctqL8klpBB0ABn8M7+9SuBgW7U7D6/Oserk0qTNmjhGTbkgMWLX7mfUhypnyMc/KmzhIQJ4m7t53MwR/h296rriPGc9+4yCAzSPoJ+k0RspiiYQg0zHGcWmkJnLHTiPHGcdbsYa8y37efIwXKSWJIyjloZO9U9zpk49wbEW7JuXW0zAQPOf6UtNWhtv7jNS9Hq9WJr1VRCd7Qff9KNdlbeW6bjJmyiV013HiHmNTXPAcPuk/wAK2zE/yWs59tDHtTDw/gvELQJGEuZTBM2yPrpFY80m4tIPT5oRmpST/QDx3DLaXla8791dV3DKJYmSCCNPxfnTP267XYPF4exat4bub1kgAgKAtsr4l8O4JgjpFcOJ8OOJsOrKbeJsTdFthBKPqyjrtmFJi3BG4n1psE6TsuclJuuh04HwzuhmDTmHLb1rXjPEihtZQf4jDxZTqAR9085nlUHsjg/tVzuGu5EykiSYHUdfbzp87Tdk4wiRi7TNh0zW1ygNNtTEHNM6dKqfPAtZYQf1EXGdqO6Fu4l/I4WHta/xAGG4GxGsE9Yo++BtcQS2/h7y1KlHzQpBMkKpEOGGh1G4qmLmLLMZmTrqZPWaJ9i+M3lxYS04AcE5WMKxUEyfMxE+dZHpnHHafR0VqXLIXjbc5AHGoEHz5aetVNjeNPhrt7DXvEFaLTndAdUL/wAyFSNdxTzw3taHJV1KuuhHQj8/aaTvipwNr4t4m0skRbcDeDJQ+xlfcVn07SybZexmoTlC0LGFxl6/i7VlzmV3AKJ4Zn8M/wCtNPFvh2bc3LDgJkNwo5llKjYETM/So/ZHsQvEMKl1L4s37ZZYI0a4CpQyDMEHlTDhO0C4e6lu8bpuqjC6hURbdYBURqQRqDzEVr1DyWnj/kz6dQ2tTEO3wxbttLzK8ZfEQDlLDXLm5UVXG28S9tTdaxathmVGhhmiAA3n50eTiBvG4qNbXCNbYshSGDGdRO1VhYxZ2J2P+lNjHfJqXoCb2xTj7LC4N2ZsXAb1tmKZrkFjrozKCV65RFWZhuI2bNi3N22iwFBZwBtESedVN2P4qbLvYbMJ8a5hB1Ck79RDDrrRngnc2bjM90ASCqsZG+uWfLT3rLnjT+TZh+pIsX7epMjKR1UyJ6SKmMwK0vrx+0bUWbF5liAEteH2IOXfzrvwzHlk8QKkGCrbj5EisTe1cmnbZWXxVgYpEBJyWQPTMxhZ9BOtKyDn1/Z+tS+13FO+xt64DILlV/u2/Av/AMZ96gYVdDyH7P612sMNkEji5pbptmmOOYovVtfQa/0rtxFYQRpHT99QK5C4M5Y7Lp77/lFb4nFB7bRyHT3/AEpwoK9iuPdw+p8LCG9Rqp+ZI96tPB4pbyxPi3A02nkRVE4HFASJ1kaVbXZS2pt23RpP8nITuhjn0NZtRFfcaMUmuA8+IuIxAJ/mG+o/rSX22u969t8xldCfI8j71ZD8NDru0ciNx5MOoNLvF+yLMQVj7wJ+fSsUXFM080JXCMer2GsOM0GR6biK59osSr4kvAUXFVwARoIyx7RtXAcNdczpCvZLKy7Flk6rOhIHKouP4c9xPtFoZgB4lB1HnpuK0Yqx5Pwy8n9zHa7QTsYsLG1HP+ILknTakOxiyRGo+dELNq7c8CA+vSui2krZz0m3SMYj/wBxdP8AKpqJ2jx5S0EWcrSJ9In86PYvhbYayqqveXbjQqjc7ST0A6+dBu3HA2sLh8zEllJYDUKx1geg0nnFYorzT3PpG6cvDDYu32J6U0cM7RskQiyOrGOXSlaYJrsj1vh2cyQw9pOO3b9rKzIFkNlVI1Gg8UknelWiqvKnMJkVzTDp+zVZGkw8UW0Dq9RI2k6D516l70M8bPp3D4JdszHSYZiZG867jzoR2044MLY8IU3XOW0CAQsCWuEbHKCAAdJI86QuzfbZsIe5vhmtKYyHS5ZadcoOoj+Q6Hl5xe1/aYYrElkbMqxbtmCoOurmdVDMZ12AHSsMcVS56Dc7XAS7BdkVxl57t8FrNttZ3u3DqVJGsAGW6yBzNW2nDbWTJ3VsKNMuRYHlERUHs7wtMNhrdpCGVV1Ya52OrPI6sflHSiYNBPI2w4x4Fzi/w4wt0FrSfZrh3ezCzHJk+6QdeQIqPf7FYW1h2ULnObOTcJYjQ/i+gHnTPdxOXfahvH7Bu2SyHXT05FT7HWlzncWhkI1IQPh/wVcJdxWMMZbFhlUH+ZjMHNzyoF/xVVuMwt7D3Ldy6sFjnlWEnXxQVOmpPzFXMeIDEYO9ZUwzeIsCdSkGD/iUA1V/aTiwv2bf9h3UAgA6qpOg1y7ak71pw5tyUf2Bnx7Jbv0N7NhbeCFywuZ3KuhA1BGYuGA/D3YIPnB5UR4RxpcRZYP4SNwD1005yDFInZntLbw+He3dz+Fsy5DBZXhXTXkBy55jTjwcLkDIBDAMIHI0jLHxc1f5MWTFk11w3uCT6XtfIqi0lvC4jDNca3esXzctAjS9OVQCRsQoDAz+KaCX+KOjHOTmB+9MzP8AanWm3tzw7wi+oiIS5A5fgYny+77rSYG/m+X+lbsE1kgpIdlxvHLaccTxl2XKCVXmBzjr1qIXJnqf1qbdVch08Q201+e0VBVwK0Cl8Fs4i3hrz28VaIbNYW0yD/puqhSx9BpHkOVC+GJN7Oqg3QcnihspG8AyAZ59IqB2IuNlcqNZ113kARHtvQ7E9pmtYs3FgjZlGxjmD/MNvpXPeKTbSZpxatKW1pr8+v2XfwW3cKjO06eUj5UP7acYTC4a44IDkZV/vNoP6+1Idv4uhBornTbb60qdou1N3GvNwgKs5VGw6nzPnWaGknKa3dG7JqYJcMhWzr15CpLXIHt86go8V0uvIrrUckw+unIfU1Nwqwvi1zGI8jp+RrhgcM1xgoBJPIDX0AGp9qceHfDnH3iDbwzqo2NyLY6zFwht45VZBJucEaTkmdYkaEDow0n1inr4f8fyWyrDUHcjl0PuDR2z8FMWUys2HURqM9wztElU/I1o/wAJsdh2zWkt3Z+9luTI3grdC/Shmt0aCi6Y58O46rjf3g6+4G9FLUONNfP961Xd/id/CDx8PFo7Zm7wJPvIP+ahg+JeJVj3qgqdBkPdgTt1IPqa5z0074NXlikL/b7GXcHj8RbUqQ7C4J1y5hO3IjWtex3ahbCBnMkk5l3JEml7jd4XMRngjMfFLFz89zXPheA7ximoOb0mtzw7oJMTDN45bkOXEsLh7917lrQQNEbLmnnl6jY0PwHF0tnIocbDck6ESSfnRNuxsWBkBzDXMCQQfWla/euW2KMTKnnvrrPvTXijKCiwI6iUZuS7H3D8aJv5wJBAUAn7nUCOpiajdtHdxbcTAVpAA0IIj6UG7N4qJzHYgrJ+lF+1losiPMANEdZGn5Ve2MVUUK3ym7kVzxa1DBv5h+VcESRPSPrU3j/3lHkT9a9grzLhrqg6OQDoOURrURGjW3a0+lRHMc66pc+laYzCFAp1hucR0P61clZIOjj3lYrIIr1DtQdlrfFrEBsXZVVXOLRLGILAs2VSecBNPWkhcQcywpBETPLX9aZfiPcP/En3MW0j0ifzn60tXnYidv2D+RpOJfQgp/cOvY/t4+CuLauS+HbbmUncL/SrfTHqyq6nMrAEMNiDzr5pSXUgmcvLqD08/wClNfYnty2EYWrsvYc6jcifxqP5uq7Ny1peXCnyg4ZPkufEYgRB2PMfn7GvYBhkCnURB+UH8qH4a6HUFCHtOJDDXQ7MPLqP6VrgsUVZkJEq0T10BBHQEGsDVM0JiXj+IJhsYbbDLd7wI0fddWGZHI5ErHvIpM7Y9n+7x6Ks5LxBQ+RbUTHIT9KYfjbbUNhryKQ/iRnB3ywyAjqCWINdMD2isYvDWu9kXVbwsACVbKRz5TAPlT4R2Vkj77ClLyLZLtdCBxuwlm89sElRBB8iAR/vTr2DxveWMk62zl/wnVf1HtQT4g8NKvaud3kV1I5mGUwVk79R5HyqL2Fx3dYmOVwQemYaj6SK0TrLitCYXiyUy0WwCuhR1lWBUjqDodeX+1VF2g4Pcw2Ia0+oGqttmU7H+vmCKunDMCBVefErjNm66WbYDXLRJNwEQukG3Ox1AJ5AjrNZNJKUZ7V0adTUo2+xPFokH06frQ6ilh4ktpHWod62ubQgD66+Rrqrng5we4Nx5bGGurBN15CkDSCFEsfLxGKXjZnaiHD+CYi7/wAuxeuDlktO3PqFijvC/hJxK+YNg2l63mVI/wAOrn/LUUEm2inK0l8CglrXr+WnWu4SSAoknQRuT0A5+gq6OA/AG0kHFYhrhGpS0Mi+7mWPsFqxuBdlcJgx/wC3sW7Z5sBLn1uNLH50VFWUF2f+E3EMTB7nuUP47x7v5JBc/wCWrI4F8BMPbhsVde+3NU/hp6aS5/zD0qzs9ezVVEIXB+zuHwq5cPZt2ht4FAJ9W3PuaJRWgas5qlENq9FYBrM1RCHxbhdvEWXs3FzI4gj6gg8iDBB5ECvnTtNwG5g8Q9m5qRqDEK6H7r6cj05GRyr6SbEqMskeI5R5kAmPkD8qVviJ2O+34f8AhwMRb1tkxr1tk8gw58iAetQs+bMTgjmUxoXAGsxPyMVIwOHyYkqdcwDD151vjrwtSHB3K5SNZUkGQeYI19K53MVrYukRLEEb6H/arXYLRbPDrOezqSdPb0mkjtdwtAzNllm0DTsV1256U89nkJsgqRBE8xI660ldrbh78j8JCsB5xH5ConSBpWA+D34ZfI03dqrk2E6SpPrBpJsWhnO8SNADr1pu49cnCgj7oy7+sR9avsqive0DeMeS1rYB+zt0JkfTWpHH71u4y90rLlWGLGSzTMxy9K0eO6Kr0/1NUhhEKiImiHGOKPctIjMCqRlEAco3AnYUH3ojh2Y22IthwVIk/hI5jzonyCgdFer1eoSyzPiJb/8AqCP/ANyyv0Zl/p86VSgIjy3J23GnTSKbu3niu4Yj8IuAnaAGtR/8qTsKQzMTyY+0/wCtIxP6EMn9xrhsTkaDtoPbr8q6XsNqI1DHT16TWmNw4OoJ6Vzw7mIM/P5EeYPKnMAdvh/2hvWry2NWV5IWdQQCxKA7kgaqNSRI2MmLvHSnEwCw8dpVPTOhuAGPNR+VI3D+JtbvWnUw9twQ3mCGU+cmB70Y4bgGx733XKMTah0g5cwLNKAHTciNelZcuPuRoxTpqw78RbfeYNyd0hx6ggfUE1V3AeIravoX/wCXmUuIzaAgzlnXTlVi4iyMThyt2995CMmQqyuNIbXkw1FVjj8IyHURqRHQrof351enxuMHGQeoyRlNSiXl2j4jh8ThvFbW9YuEQysy5WAOUqCsrrI0661Rtl2tsGBhgQR6jX8xRHhnHGsxkJYCGykmNtdJihpug5jGkn2nWPzqYMUsdp9C8mVZEmkNPFe3t24nd2ZtKRDNPjPUAj7o9NT1pYQ66Vo4gxMgfUcvz+lZVtKfGCjwhTk5dnZjsJ21+tXR8GOIpdwbW8qd7Yc65VzFLniUkxJhs6+wqjzcpy+E3Hfs3EbYJhL82W6S0FD7XAB7mnQdMB9H0Kt3qSfUmuts1yTef35g10Vfl+9K0OhaJCXa6g1BOJTNkDKXjNlDAnLOXNA1jNpMROlZv8QS0ua6621G7OwUD1LEAUvgMn5qyHoLxDtLatPat+O5cvDNbS2ubOoIzMHJCQoOYyw0110oS3bZzeuLbsi4lq8bLqrObvhgNdgJ3aICZAdhmAJBBgEG0XyNT49RcW2T42VmAg6hMoY5gIEZhoTryrl/x/D993HfWu+/7edc+gkjLMzGsb0I7Xm6lm3fs52bD3kusiSe9tzkuJlH3/A2YCDqooLiOzeKt3HTBvibSm53iO2IsmyM7d45a1k71vEWGQzM/eAoWWhn7R8aewLORV/jXVsl2Ji2bkhHKj7wzACJG41oMcXiD9rVrrNiMJle2EGRbttl7wFrYMMWyvbPIFdOpPcY4ZbxNprVycjFT4TlIKMHUqRsQQKkrYXObmVe8ICl4GYqCSFLbkAkn3qbGSwRiXCnD3belm9dttlMgq7gmVHLMDBXrrzNM42obcw1tnS4yKXtzkYiSuaJy9CY3qUuIqtrIVH8Yvh8QXx1hZVv/uEAmI/6y/8Al/m/mqqLPCcS1oBbF1lVwQy23PXYgR5+9fS/FuOd5Nu0dNQW68iB/WgK9pFQm2s3XQahY0/vHYVjyalQdJGzHpXNWxa7KK6WmV7TK8AgkMoI/utpmnppSj2sJ+0tmnZd/Srx4PhhibLlyNWIEbADUepggmkLtV2QtXrV25aLd/ZLIRMhjaksmXkSNQQeYpnl2xufsz+G5VF9FU3mKupBj0phxXG+9wjKxJIjSFj728jWl6+YI06ipruDhierfrt8q0pfTZnfdAe9ZE1zYCK2eozg0tDCJdTxHlUzD3VW2QQSTMEN5RqKjXLBmtACJo7JRy+VZrMnp9K9Usg9do+KC9h7V1T+IqfIsux91FAsKkEnkSdPyPz09q0wN7NYdZ2EsDyymUb/AMT5EHlWcPeGXUD1/Lak41tVBz5dk26k7ka/v30qApytOnT5aGi2BxxtmUygkEAkBjBjQToDpvvXDG2e8dnLGWJPInU8zz058+dHfILRGu8jsNInyMgH30pt+FmMy491JH8S0wAJAkoyGNfKaTbqhQVk67Ty/elb8F4m1rEWrgMFXk8x/aBHQrI96qcd0Wi4umXJ254MBZ79fvqRnGksrELPqpO/SaqXtQuZdBOUzI5ggz9RV4cRyXEa0/3GBtyNWOYFTCxqADvVScR4E2HLWWIaOYAGZSND6wfnNZsT45HS4sRbLwwPL9DU7EYXSeQ15aj9ag3reViDyMUZ4Ywe2fIQfr+lapP2ZyJw/CG6xVMuZVZ4LASEElVzfeaNlGp2FZNlTExJ6aVqJs3JVoZDIPprTPd4Qt5syCA2uRJKrO4DkCRO28DSavsl0Ky4EswUHcgSeUnflNd1wYXxBiGXY6DxA6H560ypwMJGw9NT7k01/D44K1icRbvWhcJUMpa2rwGABAzbazsOdSUtqstLc6RY3AeKDF4W1dBI722CSp1ViIcKeTK0x6UtX8XihjcNZ70jFWrd4AMStrFBcj27jrsM9sXEYjW3cWdoBn9gyU+02QoVbd4FAIAyXbaPKgci4c+pNMt3CK7o7KrPbJyMVBK5hlOU8pGlOT8kU0A1tbTK84fbD2Hu21ur9kx1xXtrmW6MNiGR71gi34pVmJ8Jk90Y+9NG8V2axJcpbZowt/vsM1xpD2r1tkuWBcuLcIe22bKzK0BlHo4oddonX1/1869mjlH761fj+Sbha4b2SYJZnLYexiTftBGa7CuCLlt2Yqv8SWJCBVXSAaLYrsvhrruzoT3kd4ouOqXSsQbttWCOQAB4hqBBmovF+2mDwrZb2IRHG6wzsOmZUBK+8VI4T2mw+KVjhrtu6ygnKGKnbTMrAMoJjxRFSoonIaL1oXPI1W/aHtLxhMO1/uLOFtrlkFhdugMQoJklQATqcoii3YbhN24tnHXMdfxBuW57tgBbXNoylBIlWESMuq+dS/gug5xXtlg8MD32JtKR+ENnb/Ikt9KgcC7e28be7uxZvm3DHv2txbldlnXfWJjbaq74cbHC+KYmzewvfrM4dVtLccZiLiZFbrbYgkbG2POnvA9p+IX7lvLw/uMPmGdsRdCuE0nJb0gxtoRQ7mSiPxfieKxfEGwWHuthbNpZvX1SXYwhyIx0H3wNCDox5RS32g4hieGYy1Zt465fS+jFkxDFig1GYmdNiVIj7pBBFWpcu9Tp6/Oq27M8PtnG4437iX8Xn8RyPFu2SR3QLqAdMv3REACSKjjwFFpO2R+G8SuGyxB8OuvWNwOvrUTs72vYXri3QGV52EARoBpyj8zTJxe1oQogRGw+nlVQYjGPburBgh5PPmT8tqyZdMoY6XbN2PUOU2/XwPHDuEY4Yhzh7t+zYuGZ7zLpA2VvIDWOQqwOG8NFi2FkkyWJJJZmYyWJ3JJNV5hPiY5RUCAPGr/r70e4T8QLPdTdcIw3JI8XmCTJrnT3viRpShdxOXbvsecW6XbXhYaXBGrDcNH4mB0PMg+VKuL7P2bFm5311ypiCqg+PlpHSnax23s3QTbllGrMAYAHOq47R9qjiVyKgRM2aZ1aJAOm2laMGTI/pvhGLU4opqQvXYkxqOWn51HNSa5sulbjIRnFcSKksK5tt+56VZDjAr1bZTXqqyErgl7u8VGgBYrrtvI/KPetsQmS9cUDLldgAdwAxjz2j6VA4kkXCeuo/L86Y+1tvxW76jVkXNpucsifVdP8IoU+U/kY16BqYrTn7/69K1bF9D9PY86gG951qXoxZ1vXiedYwup9T/ofzrmqe/7612tDXTfQCP0qVZCzf/Um53FtLVpVIRVLOc2oUAnKI5zuaXbPE5LNeJYsc2ad9gQY6aVDsPACrtEbb6bis4y2ABA1X9f1OpoFBRRN7YC454rrOFKqx59QBUvgAARzP4h9B/rU7j+AUYe1dS7bfMYZQYa22WcrKdfehfD8altWRpHimdxsOlXJNxohjiyjPOuoHrppRTgHGSoyNqOXkfKaE8QxKvAXkSZiN49644O5DfWij0Ux1xPGEjck/vWvdmcUPttpydXBT3iQPpSnex4FcV4m4IKSIII6gjUEUOSG+LQzFLZJM+hMBxNLWJSTHeAWztzIKT1hpAG/jNMuPNw2n7hkF2DkLqWWf7Sggxy0OkzBiD86cd7XG8gVAUmGaJkNz1PMNJBHJjV4diu0i43CWrqmXyhbo5rdUDP8z4h1DDzq9IpRhtkHqnGU90Tl2S7XnEFsPiVFrG2p7y3EBwPx25O0RIBI1BBKmaGdh8Tc/wCJ8VtF2Yq4yZmLBR3l7KFkmB4l0GmlFu1vZf7Wq3LLdzjLWtq7tqJORzG0nQ6xJ3BYFZ+HT334ljbt+y9prlsB/CwUXEe2rAEiJOpgE78xrT2vRnTNfg9gbNxMQ95FfFLdhzcUMyhlBJAYaE3BcltyVAqR8S+z64ZEx+EAs37VxQ2QBQwfwhiqwJzQD/MrGZii/GOxT/aTi8DiPs2Ib/mBlzW7s6nMusSdToQSAYB1MLH9j8fjsqY7F2RYVgxt4ZGBYjYlnAg6mJkDcCaqiWNdh7eOwS5xFvE2BmH8oupqB5gnT0pM+FXE3tHE8PvH+LYdmXWJBOV48s+V/S7NP+Hw4RFRAFVFCqBsFUAACegEVhcEisz5EDt95wq5jAAGZgJOgA16UVEsSu3/AADEPisJjMHbz3rTBWEhdFOdCxYgZdXQ67OKlvwziWI1vYq3hE/7eFTO4HQ3rmx810ptCwevl+9K2NzpHyqbUSwXw7DdxZW33ly7lnx3Gzu0knxNAnesXDMxpzPmevrU28s86D8R43Yw5IvXrVs81d1BA65ZzfSiJRxxmGkEcqR+Pdjs7ypVJOpy69dIjX1o3iviVw5DH2gN/ct3GHzyx9a4L2xwl4DLeAzbBwyTyH3hFE3F8MqLlF2iBhOxFlbbAjNodTvMbzOmtI9nhamJjWJPTbWrg4aBdUZTmDDQrqOuhGlVJib5t3rlhkk27jp/lYj15Vj1UaSaNOnlbdk1lFiw+sO4yDXedz7LPzpdLDpRfj6FRZUrl/h5wTqWW4TBOun3NBQc0jDGlb9l55XKjxatCPSs5vOtDThBqy1oy1llNasKshgW69XjWKshjil0Mo6hm+TZf1B+dOuFRMRw3UqCbUSSB47Q8O56qPnS3jEs91eA8TBxrEaQ4MRtlaPnS8yx8p+YpSW5ItSfNkm7aiJ6Aj0P79ta0EVJtJnUHQcj8zXVMIBB36yNvrTmiiGhJ2FE+EWgtxXYB8rapJEjmNNQY58tDUe4vJY9p/rFcO7ddjvr6xvpVUQPfboYspIUGDOunLYQTzn1rXG3swzaE9Np+lDcMdNTPlr84G1bspMDnsOijmf9auiqInFDqpG8fOobjY7T+lTsXbz7bAwPSIH5TXO7a8IXnU9kRHSs1yYQda6gVRZ5UqTaSuFob1KC7VZDk4p5+FeObD4lczRbvwhUjSTPdseniMejmk23hCx8uf6gedGLWJGwJERA2OnMedRWuSm10fRfeco+tbi7ymgPZbjQxeDF9iqvbOS8SQoDqB4iTAAYEN6sRUW/2/4fbJDYuzp/KS//APMEfKtKaYD4GgtWJ60j4j4wcPSYuXH8ltNr7vlH1oFj/jvaH/Jw1xvN3VB7hQ/50O5F0Wyrec1sH/3qjL3xyxR/5diwvr3jf+Sj6UIx3xb4lcmL4tA/9tEWPRoLD51Tkiz6IxGICKXchEGpZiFUDrmYgCkfj/xiwNgEWmbEv0taJPndYR/lDVQuO4ldvNmvXHuN1dix+bE1GJoXNhDp2k+LGNxUqr/Z7Z/BaJBI/tXPvt7EDypWwHiZlkjOpBPPr77fWohrazcKsCORmlWQ1u24YjQwYmjdw+EDoI+VcsXhFupnTff18j51xw+JkQdxoaCSDg6JuDxGv3+7OpzZis67krsfXTcyKY+E4O2q97euqfE0qGzu+Q+MgrmExJBcqp01gilPeidu7FvKvPf0pU+R0Vt5s6ca4gL957gRbas3hRRAVAAqrppOUCTzMnnQ4murGuBpyM3bs8TXN2rfOR+594PlXNqIh5jG4rR681aGoQzPnWa5569UIWdxbsO1pQbTqCiic6gA5PFmJGnWZ5b0A412PF63nRTZvqIa0wIViBJyE7byBMcvW2u07C3YdyodV+8JKkprMFdZ2HLcnlBA2+Hr3H8HQOTkzBdJfJqFGUCROg11Jkkks2pEcm+yksI+QlGEGdjpB5gzzqejCDJ3IkQZI1pn7WdmluWxdEK8Tz1HRuvkd6SMLiiDB1Gw1NDRQVtLtOgHM6fSsXwNhr1O2lc7fkAPmfzNbOCdMx+m59qhREtNBgCRy5Tr9alHEyIgDrHONhJOoqNjrcQd4E/Mx+laowOmv5/LWoQ7Wj4fcfkTW9edgcoAgAE+dZU0Ml7LRAx9vUHr+lcsPcgz9KnY9BlHWdPrQ8JJjmdKsg9LwfBjABy4N9xmVh96YPgg/hB305UtWEAbx7dNdDUs4HuYUwTAJI8+Q0rjiiNCR5fOqgyp9E28oKjLmPkAAPnQ+8eunp+/yqMWZdiY6TH5V65JjXenWKS9na7fY22QsSpMxJjMNjG07iT1oXmqYi6j1qNircOQNp/PX9aGQxGlcyNa6Kaw4j5UDDMZazNYrcJVENQK8RWxrUa1CHorWK3Ir0VCErh+KyNB+6d/LzoletKx1GvXY/MfrQUiRRpb0qD1/wB6pkIz4A/hcj2H56V3trlAE7fufnWzr/WtCahDztXMtWS1atVkNSa0b98qzNamNahDU/OsE1krEiubCoQxn9K9Xu9PWvVC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78856" name="Picture 8" descr="http://www.justseeds.org/blog/Iran2-thumb.jpg"/>
          <p:cNvPicPr>
            <a:picLocks noChangeAspect="1" noChangeArrowheads="1"/>
          </p:cNvPicPr>
          <p:nvPr/>
        </p:nvPicPr>
        <p:blipFill>
          <a:blip r:embed="rId4" cstate="print"/>
          <a:srcRect/>
          <a:stretch>
            <a:fillRect/>
          </a:stretch>
        </p:blipFill>
        <p:spPr bwMode="auto">
          <a:xfrm>
            <a:off x="1143000" y="3810000"/>
            <a:ext cx="2209800" cy="2872740"/>
          </a:xfrm>
          <a:prstGeom prst="rect">
            <a:avLst/>
          </a:prstGeom>
          <a:noFill/>
        </p:spPr>
      </p:pic>
      <p:pic>
        <p:nvPicPr>
          <p:cNvPr id="78858" name="Picture 10" descr="http://www.diggersrealm.com/mt/archives/20090618/iran-protest.jpg"/>
          <p:cNvPicPr>
            <a:picLocks noChangeAspect="1" noChangeArrowheads="1"/>
          </p:cNvPicPr>
          <p:nvPr/>
        </p:nvPicPr>
        <p:blipFill>
          <a:blip r:embed="rId5" cstate="print"/>
          <a:srcRect/>
          <a:stretch>
            <a:fillRect/>
          </a:stretch>
        </p:blipFill>
        <p:spPr bwMode="auto">
          <a:xfrm>
            <a:off x="4572000" y="914400"/>
            <a:ext cx="4381500" cy="26289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Rogue Countries: North Korea</a:t>
            </a:r>
            <a:endParaRPr lang="en-CA" b="1" cap="all"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r>
              <a:rPr lang="en-CA" dirty="0" smtClean="0"/>
              <a:t>The "beloved" Leader: Kim </a:t>
            </a:r>
            <a:r>
              <a:rPr lang="en-CA" dirty="0" err="1" smtClean="0"/>
              <a:t>Jong</a:t>
            </a:r>
            <a:r>
              <a:rPr lang="en-CA" dirty="0" smtClean="0"/>
              <a:t> Un</a:t>
            </a:r>
          </a:p>
          <a:p>
            <a:endParaRPr lang="en-CA" dirty="0"/>
          </a:p>
        </p:txBody>
      </p:sp>
      <p:pic>
        <p:nvPicPr>
          <p:cNvPr id="77826" name="Picture 2" descr="http://i.telegraph.co.uk/multimedia/archive/02410/Kim-Jong-un-korea_2410596b.jpg"/>
          <p:cNvPicPr>
            <a:picLocks noChangeAspect="1" noChangeArrowheads="1"/>
          </p:cNvPicPr>
          <p:nvPr/>
        </p:nvPicPr>
        <p:blipFill>
          <a:blip r:embed="rId2" cstate="print"/>
          <a:srcRect/>
          <a:stretch>
            <a:fillRect/>
          </a:stretch>
        </p:blipFill>
        <p:spPr bwMode="auto">
          <a:xfrm>
            <a:off x="1295400" y="2362200"/>
            <a:ext cx="6553200" cy="4090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3235"/>
            <a:ext cx="8229600" cy="1143000"/>
          </a:xfrm>
        </p:spPr>
        <p:txBody>
          <a:bodyPr/>
          <a:lstStyle/>
          <a:p>
            <a:r>
              <a:rPr lang="en-CA" dirty="0" smtClean="0"/>
              <a:t>China/Taiwan</a:t>
            </a:r>
            <a:endParaRPr lang="en-CA" dirty="0"/>
          </a:p>
        </p:txBody>
      </p:sp>
      <p:sp>
        <p:nvSpPr>
          <p:cNvPr id="3" name="Content Placeholder 2"/>
          <p:cNvSpPr>
            <a:spLocks noGrp="1"/>
          </p:cNvSpPr>
          <p:nvPr>
            <p:ph idx="1"/>
          </p:nvPr>
        </p:nvSpPr>
        <p:spPr/>
        <p:txBody>
          <a:bodyPr/>
          <a:lstStyle/>
          <a:p>
            <a:endParaRPr lang="en-CA"/>
          </a:p>
        </p:txBody>
      </p:sp>
      <p:sp>
        <p:nvSpPr>
          <p:cNvPr id="81922" name="AutoShape 2" descr="data:image/jpeg;base64,/9j/4AAQSkZJRgABAQAAAQABAAD/2wCEAAkGBhQSERUUExQVFBUWFRQUFxUXFxkVGBYXGBUZFxkXGRYYGyYeFxkkHBgYHy8gIycpLCwsFx8xNTAqNSgrLCkBCQoKBQUFDQUFDSkYEhgpKSkpKSkpKSkpKSkpKSkpKSkpKSkpKSkpKSkpKSkpKSkpKSkpKSkpKSkpKSkpKSkpKf/AABEIANMA7wMBIgACEQEDEQH/xAAcAAABBQEBAQAAAAAAAAAAAAAAAQUGBwgEAwL/xABEEAACAQMCAwQFCgMHBAIDAAABAgMABBESIQUGMQcTIkEyUWFxgRQWI0JTc5Gis9IIUqEzYnKCo7HBFSQ0Q5LwJVSy/8QAFAEBAAAAAAAAAAAAAAAAAAAAAP/EABQRAQAAAAAAAAAAAAAAAAAAAAD/2gAMAwEAAhEDEQA/ALg4J6En39x+q1ONN3BPQk+/uP1WpxoCiiigKKKKBCaXNcXGpStvMykgiKQgjqCEJBHxrl4ZxQFzCWDuo1ahvlclfGQNKuCCCPPBIHUAHeigUUCE1HubuerXh0Ye4c5bZY0w0je5cjb2nApw45xXuUyBqkY6Y0H1mwTv6lABYnyCn2VkHjnGZbqd5pnLu53Y4Gw2AwNgAABgbCgup/4kYdRxZylfImRQT7xjA/E088D7fLCdwkgltySAGkClPiyt4feRis3UUG2La7SRQyMrqRkMpDAj1gjY17Vk7kLtHuOGSDR9JATmSAnAbY7qSDobpuOuN605y3zJDfQJPAwZGG480bAJRh5MM70DrRRRQFFFFAU2cbupo0Bgj71iwBX1A58XXy/5FOdfMhwCfVvQRl+JX2oqIIz9JoDeIDTv4/S6bdPaK+7zi90pOmHKiQKPA39noJ1FtXr9m2MHc5Hfy3xZrqASmMxhmfSCQwZAxCupBIZWGGB8wc9MV7rPIZ2XQBEqjxk7s5PRR/KB1J8yAOhoGC345eNErrECHWVs92+wVV0YTVnJOo6ScnoDXtb8RvGcgxAKrLuY2UsCU9HLEfzEnf8Apv18X4pcpNGkNr3qMyq8pcKEywydOCWAXUT0GcD14+uYr+4iQfJrfv3ZtONWgLkjxNt6PXz9XlkgOCDid62xiVfDqyY3A6nb09mYD0fq7Ek5xXoOK3XdIe5+kLSBh3bkbatA9IFQcekfZt4hTrdXcq25kWEtLoysOpc68bJr9Hrtn1V5Ldzi2V2iUTsEBjU61RmIBydiyqDk48gaDl4XeXTupkRVjIGfAyvnQTndjp3wMdRnGakAph41eXatEkEaPqdO8kJIVVBGsacEgnfB3xg58svcTEgZGDjcZzj4+dBw8E9CT7+4/VanGm7gnoSff3H6rU40BRRRQFFFFB5zwh1KsMhgVIPmCMEfhXBZcHWKVnTwqyhe7AAXI8wB093Tc+s050goFFFFFAz3lqDdxsWO8EyKv1QdUZLD+9jb3VkDiFm0UrxuMMjsjD1EHBrYHH37vupsZEcgD+yOQd2ze5SysfYprPXbhy61vxN5dOI7kCVT5asBZB79W/8AmoK9ooooCpz2Uc+tw67AkY/J5sJKvUKdgsoHrBxn+6T6hUGpMUG3UbPtr6quexHm35XYCJ2LTWx7ts9ShJMZ/DK/5KsagKKKKApGGaWig+UUAYGwpcUtFAmmjFLRQJijFLRQJppcUUUDdwT0JPv7j9VqcabuCehJ9/cfqtTjQFITTbx3jyWqBmDuzMFjijXXJIx+qq+frJ6ADJps+R3l1qEzi1hYYEcLEzFSu+ubH0bA49Aeveg6+Kc6Wds/dzTor4yV3ZgPWQoJHxpyseIxzIskTrIjDKspyCPWD51FYuJ2lo4hhjjZF2mZNGpH0P8ASSnYHZGDuxzl1H1qXhfCdSC54fK9ukx1mF0HdMNWCyxbaGbBYMD4tQJyMUEyoqNWHHbiKRIr5I1aRtEcsJPdu2ktp0v4kPlk7E1JAaBaKKKDxu7ZZEZGGVZSpHrBGDVZdoXLx4jw+WLV3l5YMTsN5Bp9X9+MBsD6y4q0WqprPmdxeyTaZSFRPCiFxiR2ldZVAJQMCoSQ4AaPBIBNBn0ikq0u1XkFNP8A1Oyw1tNiSVQd43c7sFA2XJ3H1Tny6VbQFFFFBP8AsT5k+S8TRGPguR3B32DEgo3t8Qx/mrTwrE9pdNHIkibMjK6n1Mp1D+orW3KfNfyuKFmXQ0sKzLuCHGwfTvnKsdwemRQSOikpaAooooCiiigKKKKAooooCiiigbuCehJ9/cfqtXbNIFBLEAAEknYADqTXDwT0JPv7j9VqZubGNzLHYKuUlUyXDamXTEreFcqN9bArjI2VqD75as/lEh4g+dcilIQGbCWxIKjScDUxGsnB9IYOAKkxr5giCqFUYAAAHqA2FRjnCG6Z4e5UGJNTvmbuEDgroMxALPEPE2lcEkLk4zQMXMkNh38ksshkjNuG+TxBsHuroB5RIrBdpGQso84wTnGK9pu0KOzE8BjkZ7VZmw7jU6qYu50lVwVkMukY3URkYNcl1wW0jLSyAyNOZcq5aON1uO6LrHEqtMy649S4X67ZNO14sQJllhiBBDFmhyQRoIJ1yqxwY08uqj4h1cZu1veEidMrrijuEIcKyMCHB19AVI6+yunkHmU31oJGGJEd4JR5d5HgMQMDAOQ2MbZxUbh4/H4Y44nSFVxlFCxhMHAaB3IlQ5x4cGvDsnk+TG7jm0x97cd7EN1RwVA1ITsobAwhOR08qCz6KQGloENQS94QkV2S0WvUdUeJO7kkzqJELalxKgLApqGtMEeianlc93YpKul1DDrg+R8iD1B9o3oIgDBayMwd+6nJ+UW8wcksQFMqa92wBhx4sjxfV3ovtS5F/wCm3eI8m3lGuFjvj+aPV5ldvgwrRtzweVY2RWS4Q9IrkZ6/V70A7e9WPtqJcU4AL9I+HzqyvDOlxksGZbXfdZAMMCS0I6HCAkeGgzZRV79qHItva8OnZI7aNVkV4isRE2pnUCLXqxpAJ8jkDyO9URQFXx2H8ZWSBBO4BtWeCEYbYTkMdTDw7kBVBx0NUPVj9it0XuJbPotwI3Zs4KiBu8On1sens3PlQaWFLXyDX1QFFFFAUUUUBRRRQFFFFAUUUUDZwc4ST7+4/VamblBWmmurtjqSWRUh2/8ATGNIIbGCGbU2xxuK9eIT6OH3j7nT8tOAcH03zg+RpOS+M25tVSMhRCiKw6BRpGNz5YK7eWRQP97epDG0kjBERSzMxwFAGSSaqrinalFJpndmjh1Hu00q0zDTgOE1Yj36PID5BF210z9p3Pkd67W4ZvksTqToJ13Uw6QAeSgkEuQcYHUlQXfgHKVnZWyXfE4lEpJdISCUhydKoEJ8ROVBMmWzjPSgYk4zxW9Zl4faPBDI2WmkDa3J8Wp7hzkjpsuwz0wa9z2RTli3EL4nbKxW+WcnB2CFQo388Y9o60/cO7Vba7n7ku1mi+FA5jMTlcncrho8AYBVgNuvrkyNborysWnQrv3cTGJtPrffvd9sM7D1CgiCdl8tuA1rexyxNnTFdjUrYbosi7p57pjJAzkZpjueHESkRWjpdAkdwgxJ94QulJrY4IMhwpyARvipbxPswueIFpby9liaTpbRgNHEmQRETkCTBA3x19fWmzm7li44ZZJMl8Wa3lHdzSq3eIkg0m3LqSGhLAHSwwCKCy+WbaWK2jSb0wOmovpGdlLn0iBtmneoryLzwnEIjkCOePHfQ5yUznSwPRkYDIIqVUBRRRQIRTVwfEjyzAek5iB89EXgx7tfeH406k0y8nH/ALRf8c+ff38mf65oKY7f72eSdQRi2hcxL7ZjEkjMf8rgD/C1VHWl+0rlwS2/EFAy0kMd4nniS3wj496BB8TWaKAp75L4gkN9A8pcRh8OUZlcKylTpKENnxdB1pkoViDkbEbgj2UG0eEa+4i7zPed2mvPXXpGrOPPOa7aY+TJpXs4nlJJcF11EFhGx1RhiOrBCuTT5QFFFFAUUUUBRRRQFFFFAUUUUDLa2SzW88TZ0ySXUbY64aR1OPbvVPXyNwzFtOko069E2kskoJZVIZM76Ag0nBB8sYNXTwT0JPv7j9VqcCtBi8XI7/VsQZC2+cbsTkgf7Vpqz5ZjZY7u/BleOJBHFJh0hAA8QT0TMxwSfcB0zVc9svZnKLsXNrHrWdgGjQeJZcEs2OmggZJ8jnOM1ZnL1y95aWsjqO/hIMsbOUAlVWTLBAdQPpLnbcEdKDp4Lxu3vSY/ksyrpJzNbaY2AOMBjlT7vMb15DhzlriyWXTGscckZYGRlWQvhdTN6KPGcDqFwPIU4993DFpGM07jCxRjB0gnCohboCSS7EZ8yNhTdwqa5Ly3DdwgLupLF/FHGSkagkDQFYOSxB1a8jG1A0z2LXQlFw113jNoxbBCIXAAZI3OTFuMhm0agwPmcOfNPBWk4NNBM5kdbYkuQAzGMa1LAEjV4BnB65rrseDzPMZ2uUAZcDuEADrnKBy+sOEBYBgATqOfIV98XsLgQyk3KlRHISGt1ORoOQfFgjHsoKK7LpZIL+waNiDMGWVSRgwmQqu3nuM+vw56VpcVXPKHLCi7S50AymPEzNu0f0aaECqojibGPCg2UYOc1Y9AUUUUDPzJI5i7mJtEsxMav/INJLPt6lBwfWRXB2cACwRQCuiS4XQxJZMXEnhbO+R6/MEHzrx4vxZYb5ZpSFgii7hpD0iknZXDNtgLiNVJPQuvkTTTxDj8tvcM8UEzOSveD6PROoyob010MAAFkCnIUAggAgJNzLAAYp29GN9DjPhaKbET6vWBlX/y1lrnXlh7C8lgcbBiyH+aMk6GHw/qCK03w/mm0vo2hYhXZSkltKQkoBBBBXPiHXxKSPPNQ/nDgaXwFvLGbgo3dwXsTojIxVmELhzpkYBfEQdyRspzQZ4r0trZpHVEUszEKqjcknYAVP07DOItLpWNQmf7SRlXb2qrOR8M1aHZx2OR8PcTzsJrgegVBCRZBU6QfSYgnc9M7eugn/CbTuoYox/640T/AOChf+K7KQCloCiiigKKKKAooooCiiigKKKKBu4J6En39x+q1ONN3BPQk+/uP1WpxoG7jPBluE0sSOu4wdiMFSGBDKR1BH4Heo5w2xSK5a3lUrry0Eid5Fq21OgdXy3Vn0E7ePGx2mlMfMzaojEoJlYFoyM/Rsg1LKzAHSqsBvg59EAk4oO+z4ZHFkou7dWJLMfe7EsR7M1EuO297czyBAY40wIl0A6m+1Z38AOcgABiAM7HavOy7RmWJWliMuGEchiKiRJMHAaB8MM4JBUkHO3qHovPFlOSwvJLbVhHSQGLOP5e8XCvhuqHzHsNB18D4DdQyRs9xH3YLF4wjAsXB8Oe8MeVY5BVFzg7b7Si5XKMOuVIx68jGKikPGuGxkStfRy90CE13Cy93qG5GDqLEbamy2POorzb2im5HdQaoLbDNNK+YpXjTdxGD6CEaV1Hcl1UdaCecjoBYQfSd6TGGaTzdj1JOTuOn+WpBWR+XOe7qwnMls6hXOpoSCYyCdWkp5EdMjB9taJ5C7R4OJR+EiOZca4WIDZxuyb5dNuv40EvpCaA1NfGbktiBCdcuVyvWNPrSE/V2yB62I9tBD+Z7hhbTMWYLPO8gKKspWCMLGC1sd54Wx4wNwJAfKq54V2nxQZt51aSLBVZI5DK0IPiCoz7TRDJwrjUvoktgU8dqPOMYURRoJEiwg9ElcbZ71WWa1mGCCCCGAHrqmrxRqJU6gd85J674OQNx0PtFBd1vw+2vY82piuRkFmVFjliJO30ejJbHnox13rr5X5fCcVghSJo0gSW40lmIwAYlIjLsoLPISWyxOnbAyDQQyBn4dd/6VoH+HfhJW0nuG6yyhFJ66Y13+Gpj+FBbQFLRRQFFFFAUUUUBRRRQFFFFAUUUUBRRRQN3BPQk+/uP1Wpxpu4J6En39x+q1ONB43VysaM7HCqCxPXAG/TzqF3vH0NotxqAN3tvuQm4EKkZAYZIIALE6iFJwKlHMP/AI8megAY/wCFWDHPswDVbXfDA0l7bMgcW7rPCmyDu3YNIiMCFQqSMeSiXB6mgjnMHBphqkiQiTGlUMQxIrHxIwkAWRQMEsxOdsFseDytXZlZ7iOS2CoSxfNxCNyC2uMtKqlnyQwI8tQBIJfQ2iM6JGpfwlRJ9G7hgD4nkUKBjfCMckYB9X2UhjiuNUQRltplMcWhlPexlQJJwCpP1hHHqPhJJXScA3WnFYNV3NE5KxyL3hGpVlj8AjZmADoBIhKsAGDsp22FHFrcykxLDcNHldQj7nVMVyylpN8KNRfSFPUu3kFh3Jl/3V5GCfBIe5fO40yeHUR56WIYe6rZZGLaEMYaRVj06tIeTYLqceJZAU0atJH0mNsigjNpyzb6V/8AxynOxaS7mOCOq/RqqkgbnB29dMHFNFheQXMMamNgXETd4UBVmjdUkbxMMjIcHIyN9qlaWM8jAsjnGFVflCmM6TjS5MaMEJY6tOSxXcqFLCN9olvIwjdnMmj6NiM6E1YYKibCKPchUA6AEnUSqhcT872vdxvHfyqrKkkijTOY0YHdyylkUMNBbfScZwN6iPMXarbiFlg1rJJkTNqSWQsoKgSFgY54WU48DgrnyqlkkI6EjqNvV5j3V849vn086B04zx+W6lWR2wyqqruzaQvQBmJbGegJOPKmzJ6e34+7PWlhYBgTkDPUbn4DI/3r0muNWdhuxbOMH3Zz086D74fw9ppFijBaR2CogG7MTgAeX41sDljgi2lpBbr0ijVCfW2PE3xOT8aq3sO7OjHi/uEwzD/t1PVVIIMhHkSNh7CT51c4oCiiigKKQmmnmHmq2sY+8uZRGvkNyzH1KgyWPuoHeiqf4t/EXbLtb28svXdyIh/TUf8AamC0/iOuAW7y1hYaTpCM6kN5EltWV9wBoL/zRms+cE/iCuFadrlFcMmYUQaVSQdATnJQ+Z3O1ffBP4gbg3afKViW2JIcRoxZRjZgSxLEH8aDQFFU3d/xGwibTHayPFkZdnCPjzIjwfgC29WfwnmS3uI0eKaNtaq4XWuoagDhlzkNvuKB1opA1GaBaKKKBu4J6En39x+q1ONN3BPQk+/uP1WpxoOPjEOuCVepMbj46Tj+tQnjCRXF1bzxSM8coEUvdq7qUk9HVIvhjUPoOQeq4IP1bBYVX9tcQwWcccsr9/EY1IMkjAOsowNIOjGB6sYB9VBySQagsb4GiSWHS5VT3Z+kU4OPq6x6O2222KZuI3FsE8dzbqmnOkSqcatRYlULHc7aVBzp052Xu5BxWHBlw6roZkUeA41ncDcrGWyAQ3pfZk1AuatbKwhZpJGkAVgrFUMKblNWcsucZJ8GcgRLsQqm7iCu6qchWYA4wSAcA48vdV0WcHgSVFGZwJMtgks6pMMYxjUUIGMnONmxpNW3XLcio8sjr12IbXrY+I+LPqydX1sZGRvVhcp3Er2ltKW0pCvcMN9yspAOAVOAjD6wGMg+sA/X/NVqskjAzklgSiQksuWHhOW0ag2kDBPi8ttFV/zfzhbS27wRxyl9S4ZiFVNJGrw637xmwfETsDtklmeScX4YjYSMDUyI22nAT+zDBVVfozrxlVUNnu4R43Y17ccqXLElY2YaygY6VzgsMnfSoGhh6h3beSk0HFwDgz3c4hj0mRw+gM4TLBSwAJByxxgDz6ZFdV7yPfQnElpcL7e6cj4FQQfxp25c5WvILi3uRHhUuI8Esq6mEi/Rrk+JyD6I33PqNarUUGQeGchX87BY7Sc582jZFHvdwAPxq4+QewtLZlmvWWaRSGSNc92hByCxOO8Psxj31bmKMUCBa+qSovzN2k2NgSs8w7wDPdIC7/EAeH4mglNITVE8W/iPkJIt7VVHk0rlj79KgAfiag/E+1rik+c3ciA+UWmLHxQA/wBaDS3NXMSWVrLO5H0aEhc7s3RFx/ebA+NZK49x6a8nae4fXI3U9AANgqjoFAHSue54jLISZJHcnqWdmzvnfJ333rnoCkpaKBKWiigKBRRQOvCOa7u1YNBcSxkeQckfFWyp/Cp1wD+IC+iYC5WO4Tz8Ijk+DL4fxWqwooNYcm9ptpxEYibRL5wyEBztklQD41G+49W+KloNYntLx4nV43ZHU5VlJUqfWCK1V2Yc4NxGwWV8CVWaKQDpqXGG9mQQfVuaB+4J6En39x+q1ONN3BPQk+/uP1WpxoENQjnzk1JU75devXDlFYKsmZAjen4UYo7jVt6W+anFNvMX/jSHfYK2B1IDAkD2kDFBAOZeeLS0m7u5ju4s+MjQrjxYBUOHwy9dhlc+WRUaftH4V6WLhmHhw0CnC5JBGZDkjy1HbfGOlPnO3BFeR2yfTkB2woaTSoLMWC6wvrYFhsCNOhqX5r4ckMuiMYAyPPqOvpANnzwwU4I8K7ZCwj2h8KSTVoupDksT3caBmPmQXwSNzupAJ8IXrXRwzm+1uEn+Tw3IEQEhA7kZ16EJOW6awCTknckkneqZq5ux3g6m0Z9JWSRrkd4VzmOJItKr7mZjgYOR1GKBs4t2rQBjosXL5BJnlySdssxC6mYgack5C5UFQSKj3Ee1K4kBWOK3gBBHgiDNgkHGuQtj0VG2NlA6AAdfPvC48s6Y2BIC50jBVPSC4boBsAPI6SApgVBaHYksl3xbvZnaXuYZZNTsXwzEKCNWd8ux/GtGiqj/AId+AqlpLcn05ZDGPYkeP92J/CrdoCue/v0hjeSRgqIpZmPQKBkmuiqP/iK5iYGCzXIUjv5P725VB8DqP4eqgYu0Httmui8NmTBb9NYyssg2zuD9GufIb46nyqr3ckkncncn1n10lTPkTstueJ+NSIYAcGZxkEjGVRRux367D20EMorS/Auwrh0KjvVe5cdWdmVT7o1OAPiamHDeUbO3x3NtDHjppQZ/GgybwvlS7uSBDbTPnbIRtPxYjSPxqecN/h6vpE1SyQQn+Qszn4lBgfia0YFoxQUhw7+G37e7+EUf/Ln/AIrj7TeyO04fw7v4DM0iyRqWdwQVY4PhCgDyq/KbuYODJd20tvJ6MqMhPqyNmHtBwfhQYyoqxuO9hHEYXxCq3SHoyMsZx/eSRhg+4mvLhnYVxOU+ONIB65JFP9IyxoK+oqY8wdkvEbRjm3aZB/7IQZFO3qHiHxAqJT27I2l1KMOqsCpHwO9B50UVI+Adnt9eFe5t5NDY+lYaI8Hz1NjI92aCOYrTnYfwN7bha94pR5ZHl0sMHSQFXI8shQfjTZyP2GQWuJLsrcyg6lUZESYH8p3c58zgeyrUC0DfwT0JPv7j9VqcabuCehJ9/cfqtTjQFcfF1UwSagxUIxIT0thnw/3ttvbXZSNQV9w2xa+TLTIsisXjYJqYxOAyt3iMhORszKEbKkbdDDb/ALHEmcyfL2cAkArbKI13OQpMip19Xnvuam3NfDPkY75YTLCMagid5JEdROTHt3kO4zhg4Hmy+ELwPmCJwZSqXCsMiZCr6RsBFhsBMdAuEO24Y5YhWlz2MwxnU13IY1SWSRhCmVVE1DAWZsknbFWfacP7i1t0CmBraMRyIuiQd04w8uMDVugJIGR4+vm3cW4w8yNEtnLMpDqGFsRrBQMhyCCvi+jOkjbxAiviTjMln3FzOrRRRR9w8UrI0vdM6qsmEY4YBVZy3UjC7sAA7OLdkNrdnXJPcEEA4Ro0QjG3hVMf/T0rysuwrhkedSSS5G3eSHbby0aaklioRe9s3Sa3clzErBl36mBhsD1yhOnPTTvlp5g5xRTGVnSOPOidWljiliZiNPgfxI6nBIIK4J26Gg+J+PxcDjihmi02myRzxqNn6lZY131YBYyD0t9geszsb5JkV43V0YAhlOQQaz1zt2oC6tpLdysveAHw+JI2Vl3D+E5DIxGMjTIBuKrey4rNCSYZZIs9dDsmffpIzQbUJqmP4juGp3NrPsJO8aLpuylC3X2EfmqrOFdovELYERXcoB6hiJPw7wNp6+VOknafLc2ktrfg3KspaF9lkjmHoMWGxQb7Yzv1oIRWqeyDikU3CrcRY+iQQyDoRIoBbPvyGz7aytU37Le0T/pc0hkV5IZEwUTTnWCNLeIgdMj40Gp6TVVBczfxDzSDTZRCD1ySaZG/yr6K+86vdUTu+2LikjKflJTSMeBEUH2kYwTQaqzRVN9mPbV37C3v2VZGP0c+FRW2HgfyD5zuMA9MCn697cLFLxbYCSQa1jaddBjBYgZB1ZZQTuR6ts0FjUV8htqUGgMUtFFAhFc11wuKT+0ijf8AxIrf7iuqigZxyhZBg3yS21Do3cx5Hx007KgHQV9UUBiiiigbuCehJ9/cfqtTjTdwT0JPv7j9VqcaAooooEIqH8ydnccz9/ayNZXef/Ii6uP5ZEyA67Drvt51MaKClOJ3nFeF9409pDexbMbmId0SPMyCLBzk9WX41WXNHP094DHpjggLBjDCoVWZejO3pOfea1uVqF8z9knD73dou5fJJkgCxsxPXUNJVviM0GaOC8zXVoc208kOSCQjYBx01L0b4inTjfPUl7EwvIo5pgFEdyB3UiAHdSEGmRTuMHpnapb2i9i3yC3a5gmaWNMd4smlWUEhQVK7N4jjGB1HWqsoA0UUUBRRRQFFFFAUUUUBSq5BBGxGCD6sUlFA/wBtz/xCM5W9uB75GYfg2RVo9n/bq7vFbXqamdxGLhcDdmwuuMADz6j8Ko+vewuu6ljkxnQ6Pj16WBx/Sg2sK5+IcQSGNpJCQq4yQrMdzjooJP4VzcucbW8tYrhAyrKocBhgjPkfw6+dNHOnOUdivibSTg5I1YUnSNK5GpyRsCcAZJ6YIOcHNNs8giEyCQjKxtlGYE48KsAW39Ve1tx6CTSFlQl2kRRnctHkuuOupQMkVTM3OT3VuJFkEhlneBIZEnEsh2OmKdH0I+lly2hVXIrxXj0yXQEugrGqR3CzlpQ5fLQarq3Rg7hclZiqtjUCCN6C+waWq67P+b4QJImuNcQkLQSyXCSMIyinu5CW1KQQ2kt1HqO1SSTm5Ahl0t3QBJfUgOlQST3TMH6AnGMn1UEhoriHFIu6EpkURsocOWCqVYBgcnAxg5rh4HxxrouyxssA0iKVso0p+uRGygqg2wx9LfbG5Dq4J6En39x+q1ONN3BPQk+/uP1WpxoCiiigKKKKAooooOXiPDknjeKVQ6OpVlboQfI1CeJdhvDJVwsLQn+eOR8/g5YEezFWBRQUZc/w2Nq8F6NP96E5G/8Adk3qIcwdi/ELeUpHEblPqyRAYPTqpOVO9aipMUGaeXOwm/uN5tNqucfSZZz7VRf+SKtDlnsLsbbS0oa5kUg6nJVMg5BEanH4k1Y2KWgpvtq7NUeM3tsmJV0rJFHGWMuplQNhTsVHqXeqImgZGKupVlJVlYEEEbEEHoa20RVJ/wAQnAI0iiuI7dAzSkS3C+E+idKsBs2euo7+H20FHUUmaWgKKeODcn3l3/49vLIPWFwvxZsD+tTfgv8AD/fSkGdo7dfeJW/+KnH5qCsAKuDs47D2m0z34ZI+q2+6u2MYMh+op/l6n2VPuUOxmysiHYG5lBBDygYUjzRBsPeckYGKnwWg+La3CKFUBVUBVAGAABgADyFRTn7s1g4oqmRmjljyEkXfCncqVJwwzv8A/TUwooM/cW7IuJWaj5NdxyIokVRqELoJcCQjXsudskNmvJOXL/MXdOl5chzLNGihoYiYRbqJrlXXx6FPgG/n55N43HLFtJMZpIUkkKhMuNYCjOAFbKr1OcAZ8811WvD44V0xRpGvXSiqg9+FFBneyuXSOed7BlkUyWiOulkhuHwGBhILFi7M2fqjSqjzpm5ptLRIkkt3LCWJERFcay8b/SzTjfBY40rsfFn6vivO74NHBw+4MyjvbuQuwIx/3MzBIlXc6dLlArZ2wDtTg3Zpw47m0iL+bhdDltvHlCNLZGcjG9BEexa3Sa0UzxCR4lCLI7GQKuSRF3bf2TLjOwwQwIY7gWf8pXWU1LrChiuRqCk4DFc5wSCM+ymROXLhQFW9dUAAyIYe9IB2y5UqcDbOn29adLDgsUJZkQa3xrkPid8dNTtkn3ZxQV5e803MU80ccmlRPNgaEPWQnqVzXx89bv7X8kf7aKKA+et39r+SP9tHz1u/tfyR/toooD563f2v5I/20fPW7+1/JH+2iigPnrd/a/kj/bR89bv7X8kf7aKKA+et39r+SP8AbR89bv7X8kf7aKKA+et39r+SP9tHz1u/tfyR/toooD563f2v5I/20fPW7+1/JH+2iigPnrd/a/kj/bXncc33TKVaRWBGCDHEQR6iCm9FFAzdxE3iNva5x/8Aqwf7d3iu2y4y8P8AZLDH/gt4E/8A5joooO/56Xf2v+nH+2j56Xf2v+nH+2looE+et39r/px/to+et39r/px/tpaKA+et39r+SP8AbR89bv7X8kf7aKKA+et39r/px/tpPnrd/a/6cf7aWig85ubLmQFXdXU9VaKJgfeCmDX389Lv7XzP/rj/AG0tFAnz1u/tf9OP9tL89bv7X8kf7aKK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81924" name="Picture 4" descr="http://t1.gstatic.com/images?q=tbn:ANd9GcRXOBEF4z89RAtJ5lK_jnjhVwx6JqSXndydXnZPB0bddB7IvILgkQ"/>
          <p:cNvPicPr>
            <a:picLocks noChangeAspect="1" noChangeArrowheads="1"/>
          </p:cNvPicPr>
          <p:nvPr/>
        </p:nvPicPr>
        <p:blipFill>
          <a:blip r:embed="rId2" cstate="print"/>
          <a:srcRect/>
          <a:stretch>
            <a:fillRect/>
          </a:stretch>
        </p:blipFill>
        <p:spPr bwMode="auto">
          <a:xfrm>
            <a:off x="533400" y="1143000"/>
            <a:ext cx="3124200" cy="2758186"/>
          </a:xfrm>
          <a:prstGeom prst="rect">
            <a:avLst/>
          </a:prstGeom>
          <a:noFill/>
        </p:spPr>
      </p:pic>
      <p:pic>
        <p:nvPicPr>
          <p:cNvPr id="81926" name="Picture 6" descr="http://3.bp.blogspot.com/_nWpwm6lhWUs/SMXtbTQ2_GI/AAAAAAAAD8U/eFE7Rk8IQLw/s400/Taiwan+USA+%26+China.jpeg"/>
          <p:cNvPicPr>
            <a:picLocks noChangeAspect="1" noChangeArrowheads="1"/>
          </p:cNvPicPr>
          <p:nvPr/>
        </p:nvPicPr>
        <p:blipFill>
          <a:blip r:embed="rId3" cstate="print"/>
          <a:srcRect/>
          <a:stretch>
            <a:fillRect/>
          </a:stretch>
        </p:blipFill>
        <p:spPr bwMode="auto">
          <a:xfrm>
            <a:off x="4724400" y="4000500"/>
            <a:ext cx="3810000" cy="2857500"/>
          </a:xfrm>
          <a:prstGeom prst="rect">
            <a:avLst/>
          </a:prstGeom>
          <a:noFill/>
        </p:spPr>
      </p:pic>
      <p:pic>
        <p:nvPicPr>
          <p:cNvPr id="81928" name="Picture 8" descr="http://3.bp.blogspot.com/_OraAi045Ux4/SUwcGkbOyKI/AAAAAAAAACw/YK3M5kL0HEU/s400/China---Taiwan.gif"/>
          <p:cNvPicPr>
            <a:picLocks noChangeAspect="1" noChangeArrowheads="1"/>
          </p:cNvPicPr>
          <p:nvPr/>
        </p:nvPicPr>
        <p:blipFill>
          <a:blip r:embed="rId4" cstate="print"/>
          <a:srcRect/>
          <a:stretch>
            <a:fillRect/>
          </a:stretch>
        </p:blipFill>
        <p:spPr bwMode="auto">
          <a:xfrm>
            <a:off x="155575" y="4019550"/>
            <a:ext cx="3810000" cy="2838450"/>
          </a:xfrm>
          <a:prstGeom prst="rect">
            <a:avLst/>
          </a:prstGeom>
          <a:noFill/>
        </p:spPr>
      </p:pic>
      <p:sp>
        <p:nvSpPr>
          <p:cNvPr id="81930" name="AutoShape 10" descr="data:image/jpeg;base64,/9j/4AAQSkZJRgABAQAAAQABAAD/2wCEAAkGBhMSERQUExIWFRUWGBwaGRgXGBcfGBoZFxwYGhkWGBoaICYgHRkjIRgYIC8gIycpLS0sHB4xNTAqOCYrLikBCQoKDgwOGg8PGiwkHyUsLCwsLCwsLCwsLCwsLCwsLCwsLCwsLCwsLCwsLCwsLCwsLCwsLCwsLCwsLCwsLCwsLP/AABEIALEBHAMBIgACEQEDEQH/xAAcAAABBQEBAQAAAAAAAAAAAAAFAAIDBAYBBwj/xABOEAACAgAEBAQCBwQGBQgLAAABAgMRAAQSIQUTIjEGQVFhMnEHFCNCgZGhM1KxwRYkYnLR8BVDgpLhCDVTY3Oy0/EXNFR0g5Ois8LD0v/EABoBAAMBAQEBAAAAAAAAAAAAAAABAgMFBAb/xAAtEQACAgEDAgUDAwUAAAAAAAAAAQIRAxIhMQRREyJBYZEFM3EUMtEjQoGx8P/aAAwDAQACEQMRAD8A2UOfvYqb9AD+ftio3GZNbAQsyjtQN9h3O43NqABV1ZG9F6wClOaXNPQHJZTprRuQm3cg69XrS0O+PCjYnXjbm/6tJQH9qyasqBo7+VkgbHftc54g5WMhCuq7BV2I+Gl6aomz1HYaffYOJuJ7dCdh35fehsabt8WojzCaRRID5n4jph0hNRB5t8vY8xSD3841KkL5vflh0Bcj4rOY3bkEMNGkEN1aulvfpaz/AHaPvho41Np/9WbVv+9sACRYruaoC+93WxL+HpmS0ZkZgNLaweTRao9NaBemzLW90Fv3L4ToAV/pOYgMIdrksU10mjT3rc6m3o9tgaw1eMSsrEQMtRswDar1rppCAoG9k7HsB23AL4WFYwOvGpa3y7E77gMAe9GqPfatz52V2uVuJyclXERDn4lKsSpCk6aFWSQBYNdXc+ZPCwWAFXjkti8s9dV7Pex6aGnuRv33o9jQLxxeUoGEBHXp0lWLadINjtdmwCaFep2wXwsFoQIHHHok5aQd9uq+xrstbkBe/c9q3LsrxeRpAjwFdVaTZ/d1NdqNh2see21iyuFgtALCwsPhgZz0i/U9gPx/wwJWMZgFxvic6zxwwmNdSFiZB6E+dgeWNOeFyf2T+JFfpvjzvx+1Txg7Hl1R73qOJyKSi6Pf9NxwzdTGEuHfP4ZxvGOZUK1xsDYoxnuKuiGG2/zxYH0gPX7Bb/7Q1+WnGUea6tvYWfIdgMKsYKclyfYP6T0c/wCz4b/k3nh3ipzbSl0VdGmtJbfVq72f7A7VjQSRhhv62PYjscZH6Pu8/wD8P/8AbjYY9EZNpM+N+oYYYeonjgqS/guwPqVSdrAP54z3D/H+VlBJJjFBgW0sCrat/s2YrWm2D6dIZSasYOZbqj0nyBU+XYVY9LFH8cU5fDGXZYk5ZCxLoUKzgaOjocAjWp5aEhrvSL877ibaTR85STaYl8T5UlgJ1tbvZh8IkLEWNwBDLuLHQ2IX8YZZdWpyukuBat1CJdbFaB22YAGiSjbbYgh8C5YRKjCRyF0lzJIGYaWRl2bZCJJDoG3WcSzeC8o7MzRklg4PW9fac3WRR2J50nb19sPzB5SSHxZlmoF9BJAAYG9wp6gL0bto666gQLxc4fxeKdC8T61BokBh3VXGzAHdWUg+YIrFKXwhlmLEo3Ver7SSmJZ21MNVFgZHKk/De3YUQy2QSJXEa1qOo0T30qgq+1KigeQoYasTr0J5ZQqliaCgkn0AFk4zeV+kHLuFIWQXGsh1BRpDMV0t1fGArPQvYeu2NFm8qsiOji1dSrUSLDAgixuNjgR/QrKUw5NBrvqffVzgfP8A6+T8x+6KTv0BV6jYvGuXOrUXTSms2pIAtVo6NXVqYrp72j+QxaHijK2Rz129mrYKaBqietNhZ6h64gzPgzKyag0bU13UkgBsysbAb1nl/wB72FSnwzFrhIFLC7yKne5JPvknfayQva9J+6MHmDyjcz4ry8c0kUjFDGF1MVOm2GqhQJ6VpmatKhls74efFWUsjnqK1WSG0jRqDEtWkAFWFk0SpAsg4Wa8M5eRy7ISzElqdwG1CNSrAGmQiGPpO3T7m2P4SyxGko2kx8oqJJArJ9pWoBuojmyEE72xPpR5g8pJlPE+VlZUjmVme6UBr6SwOoEdO6sOqro1gpgVlvDOXSSOQKdcYIUs7mtWoFqJrUQ7C/f2FFcNX6kuvQHYgzfYH0I7YnwscE7JWizykHV0kdwT/n1xYVr7YRQemKol5dg/D3FA+flgAt46FJ7C8R88Vd0KvBeHOJl4Fkarcg799J8wO5oG698VGNibA0DGWVY423PxVRr1N7ih/H88Hv6PItdUhPn1Df8AAjb8MAm8ZyB7AQqR8Okij5b9yar274pZ3xRPJY1BVIqlA7fPvi1KEedxuMmXWz0bSsi33pT90it7J3G+1/wxKRjIS8ehyroZZVj1XWrsQK1Dfbsf1xrPriMiuppSBV+hFj9MJR1RbFLyuh2FiA51PX8a2/PtiYNeMxncLCxAc2L7EgbEgbYAJ8X+DIes/dvt79yf1GBkeYDdrvsBW5+QODvD4SqAEUbJP4knGkVRLLOMl4043l8m0byKzO4faOPU+iIBnc9qVAd9/P2xrcZXxl4azGYly82VkiWSFJ0+11aazCBNY0q1stXpIo4te5IKHizKSJKb1iI0yELqI6OpUY7p1rua88J8lw63JGW6N36o6XfT1C6Xfbfz2wIz/wBEOYfmnnRMzmW3bWC3MGWClgFrvFISB21Cr8q2d+j3MJOxV4dRZj2bUwfMmcFToJV9JA1AEgg164Tgi45JR4dG1yOXiVQYVQK24MYXSR5G12PzxYxQ8PeH3yeSy8UjBnQaTpvTXUfMA3i/jOSpju9ybJff9LH50L/lgVm+EOcqINIYjVuZNxqMulusMGI1Kba/MjqUHBF4C+XkUd3SQC+1uGA/DfAR+AZhypLLSlaDOzlQrMSNZW27g79rryx18aqCXscybuTfuaaEEKoJBIAurq63q96+eH4zkPB81srTEACmKyuNXSQgQADl6TQNHq7ntg/l1YIoY2wUaj6tQs/neNUzJokw2Tsfke/bDscfsfl5d8MQKlyL/WxKIxpVdmD9TGiCrXdILvSNi3UewGIMjwmVFmAqPW8ZGl7I0sOawagepbotbk3Z7UR4rlWkRQhorJG3xFdkdSRY9gdvPAheE5sUOazUE1EzOC4Aj1xjboYsJDzBvTAbD4YZaIM34fzTppMgfoO7uSdRCA0asL0nbFn/AEZm9VCQqpcm1ehyy9lAgXaTe9fp04gXhueIcGRgRQB5zdQ0wGl2FURKC40s1nte1rivCZpoY1NFlYlgzAqxKMocFkbpDHUFIuvO8IY/NZPN6IAj7oesljuA6kX21Wmob3uR/eFX/Q2bYoTIysFILGXXTUnWqlQN21EDyG2wOkQyeGZjq2iJIYHqI1O3NrNHpNSLzFobnY02y4tcT4NLNIz6UF1uzdRRQ6mA0vwSWHO+1mwSBgET5DKZsTK8rgoVJZQx0hm1EoAe4ViKar0qN+4JvGf4XwOSOZXKoACzWrWVRgwXLKNI+zUsGuwLHbtjQYtEyB2FhYjM4xwaOwP1C6xJl8oZSQDQFWa339Pyxa4dkEaPUwDFjfyA2Asfj+eL2VySxjpHfuSbJxqo0TYD4hwxY2vT0Ht56a8t+3rgXm+MSGbUxsISAu1abor+I2ONswxkeMcMWndO6sQw8q9R8v8AHBJNq0OLV7lDN5iNtkXSu53ALAkfDqHdb/jjMeMePvlMvzI0DMWC2y2qg3Zb+A9zjUcOyxkIUGqBs0SKPr+uLHGvD6EAABkYhSrgEeoJvy288TGDfmrYtyS8p4DxvxlNm9AlVNKEnSobSSdrbezXpdfnj6A4LmObl4naMxs6LqjYbpQrRXoPL2IwOm8K5aOWOQRRnlDoBUdO4PSBsDq3urG+DGTsksfP+Pnj02oxaaPO92tyzpGIPqpBJQ6b8q2xR8T8QMMGpZUjOtRbtGoPclbkIUE133IFkA1gBw/xYeavNzmW5dtf22W7aT6G616dHnp1at6x5VFtWa2a7kMfibb0G3/HEqoFFDsMYrJeMZKj5mayW2gSfbQm9zrYESDfTR7dydqAxtIpldQysGVhYIIIIPYgjYg4GmgTCOQzUccQthfcjz37bd+1Yv5fNK4tTf8AEfMYARwEnSi2e/sPc4I5PhTI4cuPcAdx6Xf8saJ2SE8Z/jfjfLZWZYH5jTMFKpGhYnWSF3JAskeuNBjx/wCkqFhxRZUco0ccRUgbgguQRjXH4d/1XSNcPT5eoloxK3/3c2uZ+knLQz8ieOeB9v2kYrfsehmNfhgkfGOR7/WovzN/lV/pjxTihlzE/PmmMj7WSANl7AAbAYkvGWfLiVeFv3/Pwd/pPoGSaf6h6X6VTtHsL8bhzKhoX1hXommG+m/vAX3G+I2ND/Pfyxl/AI+yl/7T8PgXyxqolt1Hpufw7frX5YmC8SSRw+sxrpsk4LhMuRR0oHoMJYQCT5nv+GFM+lWNXQJokAbC6JOwHue2A+X49ITHqiUK7hSwL/e1BHAKghGK0C1aj8N+fa2Rw92G8LCwsMkWGydj8sOw2Tsfl8/0wAOx0YWATcel1MqxxlgyBAXenErOq6WCUa0EkiwBq81Npuh1YdwJ4zw6aQ3HIVpVAUO6gnXb3p7ErQDbkb9rvDIePs0btoW6jZBqNETu0aazXSQVtqvbtiuPE7kgcpd5OT8Z/a7b/D+y379/bCbTGk0QS8EzpDAZjvp35sgJIQqSCFpBqIbYdVbnesWsxwfNEHRmSC3NLEs53JYw6B2UCwGAoUPPE7+I1VImdTchIIWiFpxEW8iU1MNwOx/OCTxWAV+xk0smu/sydNKwpVc7lWB3+VYWw9x3DeGZlJUZ5LQKwKmV2qy5UAFQCRaDU1mlrysnMC8p4ijllEaBzd09DQa1EUb7Mq6gfMEeuCmKVehLv1BUc6sNjeC/B0HKHza/zP8AwwKHBHchgNH8x7jGhiiCgBRQHYY40VR1mxyIAKAoDyGO4WFhiFjOZ/JvGGsB1N3vub9b88aPDJYQwojDEYLhvEFR26tPlTbefn712wVl4sn76/mMXuKeG42UsF6gLFd9t6wHTg8ZxrHIsaomUHN2V5uLRlvX3wVyswZdhQxXThMY8sXI4wooYxyZNZUIaTN/SBwzn5ZV5kcdSqbkjEgJIZQoWjuS3f2OMHlvArSOEXN5UsSQP6mANgWG5SqZQWU/eANXWPXM3k0lXQ4tT5WR/AjbcgjzBOK+X4FAjB1jAYEkG2+8K7XWwJA/dBIFXiYzpUU1Z5UfBHbTnck9sqjTlozu+y309j6/j2xouD8F4m5WGDi0FKuwSGOlRTpBFL22oDGwj8NQOyqkS2KINmlC7A9/K+2NBw7w5l4GVo4grKmgEFvhJsiiT5/yHYY0UrW5NAXwh4c4hl5XbNZ5MxGyUFWIKQ1ghrAGwGoV741uFhYQCxneM+Boc1OZpHlsqq6VKgdN73pJ8/XGix579JPCY2zeRmMTOQMxqKqzGoYWkjGkEAkPuBYs7XhUnszTHlnieqDafsE8x9F+VKnQ8yHyOoMPxDDf8CMA839GbRqWOZUjbtGbNn3esZ+XxTn3WOTUzyIcwYpGijLC8pHIBYjVd21CgPVbagcV8x414hMsjSNJGoZQg5SUOfzZFtihqkCJelje3c3geGPY9kPqnVwVLI/87/7s3Xhfw+YkYrKxDMa1KK2Gm6B9h5+uNHBDpHqT3P8Anyx554Y8R52TM5YSO3KfSrJylC75NJS2rTqB5l+dbkY9Hx0sWOEeEcPqM2TLJym7vchzsirFIzjUqoxYUDahSSKOxsAijjONxeFCunKLG6sQtrFt8YfSUPTuvfzv8cahlsUdwcMOXQ/cX8hjZo86YCg8XroLNGelVZ9Oml1qpUAM1tZJGw288F+H57mqTpKEMVKkqSCAD3UkHZgcSHJRkgmNLF0dK2LFGttrAA+WJVUDsAPlgVg6O44/Y/L/ADvjuGydj8jhiHYhiyMaklY0UltRIVQS1EaiQPipjv7n1xDxXiQgTUUL2apSoPwsxNsQOyHAmfxbRAWOjaghiLGrXvakg7KDXvhNoaTZe4qsUKhuQjB5CGACD41bW5B2YkLRvveKC8VgJUfVBqdREoIg3H2ZMJN0qjmKd+k71e1vPidHVAYDJrrSPs6ZlCs2zN06dQonv5eVvz/E4FAP1cSc2ONj0R9SuQI0a9zv7ECvliW+xSRWk8Q5ZkVvqxZUH2fTEaAEZbSLOgKHT2222F4JSLHGsbx5eOmlVbpBQmdUMi6QbJ6TVi9r7VgSeO5QB/6qTr0sQUQl+gvdG9kCkegO22LkniWGNTcThbkZdlOvlOxlcC9ipBbejuDgsGi0oAzKKkUNCL4gKkRB0qooVpLAgKD2VvSiVwG4dx2N5FjETRlgdyFAtDJae56Xb5G670ZxSJYRxmc79JHD4swctJmQsgYI3S+hXP3WcDSD+O3nWNNjw7LcSyUK8WXPRGYHiRqFWqQtctMBqUkDfz88cmKs6jPY+FcbhzLTLC+owyGKTZhpkHddwL+Y2xzgvHIc3GZIH1oHKE6WHUtWKYA+Yx4tkmeLPmWOWVC3G+UyByEKM3UGTsSe1ny2xzhuenmGRjbM5gCXNZ5XKSuGKqkJVbvsLNeln1xWkVnvNYr8R4hHBE80raY41LM1E0o7mhufwx4HHx6SbI5dWzGYeZMpPJRzHKjQJJKFlZr1yyjSFVPZd++PUPBPE+ITJk+bFE+VeCMtMz3MzGME2l72+3btvhONDsI8B+kLIZ2Xk5efmSUW06JBsvc2ygYucVzeVheFJqVp35cYCt1Pt02o27jc0MeQ8OzSR5XOAtKrScVMarCyxtJY/ZNKf2cZ8yPb3xzgvFcwzZWFp5NI4q8NLM7gRkRjQJCbdBZon5+eHpFZ7UOER/u/q3+OKknBnF6Gseh/hePBj4zzsaUZpjyoZMo51vfPkedkbv8AEAAA3cacF/FnE5YZJeTmMw0uVfLRNI+YKqjBaaOKEbyaipLO/wC6e97rQFnrsfDpSaI0gfe7j8PXFteCJ5lifnX6DHj+S4hP9ejk+sz/APPLwaDKxj5RK2ug7Ubr0rHuIxLikO7IsvlVQdIr+J+ZOJcdrHAMIBYZNKFUsxpVBJPoBuTjMeMeD56aXLNlMxy1jfXIp5e9dICakPWVeTZjo2Xzwd4kRy2jOo61ZbFXRFavIXvikr4BuuRk3GE0a0YFRZJ3oBe59fywxPEkNAtIFsE/eql1Wbr+w1etGrrAzL8GCRPGGNMG2obar7HzoGt/TFb+i4ZQGkagpUChsCJAu/tzW+e3pj1fp9kjz+Mt2Pl8RRyyG5PhBIXq6VW7LbbHpPffEuUkErA6rUUw79V7g/Lt+OBHEfDyo4p2CspXZAdmYtpBG4+Ij5ViTIZUsulWOlDQJHX3v9LrtuMeeSWLJbVmqfiQ22NTeOYq5LMlukjqH6+4xaIx04yUlaOfKLi6YsLDY3BFjcf5GHYokWFjD8V8fSw8T+qaIjHrgXfWJCsyFnkB+CkrsRZsVi1D9JmXdQVhzDMSNMYRS7KYzMJFAeiuhSavV5VeJ1ovQzXY4wxj8l9IsZfMJIjfYz6CyL0pG0iRxNLqYEMxYkgDYKdhgjL41hWLLSlJSua1FAEBYBQWLOA2yhQW2vYYNSFpYfZAe4B+Y/z6nDfq6fuL/ujGNy/0mxTPDyUcqzPzAVBk0rA06GMRsQWbTRU7jsQDiKf6T1a+TC1CLMszPpOh8sivXRJTL1C9LeYA86NaHokbZcogJYIgJqyFWzpFCzXkNh6Y7JlkYFWRWUiiCoIodhRFV7Yy0v0k5ZC6skpKCiyoulmBiDqltdqZk70O9E1iGX6TYWWQRRS81YpX0uqgK0XNFOA+orqiILLYFiyLwaoi0yNW3D4jdxRnVV2i76fhvbevK+2JTCv7o8/Ife+L8/P1xiovpOj0ozxuoEcjTKU6tUccMlxnXWkiUHfcj0xqeC8ZTNRl0V10u8bK4AZXjbSwIBI/XAmmJxa5LMWSjUgrGilRpBVVBC99IobLe9dsTYWFihBHGZmThLTvO/1MzxWXkJi1oYyqlnN7FSVFncEgY0WXi0qq2TQAs9zjxDifhSR8nxeRcs5mOfNHQ2toOZqOgEdSXTbel+WOQkdVm543x7h0McM8EGWzIlzqLqjMfTO+o84kKftBV+R374KrJwlJhEDklliZ2CXEGRiPtWr7rEL1edDftjy9uDO6maOPMyCTiWVJkkhCaxGs2qVY0UaVGsWSK7e+EmTllz+WvKPEqcSt4lyzctUZkuWSZgS7OAb300pNAHFUKzT5DjvDc1Dlni4dlmH1j6sEdsupiVySWVSKbUSxCDcmyMbjI8bySN9Winy6tECOUjoCgSyw0g7BaNjyx5BwPhcq5fIxfVpUkh4srS3EwpSdmJrdRR37D8cV+E8GmEmXh+rSiaGfOPMTEwAjeNQh5lUwOlgKJu/cW3FBZ6qn+h5kkiByToft5FBiI27zNR7+re+/fFnguR4bMA+VjyrhJNYMSxkJLQ6un4XoDf2x43kfDDcvKh8nOQeHzCURRkSF+fMRuQAXACmjuVAHmMb36JRLqzWuPUlRBMyYGheWlI5bqaBMfbUB3vc2DhNUBsn8LZNtV5WA6n5jXGm8gv7Q7bt1Nv7nHM34UycsjSyZSB5HrU7RqWaqqyR32G/sMFcLEWMHL4cyoIIy0QIk5oOhbEv/AEvb49h1d8EcLCwgMbxnw7mn4gJ4aCgRaWZloaFlDgj46JZdhs1b4oScK4iRDzftHbosrGSppjbFAQEuzqNd1HfbHoOFirCjEZjL8RhiLGVivSCqaCVVZYgBFpjYgmPm2SGA27dxoeBRSSZTLnMhudy1Ml7NrIGoECqPtQ+QwWwsFhQOXKNdGwoJ3vy8gMQk7jSSw9dq/DFzPybBR5/wFX/hiuox7cOqfmbPJl0x2SO1jLca4fI0lDqJYMLNKFAqiPOifIg7gjcY1OBfEYJDICgHwkFj2Havf1/TF54uUNjPDLTLcG8Ty7vJAVAsOdSlviUEHTY9Qv8ALEa8AnsHbZ9Xx/EQVtvYsAffb3wWh4UUF6yX2tifQgmvwBH5Yb/pQm9Kgge+5+XqPfzxnBLDGps0k3klcQTHkZohDYA5chZuqy2ooDWnv06zv/hjTZSfWoaqsXRwIy0Jdr6hYJB70PIbigbu9vI4MwRaVA9BjXHJtvsZzSS9wNn/AAZl5pmmfXqeSGQ022rLBlj2rtTGx5+2KKfRplVXSGnBB2cSdYURmIRg6aCaGK9r98Fs7kswwzOmYFXRRCgXSUIHX9oNzr8j938MUW4bMGLQI0C0QIy6EHU0WrUtsq9IkICN33u2IxbS7EJvuU+J/RvC0WYEBKSTqyszkstOyNuBRJUpa77Em7BwZfwxCy5ZWBIyylEANAhouS2r1tfTzwOzGX4gI6RiWIO1w9JBk0AWBakcu7JPf3Bt8Sy+a1tJCTuiDRaUSFn1HqBpgzRVvR87GDbsO33Ka/RzleWIy0zKoYDVJuFeLkaRQoAJ2277m8Jfo5y1Ea5uoShjrW2GYjSOQHpqqjUigKI9NsW+ErnBKnOsppYNfK/efQTpJJYrouqHfc7jFObL5/Ta69ekqbaDZjoJKAUvL1Ka1dQUn5YVLsFvuOm+jnKMzseb171r6VNxFmUVsW5Md9xsaAvDZ/o2yjkajMQDIdPM6Q0pkLMOmwftW7EA9NhqGJjlM8QxDlD1EKOTVkTsLtT97kDv21e5xFm8tn2WZbamLhQhhU76whDE3yqKXdPfbzwbdgt9yDin0awPFIsTMsjIyqzNajWkUZJAFnpiX8bxouDcGTLRmOMsQXeRmdtTM8h1MxPri+ccxailuQ5N7CwsLCwyQjgPmvEyxSukqFETSOZeoW4YqNKgsNlJN9gR64MYynE87k2aRnicyJI9C5F5hjGklCKVheXVa7AqL7m+OjrBdfE+Xsgy0w1bUxNKVF7Dt1ofkT+61Oy3iWCRkVZCS+wGiQb3IKYlaU3FIKNXpOAM0/DLoxn7yFgJRp0pFGBqu9w8SKRvbepOLWS4lkI9DJqFupVtMxGuQGrLXvU5sb1zMOgCU3inLoXBka0NMAkpIoOSRSm1AjeyNuk+1r+ksX2taysSBiwVqOpmRRHdayxRgCuxPngREclEqsYXUSxM93IwCa0UAnUQNWsUPS/e+ZfieQHOi0kRtGHYlpDcaiwVFlo0QkgVpCkACiRgoAq/iQI4SeN4ibN3rWrjUEsl1bSBd6FqdzsTw+LsvoLs7AKLPRIf3gaOnqoowJF1RwPz0uUSOMmCST6x7Sl2plUFyTqvVKoBNk2tbBahzc/DnCry3clVpVEwYrK+mtiPPM2Qf3vbYoRoM1xuGNwjyAMQCBTEkEMR2H9k/jQ7kXWynieJxI26pEgdnO40ntQG57N5fdPtinxDOZMzyGaM8yKhr0uQ2gL8BG1qc1XzN/dBEY4vw6KPYgK9NQElnQTIpruALZq8wG71WChhH+lWWuuYb1Ba0SXqOoUBpskFHBA7FTdYbH4tyxAJZlsMwDRyWQrFbFA3exAG5BG2+B2eGQhkZJUZV6ZC1ymMs5lcRmjX3GYIdiWFCziLLZnhiurLeoAED7diChTSpWz13AlCiToHexZQGlyGfWZSyhgA7J1KVJMbFWIB3qwRftizipwoxmJTECEJYgHVYJdi4IbcdWrb8tsW8IBYWFhYQyKbLhu/l5jviiAQSD3H6+h/HBJvbAzNiT4igsbdJP6j0/hj0Ycml+xjlx6l7jsV83ldYA1FR5154nQ2Mdx0GrR4OCCeElaBr39vP8cBs1lRDJrulbv7G/0Hc/hjQYhzMOpSKB9mFj8R6YzyY1NUaY56XZHw/wDZr8h/nfFrEWWi0qATdeeJcaRVIzbtgTPxZvnOU18ml+ExBq6dQj1/fPVu1ADazY01ZoeI6PjGoad15dnUrMT1UKVyi+6gne8WONcHdpebCg16AusFQ4OoWQTW+nbuNiRfka8eTz/T9ooui/wdzSsRS+jM/wA41H3sSWjuayueLEB7VhJt9lpFmUKp7GtPJrvvr1HEeWkzkjyaXkAQn4hGFaQF6VbW+V8Gx3998SZTKZ47vIVo6gNUZskwWpIBtaE9du67DYLJxHKZxpJeW1L3jJKdJCEDSCD942SQP9odl8h8D+DrmVfluxKpHdvRJdmZVUsBuoC69t+oA12xAkPENOzUSp/aGIkOqAgjQKKO+pa7haJrykmymcBcK7H4hGxeOtOp61gizIVKUbAFbnvq7muGZiRIAXYMt8wh1HeSJlJ7gsFRhte587JwfIvgnyEOa0uZHa+WQgPKvWWlIL1YLBeUPi09/O8Dxls+1KxOnTR3js7v8RBsP+zrTqAAIJO93uGZfNib7V7jCkd1N9tN1vruyTVUe/kK2VyWfoa5aYG6tKJ1QXdXcdCcgWDuNgap/IfBKvD82kEaJJ1Krfu6i+hyA7NYIMhXdQu3c98QzQZ4yF1tAzDpuMkKHl0AjVpoKy6tJJO3ejibKZLMiKS9etpEJ+0jLlAkSyaGrQpJV6utvQnZi8GzHIcFiZXlR2KsosCONGF0BpsNt51t6YQF3gkEytKZtVtorUyEWobWUCdks7A9Vd8FcZ/LZHOJJEOYWiUi7KEkaU1B+xIvWFoGvbY40GLRLIeH8QKnQ5v0Y/nTE/xxKvh7LbnlA22rcsdyS21k0LZjQ2tjtucB1zKts2x9D3wQyPE+WAr/AAjZWA/Q/oO2ONGVnVaJE8LZULpEVD+/Lf8Aq6IOqwRyYqN7aR73LJ4dy503EOk2KZxv9mR2O/7KPvfwjHZePwKaMg+Et2YihqPcDv0tt32xw8fguuZvuKCsTY13QA3/AGbdvT3F1uI7mfD+XkCho7CKEUBnFKtgKNLDaiR8iRjn9Hcv5RAH1DOGHc7MCCNyT3/ljq+IICL5nkrbhhs7aVO47E1+YPbHW4zHSlDr1b9Pp6m+3ywbgPXg0I5VRgcoVGBdKLVu10d0U73uMUpuC5TLqZjHpEdNYaTbSUIoaqG6J7bb+eLWX4qGk0aSLGxPnXcV5f8ADFrM5ZZFKuLBrsSDsQQQVIIIIBsHABns9nMgya5FNWzdpA1vymbcEVfOjB3reroYinznDl3aNl3sHTKpdkVYyqmxq0qqqynbY3ZvE6wZDXNHygvJTU5GsKEUANWlthSgEADVR+LfA6DO8PQtHJE6FXJOvVrFhmJIUgohMki6UFHqsbnFCLuc4hkJGd3SR2YXYWbq5eoF4wCBqQI3WoBFHfEGW4vw8DmCNtaqrFV5jbxjUSBdMyGGmer6B3sXPnM3kSwjlgYMQegowbcydFK1nWZJNhanXR7gYZkJsjmJDDyCHZ5LU6tiOYGDU3SGHMOgdHVvuwsAujxDFAViMToqwLKdIZtAayV2G4UKxZr222JbBfJ51ZV1JemyASCL0miVvutg0fPEeY4TDI2t4wzXd771Wxo7rsOk2Nga2wB8bZp4IcpFA5gEuahgLJp1LG+q9BYEA9I3IOFyM1OFjx2fxvnFdEjzRzKaMtc8aqiW2YeN2KMNVsF0Gh3BO2BuY+kHiCiE89yJI6JpelznZ0Vvh80h5fyPrh6GKz3TFXORu2wIC+fe/wDyxi/B3jCTMcVzsDy6o+swpQ6BBKYjRrfUCG7nG6zEulSfTC3THyC8s9g/PavTE2IsulCsS46seNzmSq9hYhmnogAEkmvl6k+wxMTitHKGcivg2utrI3APyq8NiRZGFhYWGIAcT4O7vKRGjlwNEjNRiAj0FABvu1ttsdZ1dqMb8IzVsFmIAUhTrGskLIUDNpsrrZTXoPTYkpOKEtPGkbB4VVtUiMIn1AtSMD1UBRrscUY/E7KPtYr6UYGMiiXjMgSnYG6B37e4vEbF7kX1LPaieZf2oNagFK2/4hNJQafVfhbuZ8rlM2IHEjlpC6nZgCVGnmBG306qbTdVf3fJSeL411XHLYYigo308zWRv5cp/ntXfaxnvECxSFDG7AVbLoodJc7FgdlBPb288G3cN+xTHDM325i6SdTAlSdQbYXoAOoNbGhvGu3UafPw7NiOBYZVUpGquCdiyhQCNjfdyf7q+uIh4vAbdLUMQSCBSiMyFjqNeRFfjeLCeLI6LGORVX4ydNIdbxgHqs20Z7DzHrg2Dc5w3JZsS3LIeWH1UHBsASCu16b5Zrp7HYbgy8PyGYWXU8nRqfpBGnQQxXpAHVqI3+fvjvEOLyROnSuhkLFTfNsNEmgb6dRMoH4HvYxV/prCACyuA1FdhdaEY3v3HMUf7QwbC3Y3iHAZWPQf9czgsxOhW5J1jUb1Ao4FE0GIApumB/D2aLW0isTNr1i+kEQWwVidLfZOoC3QYiqYkXT4vj6vspDpsn4PgUOxcHVRAEbbCz29djxGCkwto5hYWFiyAY8QPcA4rgMm1al/Uf44tYWOAdoz/FsnHI6sWZbGkiq8nF2R/a/h6YWX4XGCrW+29ADTvrogjyHMb57emCub3YBR1bnftXv+eB3F+GMw0ou2/n6xyJ/+Q7YtSfAqORcLViV5jFdIU36Lo23H/VjcYMZWARoqAkhQBZ7mvM++MqnAZCStrqKvuSQ1HnD07HmJf93z2wWy2TkRpdRB5zWKvY23f/Z09vSvfBLf1Ei/mM4B8N2DVi6F7bkYK8IzRB0MSb3BP6j+eKSIAKArGK8Z+Oc1k83l4srFHI0qmhIG3YsVoEMow4W3QSPTU4RCOZUS/aAh+/UGLMwIO1Esxr1Y+uI18PZYf6lNwQe5sNq1arPUTrfc2ept9zjyHO/S9xiGdcvJksukzFQEKyXb/CCebQv3OBrf8oDiA2+r5b/cl/8AExtokRaPbx4cy2/2C79+9+W/f4th1d9gbsDEkHBIEIKRKpFDax8NEbXV9I37mgDYx4Yf+UFxD/2fLf7k3/iYKTfSzxpY1lbIQhGQyBuXLWhQrFjUuwp1O9bMD2ODRILR7ZitxDhsU8ZjmiSVDRKuoIsdjR8x648Nyn078SldUTLZYszBQNMotj2FmWsdzP068Tj068rl11KHW0m3RvhYfafCfI4WhhZ7QPDeVoD6tDQCKAEWgIzqQbDsp3HoccHhfKVX1WGqArQtUHMgHbydmb5knHeB8V52VglcoGkijdgDQBdFYgWbqzi99ZT99f8AeGJ3GV8vwaCMoUhjUoGCFVAKiQ6nC+mo7n1OIeIS6mCDt3NHe/T+GLc2ejVSxdQB33GAGbk+sxSNDLRZSI2R60muk6hdb0TsdvLGuGNyszySqJn1OdhYLEJZUeaXUZGaT7ISaY9LFunoJa9rrckisRQ8a4kQ6pFfLCo1oTpIXLFiGLEySfaTdNH4Qd+zScJyEnDeHpLLJNmSrkgISbg0swqNiAtbsdzsO/kLWX8dxSvlIwk0TZoEprRfh30safYPR0ne9+2PZGSkjzSi0FfD0k7LIcwulyykAXVcmDVpBJ0jXzBXqD7klFjAuh374yGV+knKFUfRKvNMVWqWea8kQJpuymJr9qq+2LuS8fZeWTLRhZAcyrMhKrQCGQDVTbauU5XvdeWNFJGTizSYWM/4b8bQZ5gsIcHl8zqCihzGi0mmPVa38iN8aDFJ2S1XIC4v4geF5By1ZFU+vU3LaTRqFqjUB0uBYNg9gYs14jhUlTAdtYBKxkXEJVFgNYB5MgF1sPyscWmCyt9hEx5Qp2XU1NIsbKQF1FQHJ0gktuKF7iV48HCucrFZVRHaKxLO0WsDewPtidJC6vXfENlpBHIZ+GZ9D5ZVZyzkssZVmjZhd/eegW7WLx1/EEbUTAeoKxLco9EhjVSacm2EooeW97d4Y+MKBBKsCKZADK2iioYoTpJ0lxqkNldVHuLOLPh7NLKrgwRxlWFhUABLKsh7jqKki2Gx6WHcYd+gqKv9IcuwF5ZjsSw5aEqRrpWH7x5bCvLa++LVxPlXdIAFVdWi0QMYmZtDaLoBkNgj1274pTcQVOWPqkOzyRaVUGhzlh0odIC6g+olgFO6+d45w3xD8K8hESwjlUIFMItCqmzEXMUvSw2sbNhWOuxLn+OM0hiOWWQso0hgTdnLlrJGkj7X4QbuMWNxT+Hccy8kgjEaBeWr2Iz8TGMEKgWwg1J1H0r7t4rcR40olZBlUfmaVGqPci4NPN1hRVy0EJBUqt1qBGi4bOJIo5AANSCq7AEDpH9n29sNbvkT2Rn8rxYWt5aJNZ+1pR0rJy9Jah1auceoWO998anFZOGxCqijGliy0ibMe7DbZthuN9hieKIKoVQAoAAA7ADYAYpJkt2OwsLCwyQdhYWEotgoIBNnf0FeX444UYuTpHZbUVbK+bXdDX3sczeb0kgDfSTfy/Xzw6fhcxJ0yLV2AQdjt89tv44j/wBAsxBke6v4QQaNEi7/AAxuumne6MfHh3IoJvjbua2Y+YF+XkNjixBGxIZ62G1dvc4AZvjSo4Ug9K2bG50vprv32J+V4KjjqXpKuPtOWbA2bz8+w6d/7Qxi4tGyYRcbHHj304z6p8oCtaYK+fW2+PVuGcVSdSyA0CAbruQDWx98eZfS7m1i4hkZGBKooYgVZCykkC9r288Xi2lRMuBR/Sxlg8rHLzdebExUlSoCywSDa6D1E69rNjetsQZb6VcuIMvEctJqQxcyRCoZljK6wpuwSIMvXb4W3Gxxn+K+K4pI8woMp5iooUg6dSCL7SzIxs8ujr1t2pls1Dl/EeVAUHLjpCi1jjDWoy++odW5XME776xfkF9JmHPEv0mw5nKzwJFIvNA3Omiw+pU7Cyb/AKvLvZP2nc745H9I8CwJGEnD/VngaS49QDJEqJa1zEDRkgv1KraRdb+eyAWdJJHkSKP5Wf44ZhgerQ/S7BqkZ4p3L5oTAEqVVFmhkRVF0GCRsnbzHVW2Bj/STE2TeB1nJbKRwVa6Q8YlUNqBvR1g6SCDuKBpx57WFgA1/A/op4jmkWRYRHE4DLJKyqpVtwQN2INjsuN1wr/k+xrRzed+awqB/wDW/wD/ADjd+FpC/DskoFD6tDZPtGvbBaOAD3Pqe+KjjlL2M5ZYxMxw36MuGwt0ZZXA+9LchY+tN0gfJfLGlOVUIUUBRVAKAANq2ArE+Fj1Rgoqjyym5OwPxA/WIfqw6XELq1jYMyGJSK7r1M22M3/6OZteXf6yobLJlVQAHSfqxJcvY1dRZq0kd98brli7rf1w7ExxKKocsjbs83k+idzFlk+sIGhhljJ0tTMzSvE4/umU3+mLUX0bzLJBIMyoMAywRQp0kQB+aW2u2MjlaIHUbvy32FitCF4kjGeB/o/PD5Wk5qvrhSMgBvjU2WF+RofjeNnhYWKSrZENtu2V83LEFcyaSqr1ggHpPkw32PpW+Im+rl2QiLUfsyrBLalVglEdQAZTQsYq5vI5QNmNRjjkmRea2tQ+lelGOo7AWADVdrvFHM8LheQvJmkIZdUm8QLBmh0MD9xPskAI7+u+ExpBrnwNo6oTVlN4zWjYsnpp8yO2GRT5cUUaLa90KUNfUxJXYatF2e9YDtwXLv0NmQdYC19ipfSjaClDsFkJ2sHz2sGaTg2VcCTnLpLncNHoLM8r6bqibmYV32HvZbHSC6yQsy0YmataUULU126+dHfqHffFaPOZQKjqYaFMmkJYEjBdSgCwGYgEgfPA7KZONMwki5iLlkyMo1oWaQhlYLt8KhvJj2FizeIjwPLI4DZkjQEoEoALK6RZFWeSNu/c+YpWwpB1Wgk/6JjKo2ITU6gAgEHcgAg0e14WW4rCynTIlLq8wKEbFGNGqQFSL7bYEZbhOWy2iQZikgtd2SrAcmNm7k27nSbNnat7YeE5a7+sBOvmAMYgRIWIDHULK2NOg7GvXDtipGgbORhdRkQL3sstVtvd1XUv5j1w58yikAuoJBIBYAkDckA9wBuTjOScFgd+X9atyWpByrDqIdZpQCGqJDQ01Zr2IZ7w2koAZ2rlrG2yEsEDaTZGx62JrY+ldy2KkFIplYalYMD2KkEGttiNsPxBlMoIwwXszs/lsW7gV5YnxQihHli9Gyo9u5/PsP8AO2LUWXC9u57k9/8Ay9sSYWMseKMOEaTySnyLCwsLGpmZzjHAk5hkZNSEdXqNmFjf0dr/AAOJpeExPuVu2Ldz8TabYeh6F/yTgtncrzEK3V/L+eKGVXSNPfTt+Xb9Mc3qsel6ke/p56lTI8rw2OK9AK+Z6jR2C2Rfoo/X1OPLPpazcf1/Is26KoL+fSJTqFfK9seqcRkKxmh/w98VMz4ays2kzZeOQqtAuoNDvQx5YSp2z0tWeF8M8QrGYg8hDRtKS6pYYO0TUWRlchtL2wIO4F0SMdm8R5YtlSkUiCHMGRv2Z1KxiJI0qvWdB2JoCgNu3sGe8F5BStZSEWd+gVQ3P8MP/o5w2tsnlzvVctb/AIY28ZdiNB4+vHskKAyw0kgkGNSygmPUgcmzSCQBtiSQ2x3WvBxPLLmGaaPmryoxYF3KiRhjuRsSHs+Zo49gXwnkxZGUgYXuDEti/wAMF8l4P4cyj+pZf/5Sf4Y1xNZHRnkehWeKweIMkt1EwGl0rQCzI3MCqr6vszpYFiO5Y963BeIc1DJNqgXSlAbKFBO++kbDahtXb8T9IL4J4eDf1DLkenKT237Y4fBOQY39Qy6jyHKT8ztjXw5aqM/Fjpsl8G/835P/AN2h/wDtrgxhkECoqoihVUBVUCgABQAHkAMPx61weN8iwsLCwxFbP51YkLtdAE7CzsL2H4YEQeMIfMsTRPwi+kMW86voPb1H4EOLQhk0nsTR+TAqf44F5jg0TMm1Gggo100wI+dMx/LHlyZnHIonphiUoOQSl4/Gqq1NTagNh9xxGe5obsPwxHF4nhYgDVvprYb69Fed/wCsXv71dYkXgEW16iASQCxIGplcgD0LKDXz9cTvwuM6tviZWNeqadNe3QNvnj07mGxTi8UwtVazYJ7D7qqx87J6gKFm7wRyeaEiB1BAPa6/kSCPcEjFGLw3Cvw6179mI+IKD/3F/HF7J5RYkCrdWTv3JYkkn8ScCsTr0AHEoYZMwyCZlkDxvVIVVxyeqyLvQEFE1vdbbQRQZGN9f1kHSFl3dCCYyrM4IG5/q4tV7egsUZz/AIejlZmbVbXtfTuqLuO9VGvYjz39KsHhcFHE0jO8htmWh21VXT5ajvX4es0yrRWbhGUWKU821UKHOpTp06QurSLA2F/j2rDsvHCkNZjMxsS5mJVlohxyQRQFr1VqAG/ywQXw+gWZdb/bUW3QUQxa1AWrskkkG9r7YiPhWPUW1vqO5PRZckkyfDs252HT7YKCwXNwSFQoGaQR7c0s8epgugoAQKGxTexsyncEDEmc4JlSJBJnCCdpCXhX4kdQCKAHSSRt5Yut4Og6iC6ljdgqaNsdgVI7ME3B6UQfdvEkPhWFWJBbzoWtLqV1YDpujrJ3Jo1W22Cgv3IOKLllUQPmOWbdrtLAzAzBa9QKgMDKAfYfjFm+DZQRykzUIyWkIZCUFShgwo7ESuKI/nZSfgaMQSW2jEdAjsElQHt30zP7dttsRQ+G4kWZQXqVSp+G1DFydJ0+rseq/LBQrIsvBl4mD/WVpNVAvFpCvZ02ACRZsEkn372aRwQCCCCLBHYg9iD6YEDwtEJGkVnWQsX1ArsxcPYBUjY7UQdiRgnlMqscaot6UUKL70BW/vikJ0S4WFhYZJzCwsLAMWFhYWABYFR/HJ/e/kMdwsePrP2L8nq6b9zIuIfA3yOH5T4F+WO4WOYe8o8Y8v7rfwxyP9qvy/wwsLDAen7ST5fyOLPA+w/z64WFjfp/uIxzfsYYOEMcwsdc5pw9xh2FhYAFhYWFgEC+JfEPkP8Avx4bB+1H90/yx3Cx4p/fR7I/ZYVGFhYWPaeMWFhYWABYWFhYAFhYWFgAWOjCwsACwsLCwCFhYWFgAWFhYW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81932" name="Picture 12" descr="http://www.qualiafolk.com/wp-content/uploads/2011/12/ChinaTaiwan.gif"/>
          <p:cNvPicPr>
            <a:picLocks noChangeAspect="1" noChangeArrowheads="1"/>
          </p:cNvPicPr>
          <p:nvPr/>
        </p:nvPicPr>
        <p:blipFill>
          <a:blip r:embed="rId5" cstate="print"/>
          <a:srcRect/>
          <a:stretch>
            <a:fillRect/>
          </a:stretch>
        </p:blipFill>
        <p:spPr bwMode="auto">
          <a:xfrm>
            <a:off x="3886200" y="1066800"/>
            <a:ext cx="5105400" cy="290258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1143000"/>
          </a:xfrm>
        </p:spPr>
        <p:txBody>
          <a:bodyPr/>
          <a:lstStyle/>
          <a:p>
            <a:r>
              <a:rPr lang="en-US" sz="6000" b="1"/>
              <a:t>UN Analysis Questions</a:t>
            </a:r>
          </a:p>
        </p:txBody>
      </p:sp>
      <p:sp>
        <p:nvSpPr>
          <p:cNvPr id="38915" name="Rectangle 3"/>
          <p:cNvSpPr>
            <a:spLocks noGrp="1" noChangeArrowheads="1"/>
          </p:cNvSpPr>
          <p:nvPr>
            <p:ph type="body" idx="1"/>
          </p:nvPr>
        </p:nvSpPr>
        <p:spPr>
          <a:xfrm>
            <a:off x="0" y="1066800"/>
            <a:ext cx="9144000" cy="5791200"/>
          </a:xfrm>
        </p:spPr>
        <p:txBody>
          <a:bodyPr/>
          <a:lstStyle/>
          <a:p>
            <a:r>
              <a:rPr lang="en-US" sz="3600" dirty="0"/>
              <a:t>Some of the weaknesses of the UN are caused by flaws in the structure of the organization.  Would it be better to start from scratch, or spend time and money solving the problems from </a:t>
            </a:r>
            <a:r>
              <a:rPr lang="en-US" sz="3600" dirty="0" smtClean="0"/>
              <a:t>within?</a:t>
            </a:r>
            <a:endParaRPr lang="en-US" sz="3600" dirty="0"/>
          </a:p>
          <a:p>
            <a:pPr>
              <a:buFont typeface="Wingdings" pitchFamily="2" charset="2"/>
              <a:buNone/>
            </a:pPr>
            <a:endParaRPr lang="en-US" sz="3600" dirty="0"/>
          </a:p>
          <a:p>
            <a:r>
              <a:rPr lang="en-US" sz="3600" dirty="0"/>
              <a:t>What do you think the world would be like without the United Nations?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1219200"/>
          </a:xfrm>
        </p:spPr>
        <p:txBody>
          <a:bodyPr/>
          <a:lstStyle/>
          <a:p>
            <a:r>
              <a:rPr lang="en-US" sz="4800" b="1"/>
              <a:t>UN Analysis Questions (cont)</a:t>
            </a:r>
          </a:p>
        </p:txBody>
      </p:sp>
      <p:sp>
        <p:nvSpPr>
          <p:cNvPr id="39939" name="Rectangle 3"/>
          <p:cNvSpPr>
            <a:spLocks noGrp="1" noChangeArrowheads="1"/>
          </p:cNvSpPr>
          <p:nvPr>
            <p:ph type="body" idx="1"/>
          </p:nvPr>
        </p:nvSpPr>
        <p:spPr>
          <a:xfrm>
            <a:off x="0" y="1219200"/>
            <a:ext cx="9144000" cy="5638800"/>
          </a:xfrm>
        </p:spPr>
        <p:txBody>
          <a:bodyPr/>
          <a:lstStyle/>
          <a:p>
            <a:r>
              <a:rPr lang="en-US" sz="4400"/>
              <a:t>Which part of the Untied Nations would you put the most money towards?  Why?</a:t>
            </a:r>
          </a:p>
          <a:p>
            <a:pPr>
              <a:buFont typeface="Wingdings" pitchFamily="2" charset="2"/>
              <a:buNone/>
            </a:pPr>
            <a:endParaRPr lang="en-US" sz="4400"/>
          </a:p>
          <a:p>
            <a:r>
              <a:rPr lang="en-US" sz="4400"/>
              <a:t>What are some alternatives to economic and military sanctions if they don’t work?</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1470025"/>
          </a:xfrm>
        </p:spPr>
        <p:txBody>
          <a:bodyPr/>
          <a:lstStyle/>
          <a:p>
            <a:r>
              <a:rPr lang="en-US" b="1" u="sng"/>
              <a:t>Canada and the United Nations</a:t>
            </a:r>
            <a:endParaRPr lang="en-CA" b="1" u="sng"/>
          </a:p>
        </p:txBody>
      </p:sp>
      <p:pic>
        <p:nvPicPr>
          <p:cNvPr id="2053" name="Picture 5" descr="UN-LOGO%20copy"/>
          <p:cNvPicPr>
            <a:picLocks noChangeAspect="1" noChangeArrowheads="1"/>
          </p:cNvPicPr>
          <p:nvPr/>
        </p:nvPicPr>
        <p:blipFill>
          <a:blip r:embed="rId2" cstate="print"/>
          <a:srcRect/>
          <a:stretch>
            <a:fillRect/>
          </a:stretch>
        </p:blipFill>
        <p:spPr bwMode="auto">
          <a:xfrm>
            <a:off x="1981200" y="1524000"/>
            <a:ext cx="5334000" cy="5334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r>
              <a:rPr lang="en-US" dirty="0" smtClean="0"/>
              <a:t>Canada &amp;The United Nations</a:t>
            </a:r>
          </a:p>
        </p:txBody>
      </p:sp>
      <p:sp>
        <p:nvSpPr>
          <p:cNvPr id="59395" name="Rectangle 3"/>
          <p:cNvSpPr>
            <a:spLocks noGrp="1" noChangeArrowheads="1"/>
          </p:cNvSpPr>
          <p:nvPr>
            <p:ph type="body" sz="half" idx="1"/>
          </p:nvPr>
        </p:nvSpPr>
        <p:spPr/>
        <p:txBody>
          <a:bodyPr/>
          <a:lstStyle/>
          <a:p>
            <a:pPr>
              <a:lnSpc>
                <a:spcPct val="90000"/>
              </a:lnSpc>
            </a:pPr>
            <a:r>
              <a:rPr lang="en-US" sz="2400" smtClean="0">
                <a:hlinkClick r:id="rId3"/>
              </a:rPr>
              <a:t>Canada was a very involved member of the United Nations Organization.</a:t>
            </a:r>
            <a:endParaRPr lang="en-US" sz="2400" smtClean="0"/>
          </a:p>
          <a:p>
            <a:pPr>
              <a:lnSpc>
                <a:spcPct val="90000"/>
              </a:lnSpc>
            </a:pPr>
            <a:r>
              <a:rPr lang="en-US" sz="2400" smtClean="0"/>
              <a:t>We were members of all thirteen of the </a:t>
            </a:r>
            <a:r>
              <a:rPr lang="en-US" sz="2400" smtClean="0">
                <a:solidFill>
                  <a:srgbClr val="FF0000"/>
                </a:solidFill>
              </a:rPr>
              <a:t>Specialized Agencies</a:t>
            </a:r>
            <a:r>
              <a:rPr lang="en-US" sz="2400" smtClean="0"/>
              <a:t>.</a:t>
            </a:r>
          </a:p>
          <a:p>
            <a:pPr>
              <a:lnSpc>
                <a:spcPct val="90000"/>
              </a:lnSpc>
            </a:pPr>
            <a:r>
              <a:rPr lang="en-US" sz="2400" smtClean="0"/>
              <a:t>Between 1947 and 1967 we were three times a non-permanent member of the </a:t>
            </a:r>
            <a:r>
              <a:rPr lang="en-US" sz="2400" smtClean="0">
                <a:solidFill>
                  <a:srgbClr val="FF0000"/>
                </a:solidFill>
              </a:rPr>
              <a:t>Security Council</a:t>
            </a:r>
            <a:r>
              <a:rPr lang="en-US" sz="2400" smtClean="0"/>
              <a:t>.</a:t>
            </a:r>
          </a:p>
        </p:txBody>
      </p:sp>
      <p:graphicFrame>
        <p:nvGraphicFramePr>
          <p:cNvPr id="59396" name="Object 4"/>
          <p:cNvGraphicFramePr>
            <a:graphicFrameLocks noChangeAspect="1"/>
          </p:cNvGraphicFramePr>
          <p:nvPr/>
        </p:nvGraphicFramePr>
        <p:xfrm>
          <a:off x="5465763" y="1600200"/>
          <a:ext cx="1716087" cy="1641475"/>
        </p:xfrm>
        <a:graphic>
          <a:graphicData uri="http://schemas.openxmlformats.org/presentationml/2006/ole">
            <p:oleObj spid="_x0000_s1026" name="Image" r:id="rId4" imgW="2325450" imgH="2223791" progId="">
              <p:embed/>
            </p:oleObj>
          </a:graphicData>
        </a:graphic>
      </p:graphicFrame>
      <p:graphicFrame>
        <p:nvGraphicFramePr>
          <p:cNvPr id="59397" name="Object 5"/>
          <p:cNvGraphicFramePr>
            <a:graphicFrameLocks noChangeAspect="1"/>
          </p:cNvGraphicFramePr>
          <p:nvPr/>
        </p:nvGraphicFramePr>
        <p:xfrm>
          <a:off x="5334000" y="4686300"/>
          <a:ext cx="1981200" cy="1895475"/>
        </p:xfrm>
        <a:graphic>
          <a:graphicData uri="http://schemas.openxmlformats.org/presentationml/2006/ole">
            <p:oleObj spid="_x0000_s1027" name="Image" r:id="rId5" imgW="2325450" imgH="2223791" progId="">
              <p:embed/>
            </p:oleObj>
          </a:graphicData>
        </a:graphic>
      </p:graphicFrame>
      <p:graphicFrame>
        <p:nvGraphicFramePr>
          <p:cNvPr id="59398" name="Object 6"/>
          <p:cNvGraphicFramePr>
            <a:graphicFrameLocks noChangeAspect="1"/>
          </p:cNvGraphicFramePr>
          <p:nvPr/>
        </p:nvGraphicFramePr>
        <p:xfrm>
          <a:off x="5372100" y="3200400"/>
          <a:ext cx="1905000" cy="1824038"/>
        </p:xfrm>
        <a:graphic>
          <a:graphicData uri="http://schemas.openxmlformats.org/presentationml/2006/ole">
            <p:oleObj spid="_x0000_s1028" name="Image" r:id="rId6" imgW="2325450" imgH="2223791" progId="">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CA" b="1" dirty="0" smtClean="0"/>
              <a:t>Planning for Peace: The United Nations</a:t>
            </a:r>
            <a:r>
              <a:rPr lang="en-CA" dirty="0" smtClean="0"/>
              <a:t/>
            </a:r>
            <a:br>
              <a:rPr lang="en-CA" dirty="0" smtClean="0"/>
            </a:br>
            <a:endParaRPr lang="en-CA" dirty="0"/>
          </a:p>
        </p:txBody>
      </p:sp>
      <p:sp>
        <p:nvSpPr>
          <p:cNvPr id="3" name="Content Placeholder 2"/>
          <p:cNvSpPr>
            <a:spLocks noGrp="1"/>
          </p:cNvSpPr>
          <p:nvPr>
            <p:ph idx="1"/>
          </p:nvPr>
        </p:nvSpPr>
        <p:spPr>
          <a:xfrm>
            <a:off x="4191000" y="1371600"/>
            <a:ext cx="4800600" cy="5257800"/>
          </a:xfrm>
        </p:spPr>
        <p:txBody>
          <a:bodyPr>
            <a:noAutofit/>
          </a:bodyPr>
          <a:lstStyle/>
          <a:p>
            <a:pPr fontAlgn="base"/>
            <a:r>
              <a:rPr lang="en-CA" sz="2300" dirty="0" smtClean="0"/>
              <a:t>Canada would be an active member of the U.N. participating in many aspects of the organizations structure. </a:t>
            </a:r>
          </a:p>
          <a:p>
            <a:pPr fontAlgn="base"/>
            <a:r>
              <a:rPr lang="en-CA" sz="2300" dirty="0" smtClean="0"/>
              <a:t>Canada would be a member of the prestigious </a:t>
            </a:r>
            <a:r>
              <a:rPr lang="en-CA" sz="2300" b="1" dirty="0" smtClean="0"/>
              <a:t>Security Council</a:t>
            </a:r>
            <a:r>
              <a:rPr lang="en-CA" sz="2300" dirty="0" smtClean="0"/>
              <a:t> in every decade of the U.N.’s existence. </a:t>
            </a:r>
          </a:p>
          <a:p>
            <a:r>
              <a:rPr lang="en-CA" sz="2300" dirty="0" smtClean="0"/>
              <a:t>It would be </a:t>
            </a:r>
            <a:r>
              <a:rPr lang="en-CA" sz="2300" b="1" dirty="0" smtClean="0"/>
              <a:t>Lester B. Pearson</a:t>
            </a:r>
            <a:r>
              <a:rPr lang="en-CA" sz="2300" dirty="0" smtClean="0"/>
              <a:t>, who would become Prime Minister of Canada in 1963, who suggested a solution to the </a:t>
            </a:r>
            <a:r>
              <a:rPr lang="en-CA" sz="2300" b="1" dirty="0" smtClean="0"/>
              <a:t>Suez Crisis</a:t>
            </a:r>
            <a:r>
              <a:rPr lang="en-CA" sz="2300" dirty="0" smtClean="0"/>
              <a:t> with the deployment of an </a:t>
            </a:r>
            <a:r>
              <a:rPr lang="en-CA" sz="2300" b="1" dirty="0" smtClean="0"/>
              <a:t>international peace keeping force </a:t>
            </a:r>
            <a:r>
              <a:rPr lang="en-CA" sz="2300" dirty="0" smtClean="0"/>
              <a:t>to maintain the peace.</a:t>
            </a:r>
          </a:p>
          <a:p>
            <a:endParaRPr lang="en-CA" sz="2300" dirty="0"/>
          </a:p>
        </p:txBody>
      </p:sp>
      <p:pic>
        <p:nvPicPr>
          <p:cNvPr id="80898" name="Picture 2" descr="http://www.museevirtuel-virtualmuseum.ca/media/edu/EN/uploads/image/DA2_629662.jpg"/>
          <p:cNvPicPr>
            <a:picLocks noChangeAspect="1" noChangeArrowheads="1"/>
          </p:cNvPicPr>
          <p:nvPr/>
        </p:nvPicPr>
        <p:blipFill>
          <a:blip r:embed="rId2" cstate="print"/>
          <a:srcRect/>
          <a:stretch>
            <a:fillRect/>
          </a:stretch>
        </p:blipFill>
        <p:spPr bwMode="auto">
          <a:xfrm>
            <a:off x="685800" y="1524000"/>
            <a:ext cx="3009900" cy="39052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6172200" cy="1066800"/>
          </a:xfrm>
        </p:spPr>
        <p:txBody>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Dumbarton Oaks Conference</a:t>
            </a:r>
            <a:endParaRPr lang="en-CA"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123" name="Rectangle 3"/>
          <p:cNvSpPr>
            <a:spLocks noChangeArrowheads="1"/>
          </p:cNvSpPr>
          <p:nvPr/>
        </p:nvSpPr>
        <p:spPr bwMode="auto">
          <a:xfrm>
            <a:off x="0" y="838200"/>
            <a:ext cx="4267200" cy="5791200"/>
          </a:xfrm>
          <a:prstGeom prst="rect">
            <a:avLst/>
          </a:prstGeom>
          <a:noFill/>
          <a:ln w="9525">
            <a:noFill/>
            <a:miter lim="800000"/>
            <a:headEnd/>
            <a:tailEnd/>
          </a:ln>
          <a:effectLst/>
        </p:spPr>
        <p:txBody>
          <a:bodyPr anchor="ctr"/>
          <a:lstStyle/>
          <a:p>
            <a:r>
              <a:rPr lang="en-US" sz="2300" dirty="0">
                <a:solidFill>
                  <a:schemeClr val="tx2"/>
                </a:solidFill>
              </a:rPr>
              <a:t>Finally, in 1944, the leaders of China, the United States, the Soviet Union, and Great Britain met at the Dumbarton Oaks Conference, held just outside of Washington, DC.  </a:t>
            </a:r>
            <a:endParaRPr lang="en-US" sz="2300" dirty="0" smtClean="0">
              <a:solidFill>
                <a:schemeClr val="tx2"/>
              </a:solidFill>
            </a:endParaRPr>
          </a:p>
          <a:p>
            <a:endParaRPr lang="en-US" sz="2300" dirty="0" smtClean="0">
              <a:solidFill>
                <a:schemeClr val="tx2"/>
              </a:solidFill>
            </a:endParaRPr>
          </a:p>
          <a:p>
            <a:r>
              <a:rPr lang="en-US" sz="2300" b="1" dirty="0" smtClean="0"/>
              <a:t>Here </a:t>
            </a:r>
            <a:r>
              <a:rPr lang="en-US" sz="2300" b="1" dirty="0"/>
              <a:t>the outline for the United Nations was developed</a:t>
            </a:r>
            <a:r>
              <a:rPr lang="en-US" sz="2300" dirty="0">
                <a:solidFill>
                  <a:schemeClr val="tx2"/>
                </a:solidFill>
              </a:rPr>
              <a:t>, including its membership and organs, as well as arrangements to maintain international peace and security and international economic and social cooperation.</a:t>
            </a:r>
            <a:endParaRPr lang="en-CA" sz="2300" dirty="0">
              <a:solidFill>
                <a:schemeClr val="tx2"/>
              </a:solidFill>
            </a:endParaRPr>
          </a:p>
        </p:txBody>
      </p:sp>
      <p:pic>
        <p:nvPicPr>
          <p:cNvPr id="5125" name="Picture 5" descr="50493005"/>
          <p:cNvPicPr>
            <a:picLocks noChangeAspect="1" noChangeArrowheads="1"/>
          </p:cNvPicPr>
          <p:nvPr/>
        </p:nvPicPr>
        <p:blipFill>
          <a:blip r:embed="rId2" cstate="print"/>
          <a:srcRect/>
          <a:stretch>
            <a:fillRect/>
          </a:stretch>
        </p:blipFill>
        <p:spPr bwMode="auto">
          <a:xfrm>
            <a:off x="4191000" y="3087688"/>
            <a:ext cx="4953000" cy="37703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7" name="Picture 7" descr="50493034"/>
          <p:cNvPicPr>
            <a:picLocks noChangeAspect="1" noChangeArrowheads="1"/>
          </p:cNvPicPr>
          <p:nvPr/>
        </p:nvPicPr>
        <p:blipFill>
          <a:blip r:embed="rId3" cstate="print"/>
          <a:srcRect/>
          <a:stretch>
            <a:fillRect/>
          </a:stretch>
        </p:blipFill>
        <p:spPr bwMode="auto">
          <a:xfrm>
            <a:off x="6357938" y="0"/>
            <a:ext cx="2786062" cy="3657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Significant Canadian International Recognition</a:t>
            </a:r>
            <a:endParaRPr lang="en-CA" dirty="0"/>
          </a:p>
        </p:txBody>
      </p:sp>
      <p:sp>
        <p:nvSpPr>
          <p:cNvPr id="3" name="Content Placeholder 2"/>
          <p:cNvSpPr>
            <a:spLocks noGrp="1"/>
          </p:cNvSpPr>
          <p:nvPr>
            <p:ph idx="1"/>
          </p:nvPr>
        </p:nvSpPr>
        <p:spPr>
          <a:xfrm>
            <a:off x="457200" y="1524000"/>
            <a:ext cx="8229600" cy="4525963"/>
          </a:xfrm>
        </p:spPr>
        <p:txBody>
          <a:bodyPr>
            <a:noAutofit/>
          </a:bodyPr>
          <a:lstStyle/>
          <a:p>
            <a:r>
              <a:rPr lang="en-CA" sz="1800" dirty="0" smtClean="0"/>
              <a:t>Lester B. Pearson – Nobel Peace Prize, Suez 1956</a:t>
            </a:r>
          </a:p>
          <a:p>
            <a:r>
              <a:rPr lang="en-CA" sz="1800" dirty="0" smtClean="0"/>
              <a:t>Maj. Gen. (</a:t>
            </a:r>
            <a:r>
              <a:rPr lang="en-CA" sz="1800" dirty="0" err="1" smtClean="0"/>
              <a:t>ret’d</a:t>
            </a:r>
            <a:r>
              <a:rPr lang="en-CA" sz="1800" dirty="0" smtClean="0"/>
              <a:t>) Lewis </a:t>
            </a:r>
            <a:r>
              <a:rPr lang="en-CA" sz="1800" dirty="0" err="1" smtClean="0"/>
              <a:t>MacKenzie</a:t>
            </a:r>
            <a:r>
              <a:rPr lang="en-CA" sz="1800" dirty="0" smtClean="0"/>
              <a:t> – Chief of Staff for the United Nations Protection Force in Yugoslavia (UNPROFOR) in 1992.</a:t>
            </a:r>
          </a:p>
          <a:p>
            <a:r>
              <a:rPr lang="en-CA" sz="1800" dirty="0" smtClean="0"/>
              <a:t>General Maurice </a:t>
            </a:r>
            <a:r>
              <a:rPr lang="en-CA" sz="1800" dirty="0" err="1" smtClean="0"/>
              <a:t>Baril</a:t>
            </a:r>
            <a:r>
              <a:rPr lang="en-CA" sz="1800" dirty="0" smtClean="0"/>
              <a:t> – Senior military advisor to UNSG Boutros-Boutros </a:t>
            </a:r>
            <a:r>
              <a:rPr lang="en-CA" sz="1800" dirty="0" err="1" smtClean="0"/>
              <a:t>Gali</a:t>
            </a:r>
            <a:r>
              <a:rPr lang="en-CA" sz="1800" dirty="0" smtClean="0"/>
              <a:t> and head of the Military Division of the UN DPKO from 1992 to 1997.</a:t>
            </a:r>
          </a:p>
          <a:p>
            <a:r>
              <a:rPr lang="en-CA" sz="1800" dirty="0" smtClean="0"/>
              <a:t>Lt. Gen. </a:t>
            </a:r>
            <a:r>
              <a:rPr lang="en-CA" sz="1800" dirty="0" err="1" smtClean="0"/>
              <a:t>Roméo</a:t>
            </a:r>
            <a:r>
              <a:rPr lang="en-CA" sz="1800" dirty="0" smtClean="0"/>
              <a:t> </a:t>
            </a:r>
            <a:r>
              <a:rPr lang="en-CA" sz="1800" dirty="0" err="1" smtClean="0"/>
              <a:t>Dallaire</a:t>
            </a:r>
            <a:r>
              <a:rPr lang="en-CA" sz="1800" dirty="0" smtClean="0"/>
              <a:t> – Commander of the UN Observer Mission Uganda-Rwanda (UNOMUR) and the UN Assistance Mission for Rwanda (UNAMIR) between 1993 and 1994.</a:t>
            </a:r>
          </a:p>
          <a:p>
            <a:r>
              <a:rPr lang="en-CA" sz="1800" dirty="0" smtClean="0"/>
              <a:t>Justice Louise Arbour – Chief Prosecutor of War Crimes before the International Criminal Tribunal for the former Yugoslavia and Rwanda from 1996 to 1999, now UN High Commissioner for Human Rights.</a:t>
            </a:r>
          </a:p>
          <a:p>
            <a:r>
              <a:rPr lang="en-CA" sz="1800" dirty="0" smtClean="0"/>
              <a:t>Louise </a:t>
            </a:r>
            <a:r>
              <a:rPr lang="en-CA" sz="1800" dirty="0" err="1" smtClean="0"/>
              <a:t>Fréchette</a:t>
            </a:r>
            <a:r>
              <a:rPr lang="en-CA" sz="1800" dirty="0" smtClean="0"/>
              <a:t> – Former Canadian Permanent Representative to the UN, first Deputy SG of the UN from 1997 to 2005.</a:t>
            </a:r>
          </a:p>
          <a:p>
            <a:r>
              <a:rPr lang="en-CA" sz="1800" dirty="0" smtClean="0"/>
              <a:t>Carolyn </a:t>
            </a:r>
            <a:r>
              <a:rPr lang="en-CA" sz="1800" dirty="0" err="1" smtClean="0"/>
              <a:t>McAskie</a:t>
            </a:r>
            <a:r>
              <a:rPr lang="en-CA" sz="1800" dirty="0" smtClean="0"/>
              <a:t> – Head of </a:t>
            </a:r>
            <a:r>
              <a:rPr lang="en-CA" sz="1800" dirty="0" err="1" smtClean="0"/>
              <a:t>Peacebuilding</a:t>
            </a:r>
            <a:r>
              <a:rPr lang="en-CA" sz="1800" dirty="0" smtClean="0"/>
              <a:t> Commission since May 2006.</a:t>
            </a:r>
          </a:p>
          <a:p>
            <a:r>
              <a:rPr lang="en-CA" sz="1800" dirty="0" smtClean="0"/>
              <a:t>Brig. Gen. (</a:t>
            </a:r>
            <a:r>
              <a:rPr lang="en-CA" sz="1800" dirty="0" err="1" smtClean="0"/>
              <a:t>ret’d</a:t>
            </a:r>
            <a:r>
              <a:rPr lang="en-CA" sz="1800" dirty="0" smtClean="0"/>
              <a:t>) Gregory Mitchell – Former Commander of the multinational Stand-by High-Readiness Brigade (SHIRBRIG) in Sudan and Deputy Force Commander for the United Nations Mission in Sudan (UNMIS) between 2004 and 2006.</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8153400" cy="669925"/>
          </a:xfrm>
        </p:spPr>
        <p:txBody>
          <a:bodyPr>
            <a:normAutofit fontScale="90000"/>
          </a:bodyPr>
          <a:lstStyle/>
          <a:p>
            <a:pPr eaLnBrk="1" hangingPunct="1"/>
            <a:r>
              <a:rPr lang="en-US"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Peacekeeping</a:t>
            </a:r>
          </a:p>
        </p:txBody>
      </p:sp>
      <p:sp>
        <p:nvSpPr>
          <p:cNvPr id="4099" name="Rectangle 3"/>
          <p:cNvSpPr>
            <a:spLocks noGrp="1" noChangeArrowheads="1"/>
          </p:cNvSpPr>
          <p:nvPr>
            <p:ph type="body" idx="1"/>
          </p:nvPr>
        </p:nvSpPr>
        <p:spPr>
          <a:xfrm>
            <a:off x="0" y="1066800"/>
            <a:ext cx="5029200" cy="5486400"/>
          </a:xfrm>
        </p:spPr>
        <p:txBody>
          <a:bodyPr>
            <a:normAutofit/>
          </a:bodyPr>
          <a:lstStyle/>
          <a:p>
            <a:pPr eaLnBrk="1" hangingPunct="1">
              <a:lnSpc>
                <a:spcPct val="80000"/>
              </a:lnSpc>
              <a:buClr>
                <a:schemeClr val="tx1"/>
              </a:buClr>
            </a:pPr>
            <a:r>
              <a:rPr lang="en-US" sz="2400" dirty="0" smtClean="0"/>
              <a:t>Canada’s peacekeeping role has evolved over the 50 years of their involvement. </a:t>
            </a:r>
          </a:p>
          <a:p>
            <a:pPr eaLnBrk="1" hangingPunct="1">
              <a:lnSpc>
                <a:spcPct val="80000"/>
              </a:lnSpc>
              <a:buClr>
                <a:schemeClr val="tx1"/>
              </a:buClr>
            </a:pPr>
            <a:r>
              <a:rPr lang="en-US" sz="2400" dirty="0" smtClean="0"/>
              <a:t>We support and participate in peace operations led by the North Atlantic Treaty Organization (NATO), the European Union (EU) and the African Union (AU). </a:t>
            </a:r>
          </a:p>
          <a:p>
            <a:pPr eaLnBrk="1" hangingPunct="1">
              <a:lnSpc>
                <a:spcPct val="80000"/>
              </a:lnSpc>
              <a:buClr>
                <a:schemeClr val="tx1"/>
              </a:buClr>
            </a:pPr>
            <a:r>
              <a:rPr lang="en-US" sz="2400" dirty="0" smtClean="0"/>
              <a:t>'Peace operations' is a simple label for a huge range of connected military, diplomatic and humanitarian tasks, such as: </a:t>
            </a:r>
          </a:p>
          <a:p>
            <a:pPr lvl="1" eaLnBrk="1" hangingPunct="1">
              <a:lnSpc>
                <a:spcPct val="80000"/>
              </a:lnSpc>
              <a:buClr>
                <a:schemeClr val="tx1"/>
              </a:buClr>
            </a:pPr>
            <a:r>
              <a:rPr lang="en-US" sz="2000" dirty="0" smtClean="0"/>
              <a:t>reforming justice and security systems, </a:t>
            </a:r>
          </a:p>
          <a:p>
            <a:pPr lvl="1" eaLnBrk="1" hangingPunct="1">
              <a:lnSpc>
                <a:spcPct val="80000"/>
              </a:lnSpc>
              <a:buClr>
                <a:schemeClr val="tx1"/>
              </a:buClr>
            </a:pPr>
            <a:r>
              <a:rPr lang="en-US" sz="2000" dirty="0" smtClean="0"/>
              <a:t>disarming and demobilizing troops, </a:t>
            </a:r>
          </a:p>
          <a:p>
            <a:pPr lvl="2" eaLnBrk="1" hangingPunct="1">
              <a:lnSpc>
                <a:spcPct val="80000"/>
              </a:lnSpc>
              <a:buClr>
                <a:schemeClr val="tx1"/>
              </a:buClr>
            </a:pPr>
            <a:r>
              <a:rPr lang="en-US" sz="2000" dirty="0" smtClean="0"/>
              <a:t>reintegrating them into peaceful pursuits, </a:t>
            </a:r>
          </a:p>
          <a:p>
            <a:pPr lvl="1" eaLnBrk="1" hangingPunct="1">
              <a:lnSpc>
                <a:spcPct val="80000"/>
              </a:lnSpc>
              <a:buClr>
                <a:schemeClr val="tx1"/>
              </a:buClr>
            </a:pPr>
            <a:r>
              <a:rPr lang="en-US" sz="2000" dirty="0" smtClean="0"/>
              <a:t>supporting humanitarian assistance. </a:t>
            </a:r>
          </a:p>
        </p:txBody>
      </p:sp>
      <p:pic>
        <p:nvPicPr>
          <p:cNvPr id="52226" name="Picture 2" descr="Anker-1-peacekeeping.jpg (400×282)"/>
          <p:cNvPicPr>
            <a:picLocks noChangeAspect="1" noChangeArrowheads="1"/>
          </p:cNvPicPr>
          <p:nvPr/>
        </p:nvPicPr>
        <p:blipFill>
          <a:blip r:embed="rId2" cstate="print"/>
          <a:srcRect/>
          <a:stretch>
            <a:fillRect/>
          </a:stretch>
        </p:blipFill>
        <p:spPr bwMode="auto">
          <a:xfrm>
            <a:off x="5105400" y="3962400"/>
            <a:ext cx="3810000" cy="2686051"/>
          </a:xfrm>
          <a:prstGeom prst="rect">
            <a:avLst/>
          </a:prstGeom>
          <a:ln>
            <a:noFill/>
          </a:ln>
          <a:effectLst>
            <a:outerShdw blurRad="292100" dist="139700" dir="2700000" algn="tl" rotWithShape="0">
              <a:srgbClr val="333333">
                <a:alpha val="65000"/>
              </a:srgbClr>
            </a:outerShdw>
          </a:effectLst>
        </p:spPr>
      </p:pic>
      <p:pic>
        <p:nvPicPr>
          <p:cNvPr id="52228" name="Picture 4" descr="military-socio-01.jpg (400×277)"/>
          <p:cNvPicPr>
            <a:picLocks noChangeAspect="1" noChangeArrowheads="1"/>
          </p:cNvPicPr>
          <p:nvPr/>
        </p:nvPicPr>
        <p:blipFill>
          <a:blip r:embed="rId3" cstate="print"/>
          <a:srcRect/>
          <a:stretch>
            <a:fillRect/>
          </a:stretch>
        </p:blipFill>
        <p:spPr bwMode="auto">
          <a:xfrm>
            <a:off x="5105400" y="1143000"/>
            <a:ext cx="3810000" cy="26384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457200"/>
            <a:ext cx="5105400" cy="6248400"/>
          </a:xfrm>
        </p:spPr>
        <p:txBody>
          <a:bodyPr>
            <a:normAutofit fontScale="92500" lnSpcReduction="10000"/>
          </a:bodyPr>
          <a:lstStyle/>
          <a:p>
            <a:pPr eaLnBrk="1" hangingPunct="1">
              <a:lnSpc>
                <a:spcPct val="90000"/>
              </a:lnSpc>
              <a:buClr>
                <a:schemeClr val="tx1"/>
              </a:buClr>
            </a:pPr>
            <a:r>
              <a:rPr lang="en-US" sz="2700" dirty="0" smtClean="0"/>
              <a:t>Tens of thousands of Canadians have served in more than 40 separate peacekeeping missions. </a:t>
            </a:r>
          </a:p>
          <a:p>
            <a:pPr eaLnBrk="1" hangingPunct="1">
              <a:lnSpc>
                <a:spcPct val="90000"/>
              </a:lnSpc>
              <a:buClr>
                <a:schemeClr val="tx1"/>
              </a:buClr>
            </a:pPr>
            <a:r>
              <a:rPr lang="en-US" sz="2700" dirty="0" smtClean="0"/>
              <a:t>More than 100 Canadians have died in peacekeeping operations and hundreds more have been wounded. </a:t>
            </a:r>
          </a:p>
          <a:p>
            <a:pPr eaLnBrk="1" hangingPunct="1">
              <a:lnSpc>
                <a:spcPct val="90000"/>
              </a:lnSpc>
              <a:buClr>
                <a:schemeClr val="tx1"/>
              </a:buClr>
            </a:pPr>
            <a:r>
              <a:rPr lang="en-US" sz="2700" dirty="0" smtClean="0"/>
              <a:t>Canada has always been a strong supporter of the United Nations (UN) and of peacekeeping, and has participated in almost every mission since its inception. </a:t>
            </a:r>
          </a:p>
          <a:p>
            <a:pPr eaLnBrk="1" hangingPunct="1">
              <a:lnSpc>
                <a:spcPct val="90000"/>
              </a:lnSpc>
              <a:buClr>
                <a:schemeClr val="tx1"/>
              </a:buClr>
            </a:pPr>
            <a:r>
              <a:rPr lang="en-US" sz="2700" dirty="0" smtClean="0"/>
              <a:t>As of early 2006, women constituted approximately 1% of military personnel and 4% of police personnel in UN peacekeeping; 30% of international civilian staff and 28% of nationally recruited civilian staff are women. </a:t>
            </a:r>
          </a:p>
        </p:txBody>
      </p:sp>
      <p:pic>
        <p:nvPicPr>
          <p:cNvPr id="51202" name="Picture 2" descr="White-1.jpg (400×271)"/>
          <p:cNvPicPr>
            <a:picLocks noChangeAspect="1" noChangeArrowheads="1"/>
          </p:cNvPicPr>
          <p:nvPr/>
        </p:nvPicPr>
        <p:blipFill>
          <a:blip r:embed="rId2" cstate="print"/>
          <a:srcRect/>
          <a:stretch>
            <a:fillRect/>
          </a:stretch>
        </p:blipFill>
        <p:spPr bwMode="auto">
          <a:xfrm>
            <a:off x="5105400" y="381000"/>
            <a:ext cx="3810000" cy="2581276"/>
          </a:xfrm>
          <a:prstGeom prst="rect">
            <a:avLst/>
          </a:prstGeom>
          <a:ln>
            <a:noFill/>
          </a:ln>
          <a:effectLst>
            <a:outerShdw blurRad="190500" algn="tl" rotWithShape="0">
              <a:srgbClr val="000000">
                <a:alpha val="70000"/>
              </a:srgbClr>
            </a:outerShdw>
          </a:effectLst>
        </p:spPr>
      </p:pic>
      <p:pic>
        <p:nvPicPr>
          <p:cNvPr id="51204" name="Picture 4" descr="canadian_peacekeeper.jpg (379×243)"/>
          <p:cNvPicPr>
            <a:picLocks noChangeAspect="1" noChangeArrowheads="1"/>
          </p:cNvPicPr>
          <p:nvPr/>
        </p:nvPicPr>
        <p:blipFill>
          <a:blip r:embed="rId3" cstate="print"/>
          <a:srcRect/>
          <a:stretch>
            <a:fillRect/>
          </a:stretch>
        </p:blipFill>
        <p:spPr bwMode="auto">
          <a:xfrm>
            <a:off x="5181600" y="3733800"/>
            <a:ext cx="3609975" cy="23145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473075"/>
            <a:ext cx="8153400" cy="746125"/>
          </a:xfrm>
        </p:spPr>
        <p:txBody>
          <a:bodyPr>
            <a:normAutofit fontScale="90000"/>
          </a:bodyPr>
          <a:lstStyle/>
          <a:p>
            <a:pPr eaLnBrk="1" hangingPunct="1"/>
            <a:r>
              <a:rPr lang="en-US"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Canadian Peacekeeping Missions</a:t>
            </a:r>
          </a:p>
        </p:txBody>
      </p:sp>
      <p:sp>
        <p:nvSpPr>
          <p:cNvPr id="12291" name="Rectangle 3"/>
          <p:cNvSpPr>
            <a:spLocks noGrp="1" noChangeArrowheads="1"/>
          </p:cNvSpPr>
          <p:nvPr>
            <p:ph type="body" idx="1"/>
          </p:nvPr>
        </p:nvSpPr>
        <p:spPr>
          <a:xfrm>
            <a:off x="457200" y="1600200"/>
            <a:ext cx="8001000" cy="5257800"/>
          </a:xfrm>
        </p:spPr>
        <p:txBody>
          <a:bodyPr>
            <a:normAutofit/>
          </a:bodyPr>
          <a:lstStyle/>
          <a:p>
            <a:pPr eaLnBrk="1" hangingPunct="1">
              <a:lnSpc>
                <a:spcPct val="80000"/>
              </a:lnSpc>
              <a:buClr>
                <a:schemeClr val="tx1"/>
              </a:buClr>
            </a:pPr>
            <a:r>
              <a:rPr lang="en-US" sz="2700" dirty="0" smtClean="0"/>
              <a:t>1940-present ~ Arab-Israeli and India-Pakistan conflicts. </a:t>
            </a:r>
          </a:p>
          <a:p>
            <a:pPr eaLnBrk="1" hangingPunct="1">
              <a:lnSpc>
                <a:spcPct val="80000"/>
              </a:lnSpc>
              <a:buClr>
                <a:schemeClr val="tx1"/>
              </a:buClr>
            </a:pPr>
            <a:r>
              <a:rPr lang="en-US" sz="2700" dirty="0" smtClean="0"/>
              <a:t>1950 to 1953 ~ the Korean War </a:t>
            </a:r>
          </a:p>
          <a:p>
            <a:pPr eaLnBrk="1" hangingPunct="1">
              <a:lnSpc>
                <a:spcPct val="80000"/>
              </a:lnSpc>
              <a:buClr>
                <a:schemeClr val="tx1"/>
              </a:buClr>
            </a:pPr>
            <a:r>
              <a:rPr lang="en-US" sz="2700" dirty="0" smtClean="0"/>
              <a:t>1956 ~ Suez Crisis (Egypt)</a:t>
            </a:r>
          </a:p>
          <a:p>
            <a:pPr eaLnBrk="1" hangingPunct="1">
              <a:lnSpc>
                <a:spcPct val="80000"/>
              </a:lnSpc>
              <a:buClr>
                <a:schemeClr val="tx1"/>
              </a:buClr>
            </a:pPr>
            <a:r>
              <a:rPr lang="en-US" sz="2700" dirty="0" smtClean="0"/>
              <a:t>1958 ~Lebanon</a:t>
            </a:r>
          </a:p>
          <a:p>
            <a:pPr eaLnBrk="1" hangingPunct="1">
              <a:lnSpc>
                <a:spcPct val="80000"/>
              </a:lnSpc>
              <a:buClr>
                <a:schemeClr val="tx1"/>
              </a:buClr>
            </a:pPr>
            <a:r>
              <a:rPr lang="en-US" sz="2700" dirty="0" smtClean="0"/>
              <a:t>1960-64 ~ Congo</a:t>
            </a:r>
          </a:p>
          <a:p>
            <a:pPr eaLnBrk="1" hangingPunct="1">
              <a:lnSpc>
                <a:spcPct val="80000"/>
              </a:lnSpc>
              <a:buClr>
                <a:schemeClr val="tx1"/>
              </a:buClr>
            </a:pPr>
            <a:r>
              <a:rPr lang="en-US" sz="2700" dirty="0" smtClean="0"/>
              <a:t>1964-Present ~Cyprus</a:t>
            </a:r>
          </a:p>
          <a:p>
            <a:pPr eaLnBrk="1" hangingPunct="1">
              <a:lnSpc>
                <a:spcPct val="80000"/>
              </a:lnSpc>
              <a:buClr>
                <a:schemeClr val="tx1"/>
              </a:buClr>
            </a:pPr>
            <a:r>
              <a:rPr lang="en-US" sz="2700" dirty="0" smtClean="0"/>
              <a:t>1973-79 ~ Egypt (Israeli </a:t>
            </a:r>
            <a:r>
              <a:rPr lang="en-US" sz="2700" dirty="0" err="1" smtClean="0"/>
              <a:t>vs</a:t>
            </a:r>
            <a:r>
              <a:rPr lang="en-US" sz="2700" dirty="0" smtClean="0"/>
              <a:t> Egypt tension)</a:t>
            </a:r>
          </a:p>
          <a:p>
            <a:pPr eaLnBrk="1" hangingPunct="1">
              <a:lnSpc>
                <a:spcPct val="80000"/>
              </a:lnSpc>
              <a:buClr>
                <a:schemeClr val="tx1"/>
              </a:buClr>
            </a:pPr>
            <a:r>
              <a:rPr lang="en-US" sz="2700" dirty="0" smtClean="0"/>
              <a:t>1974-present ~ Syria: </a:t>
            </a:r>
          </a:p>
          <a:p>
            <a:pPr lvl="1" eaLnBrk="1" hangingPunct="1">
              <a:lnSpc>
                <a:spcPct val="80000"/>
              </a:lnSpc>
              <a:buClr>
                <a:schemeClr val="tx1"/>
              </a:buClr>
            </a:pPr>
            <a:r>
              <a:rPr lang="en-US" sz="2200" dirty="0" smtClean="0"/>
              <a:t>More than 12,000 Canadians have served there</a:t>
            </a:r>
          </a:p>
          <a:p>
            <a:pPr eaLnBrk="1" hangingPunct="1">
              <a:lnSpc>
                <a:spcPct val="80000"/>
              </a:lnSpc>
              <a:buClr>
                <a:schemeClr val="tx1"/>
              </a:buClr>
            </a:pPr>
            <a:r>
              <a:rPr lang="en-US" sz="2700" dirty="0" smtClean="0"/>
              <a:t>1978 – present ~ Lebanon</a:t>
            </a:r>
          </a:p>
          <a:p>
            <a:pPr eaLnBrk="1" hangingPunct="1">
              <a:lnSpc>
                <a:spcPct val="80000"/>
              </a:lnSpc>
              <a:buClr>
                <a:schemeClr val="tx1"/>
              </a:buClr>
            </a:pPr>
            <a:r>
              <a:rPr lang="en-US" sz="2700" dirty="0" smtClean="0"/>
              <a:t>1988-90 ~ Afghanistan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33400" y="838200"/>
            <a:ext cx="8153400" cy="5410200"/>
          </a:xfrm>
        </p:spPr>
        <p:txBody>
          <a:bodyPr/>
          <a:lstStyle/>
          <a:p>
            <a:pPr eaLnBrk="1" hangingPunct="1">
              <a:lnSpc>
                <a:spcPct val="80000"/>
              </a:lnSpc>
              <a:buClr>
                <a:schemeClr val="tx1"/>
              </a:buClr>
            </a:pPr>
            <a:r>
              <a:rPr lang="en-US" sz="2700" dirty="0" smtClean="0"/>
              <a:t>1988-91 ~ Persian Gulf (The Gulf War)</a:t>
            </a:r>
          </a:p>
          <a:p>
            <a:pPr lvl="1" eaLnBrk="1" hangingPunct="1">
              <a:lnSpc>
                <a:spcPct val="80000"/>
              </a:lnSpc>
              <a:buClr>
                <a:schemeClr val="tx1"/>
              </a:buClr>
            </a:pPr>
            <a:r>
              <a:rPr lang="en-US" sz="2200" dirty="0" smtClean="0"/>
              <a:t>More than 4,000 Canadian Forces personnel served in the tense Persian Gulf region as part of the international coalition of countries </a:t>
            </a:r>
          </a:p>
          <a:p>
            <a:pPr eaLnBrk="1" hangingPunct="1">
              <a:lnSpc>
                <a:spcPct val="80000"/>
              </a:lnSpc>
              <a:buClr>
                <a:schemeClr val="tx1"/>
              </a:buClr>
            </a:pPr>
            <a:r>
              <a:rPr lang="en-US" sz="2700" dirty="0" smtClean="0"/>
              <a:t>1990-91 ~ Haiti</a:t>
            </a:r>
          </a:p>
          <a:p>
            <a:pPr eaLnBrk="1" hangingPunct="1">
              <a:lnSpc>
                <a:spcPct val="80000"/>
              </a:lnSpc>
              <a:buClr>
                <a:schemeClr val="tx1"/>
              </a:buClr>
            </a:pPr>
            <a:r>
              <a:rPr lang="en-US" sz="2700" dirty="0" smtClean="0"/>
              <a:t>1991-95 ~ El Salvador</a:t>
            </a:r>
          </a:p>
          <a:p>
            <a:pPr lvl="1" eaLnBrk="1" hangingPunct="1">
              <a:lnSpc>
                <a:spcPct val="80000"/>
              </a:lnSpc>
              <a:buClr>
                <a:schemeClr val="tx1"/>
              </a:buClr>
            </a:pPr>
            <a:r>
              <a:rPr lang="en-US" sz="2200" dirty="0" smtClean="0"/>
              <a:t>Canada sends contingent to observer mission to monitor ceasefire following El Salvador’s 12 year civil war. </a:t>
            </a:r>
          </a:p>
          <a:p>
            <a:pPr eaLnBrk="1" hangingPunct="1">
              <a:lnSpc>
                <a:spcPct val="80000"/>
              </a:lnSpc>
              <a:buClr>
                <a:schemeClr val="tx1"/>
              </a:buClr>
            </a:pPr>
            <a:r>
              <a:rPr lang="en-US" sz="2700" dirty="0" smtClean="0"/>
              <a:t>1992-95 ~ Somalia</a:t>
            </a:r>
          </a:p>
          <a:p>
            <a:pPr lvl="1" eaLnBrk="1" hangingPunct="1">
              <a:lnSpc>
                <a:spcPct val="80000"/>
              </a:lnSpc>
              <a:buClr>
                <a:schemeClr val="tx1"/>
              </a:buClr>
            </a:pPr>
            <a:r>
              <a:rPr lang="en-US" sz="2200" dirty="0" smtClean="0"/>
              <a:t>The mission gains attention and becomes a national scandal referred to as “the Somalia Affair” after Canadian soldiers are convicted of torture, assault and murder of Somali civilians. </a:t>
            </a:r>
          </a:p>
          <a:p>
            <a:pPr eaLnBrk="1" hangingPunct="1">
              <a:lnSpc>
                <a:spcPct val="80000"/>
              </a:lnSpc>
              <a:buClr>
                <a:schemeClr val="tx1"/>
              </a:buClr>
            </a:pPr>
            <a:r>
              <a:rPr lang="en-US" sz="2700" dirty="0" smtClean="0"/>
              <a:t>1993-94 ~ Rwanda</a:t>
            </a:r>
          </a:p>
          <a:p>
            <a:pPr lvl="1" eaLnBrk="1" hangingPunct="1">
              <a:lnSpc>
                <a:spcPct val="80000"/>
              </a:lnSpc>
              <a:buClr>
                <a:schemeClr val="tx1"/>
              </a:buClr>
            </a:pPr>
            <a:r>
              <a:rPr lang="en-US" sz="2200" dirty="0" smtClean="0"/>
              <a:t>This mission met significant hurdles as UN troops witnessed the slaughter of nearly 800,000 Rwandans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57400" y="914400"/>
            <a:ext cx="8153400" cy="898525"/>
          </a:xfrm>
        </p:spPr>
        <p:txBody>
          <a:bodyPr/>
          <a:lstStyle/>
          <a:p>
            <a:pPr eaLnBrk="1" hangingPunct="1"/>
            <a:r>
              <a:rPr lang="en-US" b="1" cap="all"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UN Agencies</a:t>
            </a:r>
          </a:p>
        </p:txBody>
      </p:sp>
      <p:sp>
        <p:nvSpPr>
          <p:cNvPr id="15363" name="Rectangle 3"/>
          <p:cNvSpPr>
            <a:spLocks noGrp="1" noChangeArrowheads="1"/>
          </p:cNvSpPr>
          <p:nvPr>
            <p:ph type="body" idx="1"/>
          </p:nvPr>
        </p:nvSpPr>
        <p:spPr>
          <a:xfrm>
            <a:off x="0" y="2514600"/>
            <a:ext cx="4495800" cy="4343400"/>
          </a:xfrm>
        </p:spPr>
        <p:txBody>
          <a:bodyPr>
            <a:normAutofit fontScale="92500" lnSpcReduction="20000"/>
          </a:bodyPr>
          <a:lstStyle/>
          <a:p>
            <a:pPr eaLnBrk="1" hangingPunct="1">
              <a:buClr>
                <a:schemeClr val="tx1"/>
              </a:buClr>
            </a:pPr>
            <a:r>
              <a:rPr lang="en-US" dirty="0" smtClean="0"/>
              <a:t>Canada is among the top ten donors, providing over US$600 million dollars a year in core and program funding to the UN System of funds, programs and agencies, such as:</a:t>
            </a:r>
          </a:p>
          <a:p>
            <a:pPr lvl="1" eaLnBrk="1" hangingPunct="1">
              <a:buClr>
                <a:schemeClr val="tx1"/>
              </a:buClr>
            </a:pPr>
            <a:r>
              <a:rPr lang="en-US" dirty="0" smtClean="0"/>
              <a:t>UN Development Program</a:t>
            </a:r>
          </a:p>
          <a:p>
            <a:pPr lvl="1" eaLnBrk="1" hangingPunct="1">
              <a:buClr>
                <a:schemeClr val="tx1"/>
              </a:buClr>
            </a:pPr>
            <a:r>
              <a:rPr lang="en-US" dirty="0" smtClean="0"/>
              <a:t>UNICEF </a:t>
            </a:r>
          </a:p>
          <a:p>
            <a:pPr lvl="1" eaLnBrk="1" hangingPunct="1">
              <a:buClr>
                <a:schemeClr val="tx1"/>
              </a:buClr>
            </a:pPr>
            <a:r>
              <a:rPr lang="en-US" dirty="0" smtClean="0"/>
              <a:t>World Health Organization </a:t>
            </a:r>
          </a:p>
        </p:txBody>
      </p:sp>
      <p:pic>
        <p:nvPicPr>
          <p:cNvPr id="46084" name="Picture 4" descr="World-Health-Organization-Logo.png (600×420)"/>
          <p:cNvPicPr>
            <a:picLocks noChangeAspect="1" noChangeArrowheads="1"/>
          </p:cNvPicPr>
          <p:nvPr/>
        </p:nvPicPr>
        <p:blipFill>
          <a:blip r:embed="rId2" cstate="print"/>
          <a:srcRect l="15555" r="15556"/>
          <a:stretch>
            <a:fillRect/>
          </a:stretch>
        </p:blipFill>
        <p:spPr bwMode="auto">
          <a:xfrm>
            <a:off x="4572000" y="4302841"/>
            <a:ext cx="2514600" cy="2555159"/>
          </a:xfrm>
          <a:prstGeom prst="rect">
            <a:avLst/>
          </a:prstGeom>
          <a:ln>
            <a:noFill/>
          </a:ln>
          <a:effectLst>
            <a:softEdge rad="112500"/>
          </a:effectLst>
        </p:spPr>
      </p:pic>
      <p:pic>
        <p:nvPicPr>
          <p:cNvPr id="46088" name="Picture 8" descr="UNICEF+official+logo.jpg (300×222)"/>
          <p:cNvPicPr>
            <a:picLocks noChangeAspect="1" noChangeArrowheads="1"/>
          </p:cNvPicPr>
          <p:nvPr/>
        </p:nvPicPr>
        <p:blipFill>
          <a:blip r:embed="rId3" cstate="print"/>
          <a:srcRect l="5333" r="6667"/>
          <a:stretch>
            <a:fillRect/>
          </a:stretch>
        </p:blipFill>
        <p:spPr bwMode="auto">
          <a:xfrm>
            <a:off x="3886200" y="304800"/>
            <a:ext cx="2627870" cy="2209800"/>
          </a:xfrm>
          <a:prstGeom prst="rect">
            <a:avLst/>
          </a:prstGeom>
          <a:ln>
            <a:noFill/>
          </a:ln>
          <a:effectLst>
            <a:softEdge rad="112500"/>
          </a:effectLst>
        </p:spPr>
      </p:pic>
      <p:pic>
        <p:nvPicPr>
          <p:cNvPr id="46082" name="Picture 2" descr="logo2.jpg (2009×4076)"/>
          <p:cNvPicPr>
            <a:picLocks noChangeAspect="1" noChangeArrowheads="1"/>
          </p:cNvPicPr>
          <p:nvPr/>
        </p:nvPicPr>
        <p:blipFill>
          <a:blip r:embed="rId4" cstate="print"/>
          <a:srcRect/>
          <a:stretch>
            <a:fillRect/>
          </a:stretch>
        </p:blipFill>
        <p:spPr bwMode="auto">
          <a:xfrm>
            <a:off x="6629400" y="79804"/>
            <a:ext cx="2514600" cy="51017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The United Nations Building, NYC</a:t>
            </a:r>
          </a:p>
        </p:txBody>
      </p:sp>
      <p:pic>
        <p:nvPicPr>
          <p:cNvPr id="15363" name="Picture 3" descr="unphoto"/>
          <p:cNvPicPr>
            <a:picLocks noChangeAspect="1" noChangeArrowheads="1"/>
          </p:cNvPicPr>
          <p:nvPr/>
        </p:nvPicPr>
        <p:blipFill>
          <a:blip r:embed="rId2" cstate="print"/>
          <a:srcRect/>
          <a:stretch>
            <a:fillRect/>
          </a:stretch>
        </p:blipFill>
        <p:spPr bwMode="auto">
          <a:xfrm>
            <a:off x="1258888" y="1484313"/>
            <a:ext cx="6911975" cy="470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dumbarton-oaks-con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152400"/>
            <a:ext cx="6400800" cy="1524000"/>
          </a:xfrm>
        </p:spPr>
        <p:txBody>
          <a:bodyPr/>
          <a:lstStyle/>
          <a:p>
            <a:r>
              <a:rPr lang="en-US" sz="3200" b="1" i="1" u="sng" dirty="0" smtClean="0">
                <a:solidFill>
                  <a:schemeClr val="tx2"/>
                </a:solidFill>
              </a:rPr>
              <a:t>Establishment of the UN</a:t>
            </a:r>
            <a:endParaRPr lang="en-CA" sz="3200" b="1" u="sng" dirty="0"/>
          </a:p>
        </p:txBody>
      </p:sp>
      <p:sp>
        <p:nvSpPr>
          <p:cNvPr id="7171" name="Rectangle 3"/>
          <p:cNvSpPr>
            <a:spLocks noChangeArrowheads="1"/>
          </p:cNvSpPr>
          <p:nvPr/>
        </p:nvSpPr>
        <p:spPr bwMode="auto">
          <a:xfrm>
            <a:off x="0" y="1066800"/>
            <a:ext cx="4648200" cy="5791200"/>
          </a:xfrm>
          <a:prstGeom prst="rect">
            <a:avLst/>
          </a:prstGeom>
          <a:noFill/>
          <a:ln w="9525">
            <a:noFill/>
            <a:miter lim="800000"/>
            <a:headEnd/>
            <a:tailEnd/>
          </a:ln>
          <a:effectLst/>
        </p:spPr>
        <p:txBody>
          <a:bodyPr anchor="ctr"/>
          <a:lstStyle/>
          <a:p>
            <a:pPr>
              <a:buFont typeface="Arial" pitchFamily="34" charset="0"/>
              <a:buChar char="•"/>
            </a:pPr>
            <a:r>
              <a:rPr lang="en-US" sz="2500" dirty="0" smtClean="0"/>
              <a:t>In 1945, with the end of WWII nearing, the United Nations was created to replace the failed League of Nations </a:t>
            </a:r>
          </a:p>
          <a:p>
            <a:pPr>
              <a:buFont typeface="Arial" pitchFamily="34" charset="0"/>
              <a:buChar char="•"/>
            </a:pPr>
            <a:r>
              <a:rPr lang="en-US" sz="2500" dirty="0" smtClean="0">
                <a:solidFill>
                  <a:srgbClr val="FF0000"/>
                </a:solidFill>
              </a:rPr>
              <a:t>On </a:t>
            </a:r>
            <a:r>
              <a:rPr lang="en-US" sz="2500" dirty="0">
                <a:solidFill>
                  <a:srgbClr val="FF0000"/>
                </a:solidFill>
              </a:rPr>
              <a:t>April 25, 1945, the United Nations Conference on International Organization began in San Francisco</a:t>
            </a:r>
            <a:r>
              <a:rPr lang="en-US" sz="2500" dirty="0" smtClean="0">
                <a:solidFill>
                  <a:schemeClr val="tx2"/>
                </a:solidFill>
              </a:rPr>
              <a:t>.</a:t>
            </a:r>
          </a:p>
          <a:p>
            <a:pPr>
              <a:buFont typeface="Arial" pitchFamily="34" charset="0"/>
              <a:buChar char="•"/>
            </a:pPr>
            <a:r>
              <a:rPr lang="en-US" sz="2500" dirty="0" smtClean="0">
                <a:solidFill>
                  <a:schemeClr val="tx2"/>
                </a:solidFill>
              </a:rPr>
              <a:t> </a:t>
            </a:r>
            <a:r>
              <a:rPr lang="en-US" sz="2500" dirty="0">
                <a:solidFill>
                  <a:schemeClr val="tx2"/>
                </a:solidFill>
              </a:rPr>
              <a:t>In addition to governments, a number of non-government organizations, including Rotary International and Lions Clubs International received invitations to assist in the drafting of a charter. </a:t>
            </a:r>
            <a:endParaRPr lang="en-US" sz="2500" dirty="0" smtClean="0">
              <a:solidFill>
                <a:schemeClr val="tx2"/>
              </a:solidFill>
            </a:endParaRPr>
          </a:p>
        </p:txBody>
      </p:sp>
      <p:pic>
        <p:nvPicPr>
          <p:cNvPr id="7173" name="Picture 5" descr="ELT200706252139440183029"/>
          <p:cNvPicPr>
            <a:picLocks noChangeAspect="1" noChangeArrowheads="1"/>
          </p:cNvPicPr>
          <p:nvPr/>
        </p:nvPicPr>
        <p:blipFill>
          <a:blip r:embed="rId2" cstate="print"/>
          <a:srcRect/>
          <a:stretch>
            <a:fillRect/>
          </a:stretch>
        </p:blipFill>
        <p:spPr bwMode="auto">
          <a:xfrm>
            <a:off x="6553200" y="0"/>
            <a:ext cx="2209800" cy="2209800"/>
          </a:xfrm>
          <a:prstGeom prst="rect">
            <a:avLst/>
          </a:prstGeom>
          <a:noFill/>
        </p:spPr>
      </p:pic>
      <p:pic>
        <p:nvPicPr>
          <p:cNvPr id="58370" name="Picture 2" descr="un-charter-signing-1945.jpg (500×397)"/>
          <p:cNvPicPr>
            <a:picLocks noChangeAspect="1" noChangeArrowheads="1"/>
          </p:cNvPicPr>
          <p:nvPr/>
        </p:nvPicPr>
        <p:blipFill>
          <a:blip r:embed="rId3" cstate="print"/>
          <a:srcRect/>
          <a:stretch>
            <a:fillRect/>
          </a:stretch>
        </p:blipFill>
        <p:spPr bwMode="auto">
          <a:xfrm>
            <a:off x="4381500" y="2438400"/>
            <a:ext cx="4762500" cy="37814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8229600" cy="1143000"/>
          </a:xfrm>
        </p:spPr>
        <p:txBody>
          <a:bodyPr/>
          <a:lstStyle/>
          <a:p>
            <a:r>
              <a:rPr lang="en-CA" b="1" cap="all" dirty="0" smtClean="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rPr>
              <a:t>Birth of the UN</a:t>
            </a:r>
            <a:endParaRPr lang="en-CA" b="1" cap="all"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228600" y="3200400"/>
            <a:ext cx="8686800" cy="3657600"/>
          </a:xfrm>
        </p:spPr>
        <p:txBody>
          <a:bodyPr>
            <a:noAutofit/>
          </a:bodyPr>
          <a:lstStyle/>
          <a:p>
            <a:r>
              <a:rPr lang="en-US" sz="2100" dirty="0" smtClean="0">
                <a:solidFill>
                  <a:schemeClr val="tx2"/>
                </a:solidFill>
              </a:rPr>
              <a:t>After working for two months, the fifty nations represented at the conference signed the Charter of the United Nations on June 26. </a:t>
            </a:r>
          </a:p>
          <a:p>
            <a:r>
              <a:rPr lang="en-US" sz="2100" dirty="0" smtClean="0">
                <a:solidFill>
                  <a:schemeClr val="tx2"/>
                </a:solidFill>
              </a:rPr>
              <a:t>The charter stated that before it would come into effect, it must be ratified by the Governments of the China, France, the Soviet Union, Great Britain, and the United States, and by a majority of the other 46 signatories. </a:t>
            </a:r>
          </a:p>
          <a:p>
            <a:r>
              <a:rPr lang="en-US" sz="2100" dirty="0" smtClean="0">
                <a:solidFill>
                  <a:schemeClr val="tx2"/>
                </a:solidFill>
              </a:rPr>
              <a:t>This occurred on </a:t>
            </a:r>
            <a:r>
              <a:rPr lang="en-US" sz="2100" dirty="0" smtClean="0">
                <a:solidFill>
                  <a:srgbClr val="FF0000"/>
                </a:solidFill>
              </a:rPr>
              <a:t>October 24, 1945, and the United Nations was officially formed</a:t>
            </a:r>
            <a:r>
              <a:rPr lang="en-US" sz="2100" dirty="0" smtClean="0">
                <a:solidFill>
                  <a:schemeClr val="tx2"/>
                </a:solidFill>
              </a:rPr>
              <a:t>.  </a:t>
            </a:r>
          </a:p>
          <a:p>
            <a:r>
              <a:rPr lang="en-US" sz="2100" dirty="0" smtClean="0">
                <a:solidFill>
                  <a:schemeClr val="tx2"/>
                </a:solidFill>
              </a:rPr>
              <a:t>Canada would be one of the first 60 nations to sign onto the agreement, and would soon play a very important role in the development of the UN.</a:t>
            </a:r>
            <a:endParaRPr lang="en-CA" sz="2100" dirty="0" smtClean="0">
              <a:solidFill>
                <a:schemeClr val="tx2"/>
              </a:solidFill>
            </a:endParaRPr>
          </a:p>
          <a:p>
            <a:endParaRPr lang="en-CA" sz="2100" dirty="0"/>
          </a:p>
        </p:txBody>
      </p:sp>
      <p:pic>
        <p:nvPicPr>
          <p:cNvPr id="40962" name="Picture 2" descr="nyh-06-27-1945-un-charter.jpg (1100×538)"/>
          <p:cNvPicPr>
            <a:picLocks noChangeAspect="1" noChangeArrowheads="1"/>
          </p:cNvPicPr>
          <p:nvPr/>
        </p:nvPicPr>
        <p:blipFill>
          <a:blip r:embed="rId2" cstate="print"/>
          <a:srcRect/>
          <a:stretch>
            <a:fillRect/>
          </a:stretch>
        </p:blipFill>
        <p:spPr bwMode="auto">
          <a:xfrm rot="21435585">
            <a:off x="4286351" y="418296"/>
            <a:ext cx="4804227" cy="2349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1000"/>
                                        <p:tgtEl>
                                          <p:spTgt spid="40962"/>
                                        </p:tgtEl>
                                      </p:cBhvr>
                                    </p:animEffect>
                                    <p:anim calcmode="lin" valueType="num">
                                      <p:cBhvr>
                                        <p:cTn id="8" dur="1000" fill="hold"/>
                                        <p:tgtEl>
                                          <p:spTgt spid="40962"/>
                                        </p:tgtEl>
                                        <p:attrNameLst>
                                          <p:attrName>style.rotation</p:attrName>
                                        </p:attrNameLst>
                                      </p:cBhvr>
                                      <p:tavLst>
                                        <p:tav tm="0">
                                          <p:val>
                                            <p:fltVal val="720"/>
                                          </p:val>
                                        </p:tav>
                                        <p:tav tm="100000">
                                          <p:val>
                                            <p:fltVal val="0"/>
                                          </p:val>
                                        </p:tav>
                                      </p:tavLst>
                                    </p:anim>
                                    <p:anim calcmode="lin" valueType="num">
                                      <p:cBhvr>
                                        <p:cTn id="9" dur="1000" fill="hold"/>
                                        <p:tgtEl>
                                          <p:spTgt spid="40962"/>
                                        </p:tgtEl>
                                        <p:attrNameLst>
                                          <p:attrName>ppt_h</p:attrName>
                                        </p:attrNameLst>
                                      </p:cBhvr>
                                      <p:tavLst>
                                        <p:tav tm="0">
                                          <p:val>
                                            <p:fltVal val="0"/>
                                          </p:val>
                                        </p:tav>
                                        <p:tav tm="100000">
                                          <p:val>
                                            <p:strVal val="#ppt_h"/>
                                          </p:val>
                                        </p:tav>
                                      </p:tavLst>
                                    </p:anim>
                                    <p:anim calcmode="lin" valueType="num">
                                      <p:cBhvr>
                                        <p:cTn id="10" dur="1000" fill="hold"/>
                                        <p:tgtEl>
                                          <p:spTgt spid="4096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AAA-7581"/>
          <p:cNvPicPr>
            <a:picLocks noChangeAspect="1" noChangeArrowheads="1"/>
          </p:cNvPicPr>
          <p:nvPr/>
        </p:nvPicPr>
        <p:blipFill>
          <a:blip r:embed="rId2" cstate="print"/>
          <a:srcRect/>
          <a:stretch>
            <a:fillRect/>
          </a:stretch>
        </p:blipFill>
        <p:spPr bwMode="auto">
          <a:xfrm>
            <a:off x="0" y="0"/>
            <a:ext cx="9144000" cy="70342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4451</TotalTime>
  <Words>2861</Words>
  <Application>Microsoft Office PowerPoint</Application>
  <PresentationFormat>On-screen Show (4:3)</PresentationFormat>
  <Paragraphs>241</Paragraphs>
  <Slides>56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Image</vt:lpstr>
      <vt:lpstr>The United Nations</vt:lpstr>
      <vt:lpstr>Lead-Up to the UN</vt:lpstr>
      <vt:lpstr>The roots of the United Nations were born during WW2</vt:lpstr>
      <vt:lpstr>Tehran Conference</vt:lpstr>
      <vt:lpstr>Dumbarton Oaks Conference</vt:lpstr>
      <vt:lpstr>Slide 6</vt:lpstr>
      <vt:lpstr>Establishment of the UN</vt:lpstr>
      <vt:lpstr>Birth of the UN</vt:lpstr>
      <vt:lpstr>Slide 9</vt:lpstr>
      <vt:lpstr>Slide 10</vt:lpstr>
      <vt:lpstr>Slide 11</vt:lpstr>
      <vt:lpstr>United Nations Charter</vt:lpstr>
      <vt:lpstr>What does the United Nations Do?</vt:lpstr>
      <vt:lpstr>Who and Where?</vt:lpstr>
      <vt:lpstr>UN World Headquarters New York</vt:lpstr>
      <vt:lpstr>Parts of the United Nations</vt:lpstr>
      <vt:lpstr>International Court of Justice The Hague, Netherlands</vt:lpstr>
      <vt:lpstr>The General Assembly</vt:lpstr>
      <vt:lpstr>The General Assembly</vt:lpstr>
      <vt:lpstr>The General Assembly Inside UN Headquarters</vt:lpstr>
      <vt:lpstr>Secretariat -Secretary General</vt:lpstr>
      <vt:lpstr>United Nations Secretary General Ban Ki Moon</vt:lpstr>
      <vt:lpstr>Security Council</vt:lpstr>
      <vt:lpstr>The UN Security Council Inside World Headquarters</vt:lpstr>
      <vt:lpstr>Sanctions</vt:lpstr>
      <vt:lpstr>Types of Sanctions</vt:lpstr>
      <vt:lpstr>Military Sanctions</vt:lpstr>
      <vt:lpstr>UN Peacekeepers</vt:lpstr>
      <vt:lpstr>Major UN Missions</vt:lpstr>
      <vt:lpstr>Other UN Mechanisms</vt:lpstr>
      <vt:lpstr>Other UN Mechanisms</vt:lpstr>
      <vt:lpstr>International Atomic Energy Agency (IPEA)</vt:lpstr>
      <vt:lpstr>International Court of Justice</vt:lpstr>
      <vt:lpstr>Economic and Social Council, or ECOSOC</vt:lpstr>
      <vt:lpstr>United Nations Children’s Fund UNICEF</vt:lpstr>
      <vt:lpstr>Human Rights</vt:lpstr>
      <vt:lpstr>World Health Organization  WHO</vt:lpstr>
      <vt:lpstr>Associated UN Agencies</vt:lpstr>
      <vt:lpstr>Strengths of the UN</vt:lpstr>
      <vt:lpstr>Weaknesses of the UN</vt:lpstr>
      <vt:lpstr>Current Threats to the UN</vt:lpstr>
      <vt:lpstr>Rogue Countries: Iran </vt:lpstr>
      <vt:lpstr>Rogue Countries: North Korea</vt:lpstr>
      <vt:lpstr>China/Taiwan</vt:lpstr>
      <vt:lpstr>UN Analysis Questions</vt:lpstr>
      <vt:lpstr>UN Analysis Questions (cont)</vt:lpstr>
      <vt:lpstr>Canada and the United Nations</vt:lpstr>
      <vt:lpstr>Canada &amp;The United Nations</vt:lpstr>
      <vt:lpstr>Planning for Peace: The United Nations </vt:lpstr>
      <vt:lpstr>Significant Canadian International Recognition</vt:lpstr>
      <vt:lpstr>Peacekeeping</vt:lpstr>
      <vt:lpstr>Slide 52</vt:lpstr>
      <vt:lpstr>Canadian Peacekeeping Missions</vt:lpstr>
      <vt:lpstr>Slide 54</vt:lpstr>
      <vt:lpstr>UN Agencies</vt:lpstr>
      <vt:lpstr>The United Nations Building, NYC</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Iachetta</dc:creator>
  <cp:lastModifiedBy>Teacher</cp:lastModifiedBy>
  <cp:revision>37</cp:revision>
  <dcterms:created xsi:type="dcterms:W3CDTF">2006-08-16T00:00:00Z</dcterms:created>
  <dcterms:modified xsi:type="dcterms:W3CDTF">2013-04-03T21:48:01Z</dcterms:modified>
</cp:coreProperties>
</file>