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7"/>
  </p:notesMasterIdLst>
  <p:sldIdLst>
    <p:sldId id="295" r:id="rId2"/>
    <p:sldId id="296" r:id="rId3"/>
    <p:sldId id="300" r:id="rId4"/>
    <p:sldId id="297" r:id="rId5"/>
    <p:sldId id="298" r:id="rId6"/>
    <p:sldId id="299" r:id="rId7"/>
    <p:sldId id="257" r:id="rId8"/>
    <p:sldId id="258" r:id="rId9"/>
    <p:sldId id="259" r:id="rId10"/>
    <p:sldId id="260" r:id="rId11"/>
    <p:sldId id="293" r:id="rId12"/>
    <p:sldId id="264" r:id="rId13"/>
    <p:sldId id="265" r:id="rId14"/>
    <p:sldId id="281" r:id="rId15"/>
    <p:sldId id="283" r:id="rId16"/>
    <p:sldId id="284" r:id="rId17"/>
    <p:sldId id="285" r:id="rId18"/>
    <p:sldId id="286" r:id="rId19"/>
    <p:sldId id="290" r:id="rId20"/>
    <p:sldId id="291" r:id="rId21"/>
    <p:sldId id="301" r:id="rId22"/>
    <p:sldId id="288" r:id="rId23"/>
    <p:sldId id="289" r:id="rId24"/>
    <p:sldId id="279"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F38DD-DCD7-49A5-A40B-37E3CE88558D}" type="datetimeFigureOut">
              <a:rPr lang="en-CA" smtClean="0"/>
              <a:pPr/>
              <a:t>15/04/2013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BD05A-35C2-4428-9C78-DB650ED3309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5E6DFC7-3BB5-466D-9F4F-24B0782C5B75}" type="slidenum">
              <a:rPr lang="en-US"/>
              <a:pPr/>
              <a:t>13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mtClean="0"/>
              <a:t> Trudeau National Archives of Canada C 46600</a:t>
            </a:r>
          </a:p>
          <a:p>
            <a:r>
              <a:rPr lang="en-US" smtClean="0"/>
              <a:t>Bob Stanfield C 27659</a:t>
            </a:r>
          </a:p>
        </p:txBody>
      </p:sp>
      <p:pic>
        <p:nvPicPr>
          <p:cNvPr id="96261" name="Picture 4" descr="E:\TRUDEAU2C46600.GIF"/>
          <p:cNvPicPr>
            <a:picLocks noChangeAspect="1" noChangeArrowheads="1"/>
          </p:cNvPicPr>
          <p:nvPr/>
        </p:nvPicPr>
        <p:blipFill>
          <a:blip r:embed="rId3"/>
          <a:srcRect/>
          <a:stretch>
            <a:fillRect/>
          </a:stretch>
        </p:blipFill>
        <p:spPr bwMode="auto">
          <a:xfrm>
            <a:off x="1447800" y="4953000"/>
            <a:ext cx="1474788" cy="1676400"/>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4/15/2013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22800" y="1885950"/>
            <a:ext cx="4013200" cy="4171950"/>
          </a:xfrm>
        </p:spPr>
        <p:txBody>
          <a:bodyPr/>
          <a:lstStyle/>
          <a:p>
            <a:pPr lvl="0"/>
            <a:endParaRPr lang="en-C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F7E03-1610-4627-82F0-4212C2F5FB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4/15/2013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4/15/2013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4/15/2013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4/15/2013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a/url?sa=i&amp;rct=j&amp;q=canada+identity&amp;source=images&amp;cd=&amp;cad=rja&amp;docid=eftYaHvgFOBPkM&amp;tbnid=mKiw1_rRmuxJQM:&amp;ved=0CAUQjRw&amp;url=http://www.testcanada.com/blog/am-i-canadian-now-identity-and-the-canadian-citizenship-test/&amp;ei=k2c6UfzUKaj8yAHa8YHYDQ&amp;bvm=bv.43287494,d.aWc&amp;psig=AFQjCNFRUhCVVZl3lFdzmDtbx6fKNPnGVA&amp;ust=1362868462244644"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Define the term: Power</a:t>
            </a:r>
            <a:endParaRPr lang="en-CA" dirty="0"/>
          </a:p>
        </p:txBody>
      </p:sp>
      <p:sp>
        <p:nvSpPr>
          <p:cNvPr id="3" name="Content Placeholder 2"/>
          <p:cNvSpPr>
            <a:spLocks noGrp="1"/>
          </p:cNvSpPr>
          <p:nvPr>
            <p:ph sz="quarter" idx="1"/>
          </p:nvPr>
        </p:nvSpPr>
        <p:spPr/>
        <p:txBody>
          <a:bodyPr>
            <a:normAutofit/>
          </a:bodyPr>
          <a:lstStyle/>
          <a:p>
            <a:r>
              <a:rPr lang="en-CA" dirty="0" smtClean="0"/>
              <a:t>Power is a </a:t>
            </a:r>
            <a:r>
              <a:rPr lang="en-CA" b="1" dirty="0" smtClean="0"/>
              <a:t>goal</a:t>
            </a:r>
            <a:r>
              <a:rPr lang="en-CA" dirty="0" smtClean="0"/>
              <a:t> of states or leaders</a:t>
            </a:r>
          </a:p>
          <a:p>
            <a:r>
              <a:rPr lang="en-CA" dirty="0" smtClean="0"/>
              <a:t>Power is a </a:t>
            </a:r>
            <a:r>
              <a:rPr lang="en-CA" b="1" dirty="0" smtClean="0"/>
              <a:t>measure</a:t>
            </a:r>
            <a:r>
              <a:rPr lang="en-CA" dirty="0" smtClean="0"/>
              <a:t> of influence or control over outcomes, events, actors and issues.</a:t>
            </a:r>
          </a:p>
          <a:p>
            <a:r>
              <a:rPr lang="en-CA" dirty="0" smtClean="0"/>
              <a:t>Power is reflecting </a:t>
            </a:r>
            <a:r>
              <a:rPr lang="en-CA" b="1" dirty="0" smtClean="0"/>
              <a:t>victory</a:t>
            </a:r>
            <a:r>
              <a:rPr lang="en-CA" dirty="0" smtClean="0"/>
              <a:t> in conflict and the attainment of </a:t>
            </a:r>
            <a:r>
              <a:rPr lang="en-CA" b="1" dirty="0" smtClean="0"/>
              <a:t>security</a:t>
            </a:r>
            <a:endParaRPr lang="en-CA" dirty="0" smtClean="0"/>
          </a:p>
          <a:p>
            <a:r>
              <a:rPr lang="en-CA" dirty="0" smtClean="0"/>
              <a:t>Power is </a:t>
            </a:r>
            <a:r>
              <a:rPr lang="en-CA" b="1" dirty="0" smtClean="0"/>
              <a:t>control</a:t>
            </a:r>
            <a:r>
              <a:rPr lang="en-CA" dirty="0" smtClean="0"/>
              <a:t> over resources and capabilities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Scale>
                                      <p:cBhvr>
                                        <p:cTn id="2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3" end="3"/>
                                            </p:txEl>
                                          </p:spTgt>
                                        </p:tgtEl>
                                        <p:attrNameLst>
                                          <p:attrName>ppt_x</p:attrName>
                                          <p:attrName>ppt_y</p:attrName>
                                        </p:attrNameLst>
                                      </p:cBhvr>
                                    </p:animMotion>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06400" y="228600"/>
            <a:ext cx="7772400" cy="838200"/>
          </a:xfrm>
        </p:spPr>
        <p:txBody>
          <a:bodyPr/>
          <a:lstStyle/>
          <a:p>
            <a:r>
              <a:rPr lang="en-US" dirty="0" smtClean="0"/>
              <a:t>Canadian Autonomy</a:t>
            </a:r>
          </a:p>
        </p:txBody>
      </p:sp>
      <p:sp>
        <p:nvSpPr>
          <p:cNvPr id="16387" name="Rectangle 3"/>
          <p:cNvSpPr>
            <a:spLocks noGrp="1" noChangeArrowheads="1"/>
          </p:cNvSpPr>
          <p:nvPr>
            <p:ph type="body" sz="half" idx="1"/>
          </p:nvPr>
        </p:nvSpPr>
        <p:spPr>
          <a:xfrm>
            <a:off x="304800" y="1600200"/>
            <a:ext cx="4267200" cy="4953000"/>
          </a:xfrm>
        </p:spPr>
        <p:txBody>
          <a:bodyPr/>
          <a:lstStyle/>
          <a:p>
            <a:pPr>
              <a:lnSpc>
                <a:spcPct val="90000"/>
              </a:lnSpc>
            </a:pPr>
            <a:r>
              <a:rPr lang="en-US" sz="2400" smtClean="0"/>
              <a:t>In 1949 the </a:t>
            </a:r>
            <a:r>
              <a:rPr lang="en-US" sz="2400" smtClean="0">
                <a:solidFill>
                  <a:srgbClr val="FF0000"/>
                </a:solidFill>
              </a:rPr>
              <a:t>Supreme Court of Canada</a:t>
            </a:r>
            <a:r>
              <a:rPr lang="en-US" sz="2400" smtClean="0"/>
              <a:t> became the final court of appeal for all Canadians.</a:t>
            </a:r>
          </a:p>
          <a:p>
            <a:pPr>
              <a:lnSpc>
                <a:spcPct val="90000"/>
              </a:lnSpc>
            </a:pPr>
            <a:r>
              <a:rPr lang="en-US" sz="2400" smtClean="0"/>
              <a:t>In 1952 </a:t>
            </a:r>
            <a:r>
              <a:rPr lang="en-US" sz="2400" smtClean="0">
                <a:solidFill>
                  <a:srgbClr val="FF0000"/>
                </a:solidFill>
              </a:rPr>
              <a:t>Vincent</a:t>
            </a:r>
            <a:r>
              <a:rPr lang="en-US" sz="2400" b="1" smtClean="0">
                <a:solidFill>
                  <a:srgbClr val="FF0000"/>
                </a:solidFill>
              </a:rPr>
              <a:t> </a:t>
            </a:r>
            <a:r>
              <a:rPr lang="en-US" sz="2400" smtClean="0">
                <a:solidFill>
                  <a:srgbClr val="FF0000"/>
                </a:solidFill>
              </a:rPr>
              <a:t>Massey</a:t>
            </a:r>
            <a:r>
              <a:rPr lang="en-US" sz="2400" smtClean="0"/>
              <a:t> was appointed the first Canadian born Governor General.</a:t>
            </a:r>
          </a:p>
          <a:p>
            <a:pPr>
              <a:lnSpc>
                <a:spcPct val="90000"/>
              </a:lnSpc>
            </a:pPr>
            <a:r>
              <a:rPr lang="en-US" sz="2400" smtClean="0"/>
              <a:t>The </a:t>
            </a:r>
            <a:r>
              <a:rPr lang="en-US" sz="2400" i="1" smtClean="0">
                <a:solidFill>
                  <a:srgbClr val="FF0000"/>
                </a:solidFill>
              </a:rPr>
              <a:t>Canada Council</a:t>
            </a:r>
            <a:r>
              <a:rPr lang="en-US" sz="2400" smtClean="0"/>
              <a:t> was established in 1957 to protect Canadian culture from domination by the United States.</a:t>
            </a:r>
          </a:p>
        </p:txBody>
      </p:sp>
      <p:graphicFrame>
        <p:nvGraphicFramePr>
          <p:cNvPr id="16393" name="Object 9"/>
          <p:cNvGraphicFramePr>
            <a:graphicFrameLocks noChangeAspect="1"/>
          </p:cNvGraphicFramePr>
          <p:nvPr>
            <p:ph type="clipArt" sz="half" idx="2"/>
          </p:nvPr>
        </p:nvGraphicFramePr>
        <p:xfrm>
          <a:off x="5253038" y="2005013"/>
          <a:ext cx="2752725" cy="3932237"/>
        </p:xfrm>
        <a:graphic>
          <a:graphicData uri="http://schemas.openxmlformats.org/presentationml/2006/ole">
            <p:oleObj spid="_x0000_s2050" name="Image" r:id="rId3" imgW="2753049" imgH="3932427" progId="">
              <p:embed/>
            </p:oleObj>
          </a:graphicData>
        </a:graphic>
      </p:graphicFrame>
      <p:sp>
        <p:nvSpPr>
          <p:cNvPr id="16391" name="WordArt 7"/>
          <p:cNvSpPr>
            <a:spLocks noChangeArrowheads="1" noChangeShapeType="1" noTextEdit="1"/>
          </p:cNvSpPr>
          <p:nvPr/>
        </p:nvSpPr>
        <p:spPr bwMode="auto">
          <a:xfrm>
            <a:off x="5791200" y="6172200"/>
            <a:ext cx="1622425" cy="312738"/>
          </a:xfrm>
          <a:prstGeom prst="rect">
            <a:avLst/>
          </a:prstGeom>
        </p:spPr>
        <p:txBody>
          <a:bodyPr wrap="none" fromWordArt="1">
            <a:prstTxWarp prst="textPlain">
              <a:avLst>
                <a:gd name="adj" fmla="val 50000"/>
              </a:avLst>
            </a:prstTxWarp>
          </a:bodyPr>
          <a:lstStyle/>
          <a:p>
            <a:pPr algn="ctr"/>
            <a:r>
              <a:rPr lang="en-CA" sz="2000" kern="10">
                <a:ln w="9525">
                  <a:noFill/>
                  <a:round/>
                  <a:headEnd/>
                  <a:tailEnd/>
                </a:ln>
                <a:solidFill>
                  <a:schemeClr val="tx2"/>
                </a:solidFill>
                <a:effectLst>
                  <a:outerShdw dist="35921" dir="2700000" algn="ctr" rotWithShape="0">
                    <a:srgbClr val="C0C0C0"/>
                  </a:outerShdw>
                </a:effectLst>
                <a:latin typeface="Impact"/>
              </a:rPr>
              <a:t>Vincent Massey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CA" dirty="0" smtClean="0"/>
              <a:t>Diefenbaker</a:t>
            </a:r>
            <a:endParaRPr lang="en-CA" dirty="0"/>
          </a:p>
        </p:txBody>
      </p:sp>
      <p:sp>
        <p:nvSpPr>
          <p:cNvPr id="8" name="Text Placeholder 7"/>
          <p:cNvSpPr>
            <a:spLocks noGrp="1"/>
          </p:cNvSpPr>
          <p:nvPr>
            <p:ph type="body" sz="half" idx="3"/>
          </p:nvPr>
        </p:nvSpPr>
        <p:spPr/>
        <p:txBody>
          <a:bodyPr/>
          <a:lstStyle/>
          <a:p>
            <a:pPr algn="ctr"/>
            <a:r>
              <a:rPr lang="en-CA" dirty="0" smtClean="0"/>
              <a:t>Pearson</a:t>
            </a:r>
            <a:endParaRPr lang="en-CA" dirty="0"/>
          </a:p>
        </p:txBody>
      </p:sp>
      <p:sp>
        <p:nvSpPr>
          <p:cNvPr id="7" name="Content Placeholder 6"/>
          <p:cNvSpPr>
            <a:spLocks noGrp="1"/>
          </p:cNvSpPr>
          <p:nvPr>
            <p:ph sz="quarter" idx="2"/>
          </p:nvPr>
        </p:nvSpPr>
        <p:spPr/>
        <p:txBody>
          <a:bodyPr>
            <a:normAutofit fontScale="77500" lnSpcReduction="20000"/>
          </a:bodyPr>
          <a:lstStyle/>
          <a:p>
            <a:r>
              <a:rPr lang="en-CA" dirty="0" smtClean="0"/>
              <a:t>Canadian Bill of Rights 1960</a:t>
            </a:r>
          </a:p>
          <a:p>
            <a:r>
              <a:rPr lang="en-CA" dirty="0" smtClean="0"/>
              <a:t>Vote extended to native peoples in Canada 1960</a:t>
            </a:r>
          </a:p>
          <a:p>
            <a:r>
              <a:rPr lang="en-CA" dirty="0" smtClean="0"/>
              <a:t>Royal Commission on Health Services 1961</a:t>
            </a:r>
          </a:p>
          <a:p>
            <a:r>
              <a:rPr lang="en-CA" dirty="0" smtClean="0"/>
              <a:t>Agriculture Rehabilitation and Development Act 1961</a:t>
            </a:r>
          </a:p>
          <a:p>
            <a:r>
              <a:rPr lang="en-CA" dirty="0" smtClean="0"/>
              <a:t>Found market in China for prairie wheat</a:t>
            </a:r>
          </a:p>
          <a:p>
            <a:r>
              <a:rPr lang="en-CA" dirty="0" smtClean="0"/>
              <a:t>Created National Productivity Council 1963</a:t>
            </a:r>
          </a:p>
          <a:p>
            <a:r>
              <a:rPr lang="en-CA" dirty="0" smtClean="0"/>
              <a:t>Expanded old age pensions</a:t>
            </a:r>
          </a:p>
          <a:p>
            <a:endParaRPr lang="en-CA" dirty="0"/>
          </a:p>
        </p:txBody>
      </p:sp>
      <p:sp>
        <p:nvSpPr>
          <p:cNvPr id="9" name="Content Placeholder 8"/>
          <p:cNvSpPr>
            <a:spLocks noGrp="1"/>
          </p:cNvSpPr>
          <p:nvPr>
            <p:ph sz="quarter" idx="4"/>
          </p:nvPr>
        </p:nvSpPr>
        <p:spPr/>
        <p:txBody>
          <a:bodyPr>
            <a:normAutofit fontScale="77500" lnSpcReduction="20000"/>
          </a:bodyPr>
          <a:lstStyle/>
          <a:p>
            <a:r>
              <a:rPr lang="en-CA" dirty="0" smtClean="0"/>
              <a:t>Canada Pension Plan 1965</a:t>
            </a:r>
          </a:p>
          <a:p>
            <a:r>
              <a:rPr lang="en-CA" dirty="0" smtClean="0"/>
              <a:t>Auto Pact 1965</a:t>
            </a:r>
          </a:p>
          <a:p>
            <a:pPr>
              <a:lnSpc>
                <a:spcPct val="90000"/>
              </a:lnSpc>
            </a:pPr>
            <a:r>
              <a:rPr lang="en-CA" dirty="0" smtClean="0"/>
              <a:t>National Flag of Canada 1965</a:t>
            </a:r>
          </a:p>
          <a:p>
            <a:pPr>
              <a:lnSpc>
                <a:spcPct val="90000"/>
              </a:lnSpc>
            </a:pPr>
            <a:r>
              <a:rPr lang="en-US" dirty="0" smtClean="0"/>
              <a:t>Bilingualism and Bicultural Commission was established in 1963 to study the relations between French and English Canadians.</a:t>
            </a:r>
          </a:p>
          <a:p>
            <a:pPr>
              <a:lnSpc>
                <a:spcPct val="90000"/>
              </a:lnSpc>
            </a:pPr>
            <a:r>
              <a:rPr lang="en-US" dirty="0" smtClean="0"/>
              <a:t>In 1964 the Liberals adopted the </a:t>
            </a:r>
            <a:r>
              <a:rPr lang="en-US" dirty="0" smtClean="0">
                <a:solidFill>
                  <a:srgbClr val="FF0000"/>
                </a:solidFill>
              </a:rPr>
              <a:t>new Canadian flag </a:t>
            </a:r>
          </a:p>
          <a:p>
            <a:pPr>
              <a:lnSpc>
                <a:spcPct val="90000"/>
              </a:lnSpc>
            </a:pPr>
            <a:r>
              <a:rPr lang="en-CA" dirty="0" smtClean="0"/>
              <a:t>1964 said ‘one song would have to be chosen as the country's national anthem’.  </a:t>
            </a:r>
          </a:p>
          <a:p>
            <a:endParaRPr lang="en-CA" dirty="0"/>
          </a:p>
        </p:txBody>
      </p:sp>
      <p:sp>
        <p:nvSpPr>
          <p:cNvPr id="5" name="Title 4"/>
          <p:cNvSpPr>
            <a:spLocks noGrp="1"/>
          </p:cNvSpPr>
          <p:nvPr>
            <p:ph type="title"/>
          </p:nvPr>
        </p:nvSpPr>
        <p:spPr/>
        <p:txBody>
          <a:bodyPr/>
          <a:lstStyle/>
          <a:p>
            <a:r>
              <a:rPr lang="en-CA" dirty="0" smtClean="0"/>
              <a:t>Building a Nation</a:t>
            </a:r>
            <a:endParaRPr lang="en-CA" dirty="0"/>
          </a:p>
        </p:txBody>
      </p:sp>
      <p:pic>
        <p:nvPicPr>
          <p:cNvPr id="23553" name="Picture 1"/>
          <p:cNvPicPr>
            <a:picLocks noChangeAspect="1" noChangeArrowheads="1"/>
          </p:cNvPicPr>
          <p:nvPr/>
        </p:nvPicPr>
        <p:blipFill>
          <a:blip r:embed="rId2" cstate="print"/>
          <a:srcRect/>
          <a:stretch>
            <a:fillRect/>
          </a:stretch>
        </p:blipFill>
        <p:spPr bwMode="auto">
          <a:xfrm>
            <a:off x="7391400" y="457200"/>
            <a:ext cx="1123950" cy="1568302"/>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228600" y="457200"/>
            <a:ext cx="1219200" cy="1552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06400" y="228600"/>
            <a:ext cx="7772400" cy="762000"/>
          </a:xfrm>
        </p:spPr>
        <p:txBody>
          <a:bodyPr/>
          <a:lstStyle/>
          <a:p>
            <a:r>
              <a:rPr lang="en-US" dirty="0" smtClean="0"/>
              <a:t>The End of the Pearson Era</a:t>
            </a:r>
          </a:p>
        </p:txBody>
      </p:sp>
      <p:sp>
        <p:nvSpPr>
          <p:cNvPr id="45059" name="Rectangle 3"/>
          <p:cNvSpPr>
            <a:spLocks noGrp="1" noChangeArrowheads="1"/>
          </p:cNvSpPr>
          <p:nvPr>
            <p:ph type="body" sz="half" idx="1"/>
          </p:nvPr>
        </p:nvSpPr>
        <p:spPr>
          <a:xfrm>
            <a:off x="228600" y="1524000"/>
            <a:ext cx="4114800" cy="5029200"/>
          </a:xfrm>
        </p:spPr>
        <p:txBody>
          <a:bodyPr/>
          <a:lstStyle/>
          <a:p>
            <a:r>
              <a:rPr lang="en-US" sz="2400" b="1" dirty="0" smtClean="0"/>
              <a:t>The celebration of Canada’s centennial in 1867 was the highlight of Pearson’s term as prime minister.</a:t>
            </a:r>
          </a:p>
          <a:p>
            <a:r>
              <a:rPr lang="en-US" sz="2400" b="1" dirty="0" smtClean="0"/>
              <a:t>Pearson was succeeded as leader of the Liberal party in </a:t>
            </a:r>
            <a:r>
              <a:rPr lang="en-US" sz="2400" b="1" dirty="0" smtClean="0">
                <a:solidFill>
                  <a:srgbClr val="FF0000"/>
                </a:solidFill>
              </a:rPr>
              <a:t>1968 by Pierre Elliot Trudeau</a:t>
            </a:r>
            <a:r>
              <a:rPr lang="en-US" sz="2400" b="1" dirty="0" smtClean="0"/>
              <a:t>.</a:t>
            </a:r>
          </a:p>
          <a:p>
            <a:r>
              <a:rPr lang="en-US" sz="2400" b="1" dirty="0" smtClean="0"/>
              <a:t>Trudeau was from Quebec but he was not a </a:t>
            </a:r>
            <a:r>
              <a:rPr lang="en-US" sz="2400" b="1" dirty="0" smtClean="0">
                <a:solidFill>
                  <a:srgbClr val="FF0000"/>
                </a:solidFill>
              </a:rPr>
              <a:t>“narrow nationalist.”</a:t>
            </a:r>
          </a:p>
        </p:txBody>
      </p:sp>
      <p:graphicFrame>
        <p:nvGraphicFramePr>
          <p:cNvPr id="45069" name="Object 13"/>
          <p:cNvGraphicFramePr>
            <a:graphicFrameLocks noChangeAspect="1"/>
          </p:cNvGraphicFramePr>
          <p:nvPr>
            <p:ph type="clipArt" sz="half" idx="2"/>
          </p:nvPr>
        </p:nvGraphicFramePr>
        <p:xfrm>
          <a:off x="5715000" y="1143000"/>
          <a:ext cx="2220913" cy="2525713"/>
        </p:xfrm>
        <a:graphic>
          <a:graphicData uri="http://schemas.openxmlformats.org/presentationml/2006/ole">
            <p:oleObj spid="_x0000_s21506" name="Image" r:id="rId3" imgW="3151430" imgH="3583480" progId="">
              <p:embed/>
            </p:oleObj>
          </a:graphicData>
        </a:graphic>
      </p:graphicFrame>
      <p:pic>
        <p:nvPicPr>
          <p:cNvPr id="21507" name="Picture 3"/>
          <p:cNvPicPr>
            <a:picLocks noChangeAspect="1" noChangeArrowheads="1"/>
          </p:cNvPicPr>
          <p:nvPr/>
        </p:nvPicPr>
        <p:blipFill>
          <a:blip r:embed="rId4" cstate="print"/>
          <a:srcRect/>
          <a:stretch>
            <a:fillRect/>
          </a:stretch>
        </p:blipFill>
        <p:spPr bwMode="auto">
          <a:xfrm>
            <a:off x="4724400" y="3810000"/>
            <a:ext cx="3276600" cy="2906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06400" y="228600"/>
            <a:ext cx="7772400" cy="762000"/>
          </a:xfrm>
        </p:spPr>
        <p:txBody>
          <a:bodyPr/>
          <a:lstStyle/>
          <a:p>
            <a:r>
              <a:rPr lang="en-US" dirty="0" smtClean="0"/>
              <a:t>Pierre Elliott Trudeau</a:t>
            </a:r>
          </a:p>
        </p:txBody>
      </p:sp>
      <p:sp>
        <p:nvSpPr>
          <p:cNvPr id="46083" name="Rectangle 3"/>
          <p:cNvSpPr>
            <a:spLocks noGrp="1" noChangeArrowheads="1"/>
          </p:cNvSpPr>
          <p:nvPr>
            <p:ph type="body" sz="half" idx="1"/>
          </p:nvPr>
        </p:nvSpPr>
        <p:spPr/>
        <p:txBody>
          <a:bodyPr>
            <a:normAutofit fontScale="92500"/>
          </a:bodyPr>
          <a:lstStyle/>
          <a:p>
            <a:pPr>
              <a:lnSpc>
                <a:spcPct val="90000"/>
              </a:lnSpc>
            </a:pPr>
            <a:r>
              <a:rPr lang="en-US" sz="2400" dirty="0" smtClean="0"/>
              <a:t>Trudeau brought a breath of fresh air to Canadian politics and a new term entered the language - </a:t>
            </a:r>
            <a:r>
              <a:rPr lang="en-US" sz="2400" i="1" dirty="0" err="1" smtClean="0">
                <a:solidFill>
                  <a:srgbClr val="FF0000"/>
                </a:solidFill>
              </a:rPr>
              <a:t>Trudeaumania</a:t>
            </a:r>
            <a:r>
              <a:rPr lang="en-US" sz="2400" dirty="0" smtClean="0">
                <a:solidFill>
                  <a:srgbClr val="FF0000"/>
                </a:solidFill>
              </a:rPr>
              <a:t>.</a:t>
            </a:r>
          </a:p>
          <a:p>
            <a:pPr>
              <a:lnSpc>
                <a:spcPct val="90000"/>
              </a:lnSpc>
            </a:pPr>
            <a:r>
              <a:rPr lang="en-US" sz="2400" dirty="0" smtClean="0"/>
              <a:t>His message, that bilingualism was to be the future for Canada, was very clear.</a:t>
            </a:r>
          </a:p>
          <a:p>
            <a:pPr>
              <a:lnSpc>
                <a:spcPct val="90000"/>
              </a:lnSpc>
            </a:pPr>
            <a:r>
              <a:rPr lang="en-US" sz="2400" dirty="0" smtClean="0"/>
              <a:t>He won a sound majority on the 25th of June 1968 by defeating </a:t>
            </a:r>
            <a:r>
              <a:rPr lang="en-US" sz="2400" dirty="0" smtClean="0">
                <a:solidFill>
                  <a:srgbClr val="FF0000"/>
                </a:solidFill>
              </a:rPr>
              <a:t>Bob Stanfield</a:t>
            </a:r>
            <a:r>
              <a:rPr lang="en-US" sz="2400" dirty="0" smtClean="0"/>
              <a:t>, the new Conservative leader.</a:t>
            </a:r>
          </a:p>
        </p:txBody>
      </p:sp>
      <p:sp>
        <p:nvSpPr>
          <p:cNvPr id="6" name="ClipArt Placeholder 5"/>
          <p:cNvSpPr>
            <a:spLocks noGrp="1"/>
          </p:cNvSpPr>
          <p:nvPr>
            <p:ph type="clipArt" sz="half" idx="2"/>
          </p:nvPr>
        </p:nvSpPr>
        <p:spPr/>
      </p:sp>
      <p:sp>
        <p:nvSpPr>
          <p:cNvPr id="46090" name="WordArt 10"/>
          <p:cNvSpPr>
            <a:spLocks noChangeArrowheads="1" noChangeShapeType="1" noTextEdit="1"/>
          </p:cNvSpPr>
          <p:nvPr/>
        </p:nvSpPr>
        <p:spPr bwMode="auto">
          <a:xfrm>
            <a:off x="5715000" y="6172200"/>
            <a:ext cx="1905000" cy="381000"/>
          </a:xfrm>
          <a:prstGeom prst="rect">
            <a:avLst/>
          </a:prstGeom>
        </p:spPr>
        <p:txBody>
          <a:bodyPr wrap="none" fromWordArt="1">
            <a:prstTxWarp prst="textPlain">
              <a:avLst>
                <a:gd name="adj" fmla="val 50000"/>
              </a:avLst>
            </a:prstTxWarp>
          </a:bodyPr>
          <a:lstStyle/>
          <a:p>
            <a:pPr algn="ctr"/>
            <a:endParaRPr lang="en-CA" sz="2000" kern="10" dirty="0">
              <a:ln w="9525">
                <a:noFill/>
                <a:round/>
                <a:headEnd/>
                <a:tailEnd/>
              </a:ln>
              <a:solidFill>
                <a:schemeClr val="tx2"/>
              </a:solidFill>
              <a:effectLst>
                <a:outerShdw dist="35921" dir="2700000" algn="ctr" rotWithShape="0">
                  <a:srgbClr val="C0C0C0"/>
                </a:outerShdw>
              </a:effectLst>
              <a:latin typeface="Impact"/>
            </a:endParaRPr>
          </a:p>
        </p:txBody>
      </p:sp>
      <p:pic>
        <p:nvPicPr>
          <p:cNvPr id="22531" name="Picture 3"/>
          <p:cNvPicPr>
            <a:picLocks noChangeAspect="1" noChangeArrowheads="1"/>
          </p:cNvPicPr>
          <p:nvPr/>
        </p:nvPicPr>
        <p:blipFill>
          <a:blip r:embed="rId3" cstate="print"/>
          <a:srcRect/>
          <a:stretch>
            <a:fillRect/>
          </a:stretch>
        </p:blipFill>
        <p:spPr bwMode="auto">
          <a:xfrm>
            <a:off x="5181600" y="1447800"/>
            <a:ext cx="2822297" cy="2895600"/>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5181600" y="4648200"/>
            <a:ext cx="252412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Trudeau’s Foreign Policy</a:t>
            </a:r>
          </a:p>
        </p:txBody>
      </p:sp>
      <p:sp>
        <p:nvSpPr>
          <p:cNvPr id="36867" name="Rectangle 3"/>
          <p:cNvSpPr>
            <a:spLocks noGrp="1" noChangeArrowheads="1"/>
          </p:cNvSpPr>
          <p:nvPr>
            <p:ph sz="quarter" idx="1"/>
          </p:nvPr>
        </p:nvSpPr>
        <p:spPr>
          <a:xfrm>
            <a:off x="457200" y="1600200"/>
            <a:ext cx="3962400" cy="4525963"/>
          </a:xfrm>
        </p:spPr>
        <p:txBody>
          <a:bodyPr>
            <a:normAutofit fontScale="77500" lnSpcReduction="20000"/>
          </a:bodyPr>
          <a:lstStyle/>
          <a:p>
            <a:pPr eaLnBrk="1" hangingPunct="1"/>
            <a:r>
              <a:rPr lang="en-CA" sz="2500" b="1" dirty="0" smtClean="0"/>
              <a:t>Trudeau</a:t>
            </a:r>
            <a:r>
              <a:rPr lang="en-CA" sz="2500" dirty="0" smtClean="0"/>
              <a:t> He wanted to become less dependent on the U.S.A. </a:t>
            </a:r>
          </a:p>
          <a:p>
            <a:pPr eaLnBrk="1" hangingPunct="1"/>
            <a:r>
              <a:rPr lang="en-CA" sz="2500" dirty="0" smtClean="0"/>
              <a:t>He officially recognized the </a:t>
            </a:r>
            <a:r>
              <a:rPr lang="en-CA" sz="2500" b="1" dirty="0" smtClean="0"/>
              <a:t>communist government of China</a:t>
            </a:r>
            <a:r>
              <a:rPr lang="en-CA" sz="2500" dirty="0" smtClean="0"/>
              <a:t> contrary to American opinion and ordered nuclear missiles removed from Canadian NATO forces in Europe. </a:t>
            </a:r>
          </a:p>
          <a:p>
            <a:pPr eaLnBrk="1" hangingPunct="1"/>
            <a:r>
              <a:rPr lang="en-CA" sz="2500" dirty="0" smtClean="0"/>
              <a:t>He </a:t>
            </a:r>
            <a:r>
              <a:rPr lang="en-CA" sz="2500" dirty="0" smtClean="0">
                <a:solidFill>
                  <a:srgbClr val="FF0000"/>
                </a:solidFill>
              </a:rPr>
              <a:t>dismantled BOMARC missile bases in Canada and ordered the defence budget cut</a:t>
            </a:r>
            <a:r>
              <a:rPr lang="en-CA" sz="2500" dirty="0" smtClean="0"/>
              <a:t>. </a:t>
            </a:r>
          </a:p>
          <a:p>
            <a:pPr eaLnBrk="1" hangingPunct="1"/>
            <a:r>
              <a:rPr lang="en-CA" sz="2500" dirty="0" smtClean="0"/>
              <a:t>He reduced Canada’s </a:t>
            </a:r>
            <a:r>
              <a:rPr lang="en-CA" sz="2500" dirty="0" smtClean="0">
                <a:solidFill>
                  <a:srgbClr val="FF0000"/>
                </a:solidFill>
              </a:rPr>
              <a:t>NATO contingent in Europe by half.</a:t>
            </a:r>
            <a:r>
              <a:rPr lang="en-CA" sz="2500" dirty="0" smtClean="0"/>
              <a:t> 	</a:t>
            </a:r>
            <a:r>
              <a:rPr lang="en-US" sz="2500" dirty="0" smtClean="0"/>
              <a:t> </a:t>
            </a:r>
          </a:p>
        </p:txBody>
      </p:sp>
      <p:pic>
        <p:nvPicPr>
          <p:cNvPr id="4" name="Picture 4" descr="tru2"/>
          <p:cNvPicPr>
            <a:picLocks noChangeAspect="1" noChangeArrowheads="1"/>
          </p:cNvPicPr>
          <p:nvPr/>
        </p:nvPicPr>
        <p:blipFill>
          <a:blip r:embed="rId2" cstate="print"/>
          <a:srcRect/>
          <a:stretch>
            <a:fillRect/>
          </a:stretch>
        </p:blipFill>
        <p:spPr bwMode="auto">
          <a:xfrm>
            <a:off x="4648200" y="1600200"/>
            <a:ext cx="3446463" cy="465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CIDA</a:t>
            </a:r>
          </a:p>
        </p:txBody>
      </p:sp>
      <p:sp>
        <p:nvSpPr>
          <p:cNvPr id="38915" name="Rectangle 3"/>
          <p:cNvSpPr>
            <a:spLocks noGrp="1" noChangeArrowheads="1"/>
          </p:cNvSpPr>
          <p:nvPr>
            <p:ph sz="quarter" idx="1"/>
          </p:nvPr>
        </p:nvSpPr>
        <p:spPr>
          <a:xfrm>
            <a:off x="457200" y="1600200"/>
            <a:ext cx="4724400" cy="4525963"/>
          </a:xfrm>
        </p:spPr>
        <p:txBody>
          <a:bodyPr>
            <a:normAutofit fontScale="85000" lnSpcReduction="10000"/>
          </a:bodyPr>
          <a:lstStyle/>
          <a:p>
            <a:pPr eaLnBrk="1" hangingPunct="1"/>
            <a:r>
              <a:rPr lang="en-CA" dirty="0" smtClean="0"/>
              <a:t>Trudeau also recognized the split between development in poorer countries and richer countries and part of his mission was to improve their economic status. </a:t>
            </a:r>
          </a:p>
          <a:p>
            <a:pPr eaLnBrk="1" hangingPunct="1"/>
            <a:r>
              <a:rPr lang="en-CA" b="1" dirty="0" smtClean="0"/>
              <a:t>C.I.D.A., </a:t>
            </a:r>
            <a:r>
              <a:rPr lang="en-CA" dirty="0" smtClean="0"/>
              <a:t>the Canadian International Development Agency, was formed to assist developing countries. </a:t>
            </a:r>
          </a:p>
          <a:p>
            <a:pPr eaLnBrk="1" hangingPunct="1"/>
            <a:r>
              <a:rPr lang="en-CA" dirty="0" smtClean="0"/>
              <a:t>Canada used </a:t>
            </a:r>
            <a:r>
              <a:rPr lang="en-CA" b="1" dirty="0" smtClean="0"/>
              <a:t>“tied-aid”</a:t>
            </a:r>
            <a:r>
              <a:rPr lang="en-CA" dirty="0" smtClean="0"/>
              <a:t>, whereby countries receiving aid agreed to buy Canadian goods, as an improvement strategy.</a:t>
            </a:r>
            <a:endParaRPr lang="en-US" dirty="0" smtClean="0"/>
          </a:p>
        </p:txBody>
      </p:sp>
      <p:graphicFrame>
        <p:nvGraphicFramePr>
          <p:cNvPr id="50182" name="Object 6"/>
          <p:cNvGraphicFramePr>
            <a:graphicFrameLocks noChangeAspect="1"/>
          </p:cNvGraphicFramePr>
          <p:nvPr/>
        </p:nvGraphicFramePr>
        <p:xfrm>
          <a:off x="5410200" y="2057400"/>
          <a:ext cx="3378200" cy="3363913"/>
        </p:xfrm>
        <a:graphic>
          <a:graphicData uri="http://schemas.openxmlformats.org/presentationml/2006/ole">
            <p:oleObj spid="_x0000_s47105" name="Image" r:id="rId3" imgW="2909989" imgH="2897282" progId="">
              <p:embed/>
            </p:oleObj>
          </a:graphicData>
        </a:graphic>
      </p:graphicFrame>
      <p:pic>
        <p:nvPicPr>
          <p:cNvPr id="5" name="Picture 8"/>
          <p:cNvPicPr>
            <a:picLocks noChangeAspect="1" noChangeArrowheads="1"/>
          </p:cNvPicPr>
          <p:nvPr/>
        </p:nvPicPr>
        <p:blipFill>
          <a:blip r:embed="rId4" cstate="print"/>
          <a:srcRect/>
          <a:stretch>
            <a:fillRect/>
          </a:stretch>
        </p:blipFill>
        <p:spPr bwMode="auto">
          <a:xfrm>
            <a:off x="6096000" y="2743200"/>
            <a:ext cx="1905000" cy="1741487"/>
          </a:xfrm>
          <a:prstGeom prst="rect">
            <a:avLst/>
          </a:prstGeom>
          <a:noFill/>
          <a:ln w="9525">
            <a:noFill/>
            <a:miter lim="800000"/>
            <a:headEnd/>
            <a:tailEnd/>
          </a:ln>
        </p:spPr>
      </p:pic>
      <p:sp>
        <p:nvSpPr>
          <p:cNvPr id="6" name="Rectangle 5"/>
          <p:cNvSpPr/>
          <p:nvPr/>
        </p:nvSpPr>
        <p:spPr>
          <a:xfrm>
            <a:off x="6324600" y="5562600"/>
            <a:ext cx="1851789" cy="369332"/>
          </a:xfrm>
          <a:prstGeom prst="rect">
            <a:avLst/>
          </a:prstGeom>
        </p:spPr>
        <p:txBody>
          <a:bodyPr wrap="none">
            <a:spAutoFit/>
          </a:bodyPr>
          <a:lstStyle/>
          <a:p>
            <a:pPr algn="ctr"/>
            <a:r>
              <a:rPr lang="en-CA" kern="10" dirty="0" smtClean="0">
                <a:ln w="9525">
                  <a:solidFill>
                    <a:srgbClr val="000000"/>
                  </a:solidFill>
                  <a:round/>
                  <a:headEnd/>
                  <a:tailEnd/>
                </a:ln>
                <a:solidFill>
                  <a:srgbClr val="FF6600"/>
                </a:solidFill>
                <a:latin typeface="Arial Black"/>
              </a:rPr>
              <a:t>Canadian Aid</a:t>
            </a:r>
            <a:endParaRPr lang="en-CA" kern="10" dirty="0">
              <a:ln w="9525">
                <a:solidFill>
                  <a:srgbClr val="000000"/>
                </a:solidFill>
                <a:round/>
                <a:headEnd/>
                <a:tailEnd/>
              </a:ln>
              <a:solidFill>
                <a:srgbClr val="FF6600"/>
              </a:solidFill>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p:cTn id="7" dur="1000" fill="hold"/>
                                        <p:tgtEl>
                                          <p:spTgt spid="50182"/>
                                        </p:tgtEl>
                                        <p:attrNameLst>
                                          <p:attrName>ppt_w</p:attrName>
                                        </p:attrNameLst>
                                      </p:cBhvr>
                                      <p:tavLst>
                                        <p:tav tm="0">
                                          <p:val>
                                            <p:fltVal val="0"/>
                                          </p:val>
                                        </p:tav>
                                        <p:tav tm="100000">
                                          <p:val>
                                            <p:strVal val="#ppt_w"/>
                                          </p:val>
                                        </p:tav>
                                      </p:tavLst>
                                    </p:anim>
                                    <p:anim calcmode="lin" valueType="num">
                                      <p:cBhvr>
                                        <p:cTn id="8" dur="1000" fill="hold"/>
                                        <p:tgtEl>
                                          <p:spTgt spid="50182"/>
                                        </p:tgtEl>
                                        <p:attrNameLst>
                                          <p:attrName>ppt_h</p:attrName>
                                        </p:attrNameLst>
                                      </p:cBhvr>
                                      <p:tavLst>
                                        <p:tav tm="0">
                                          <p:val>
                                            <p:fltVal val="0"/>
                                          </p:val>
                                        </p:tav>
                                        <p:tav tm="100000">
                                          <p:val>
                                            <p:strVal val="#ppt_h"/>
                                          </p:val>
                                        </p:tav>
                                      </p:tavLst>
                                    </p:anim>
                                    <p:anim calcmode="lin" valueType="num">
                                      <p:cBhvr>
                                        <p:cTn id="9" dur="1000" fill="hold"/>
                                        <p:tgtEl>
                                          <p:spTgt spid="501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18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smtClean="0"/>
              <a:t>Advances in Science and Technology</a:t>
            </a:r>
          </a:p>
        </p:txBody>
      </p:sp>
      <p:sp>
        <p:nvSpPr>
          <p:cNvPr id="40963" name="Rectangle 3"/>
          <p:cNvSpPr>
            <a:spLocks noGrp="1" noChangeArrowheads="1"/>
          </p:cNvSpPr>
          <p:nvPr>
            <p:ph sz="quarter" idx="1"/>
          </p:nvPr>
        </p:nvSpPr>
        <p:spPr>
          <a:xfrm>
            <a:off x="457200" y="1600200"/>
            <a:ext cx="4724400" cy="4525963"/>
          </a:xfrm>
        </p:spPr>
        <p:txBody>
          <a:bodyPr>
            <a:normAutofit fontScale="85000" lnSpcReduction="10000"/>
          </a:bodyPr>
          <a:lstStyle/>
          <a:p>
            <a:pPr eaLnBrk="1" hangingPunct="1"/>
            <a:r>
              <a:rPr lang="en-CA" dirty="0" smtClean="0"/>
              <a:t>On </a:t>
            </a:r>
            <a:r>
              <a:rPr lang="en-CA" b="1" dirty="0" smtClean="0"/>
              <a:t>July 21, 1969</a:t>
            </a:r>
            <a:r>
              <a:rPr lang="en-CA" dirty="0" smtClean="0"/>
              <a:t>, the first manned moon landing by the U.S.A. occurred. </a:t>
            </a:r>
          </a:p>
          <a:p>
            <a:pPr eaLnBrk="1" hangingPunct="1"/>
            <a:r>
              <a:rPr lang="en-CA" dirty="0" smtClean="0"/>
              <a:t>The </a:t>
            </a:r>
            <a:r>
              <a:rPr lang="en-CA" b="1" dirty="0" smtClean="0"/>
              <a:t>ozone layer</a:t>
            </a:r>
            <a:r>
              <a:rPr lang="en-CA" dirty="0" smtClean="0"/>
              <a:t> was discovered in </a:t>
            </a:r>
            <a:r>
              <a:rPr lang="en-CA" b="1" dirty="0" smtClean="0"/>
              <a:t>1976</a:t>
            </a:r>
            <a:r>
              <a:rPr lang="en-CA" dirty="0" smtClean="0"/>
              <a:t>. </a:t>
            </a:r>
          </a:p>
          <a:p>
            <a:pPr eaLnBrk="1" hangingPunct="1"/>
            <a:r>
              <a:rPr lang="en-CA" dirty="0" smtClean="0"/>
              <a:t>In 1969</a:t>
            </a:r>
            <a:r>
              <a:rPr lang="en-CA" b="1" dirty="0" smtClean="0"/>
              <a:t> ARPANET </a:t>
            </a:r>
            <a:r>
              <a:rPr lang="en-CA" dirty="0" smtClean="0"/>
              <a:t>was created, it provided the foundation for the development of the </a:t>
            </a:r>
            <a:r>
              <a:rPr lang="en-CA" b="1" dirty="0" smtClean="0"/>
              <a:t>Internet</a:t>
            </a:r>
            <a:r>
              <a:rPr lang="en-CA" dirty="0" smtClean="0"/>
              <a:t>. </a:t>
            </a:r>
          </a:p>
          <a:p>
            <a:pPr eaLnBrk="1" hangingPunct="1"/>
            <a:r>
              <a:rPr lang="en-CA" b="1" dirty="0" smtClean="0"/>
              <a:t>Spar </a:t>
            </a:r>
            <a:r>
              <a:rPr lang="en-CA" b="1" dirty="0" err="1" smtClean="0"/>
              <a:t>Arrowspace</a:t>
            </a:r>
            <a:r>
              <a:rPr lang="en-CA" dirty="0" smtClean="0"/>
              <a:t>, a Canadian company, would develop the </a:t>
            </a:r>
            <a:r>
              <a:rPr lang="en-CA" b="1" dirty="0" err="1" smtClean="0"/>
              <a:t>Canadarm</a:t>
            </a:r>
            <a:r>
              <a:rPr lang="en-CA" dirty="0" smtClean="0"/>
              <a:t> for the U.S, space missions. 	</a:t>
            </a:r>
            <a:r>
              <a:rPr lang="en-US" dirty="0" smtClean="0"/>
              <a:t> </a:t>
            </a:r>
          </a:p>
        </p:txBody>
      </p:sp>
      <p:pic>
        <p:nvPicPr>
          <p:cNvPr id="56321" name="Picture 1"/>
          <p:cNvPicPr>
            <a:picLocks noChangeAspect="1" noChangeArrowheads="1"/>
          </p:cNvPicPr>
          <p:nvPr/>
        </p:nvPicPr>
        <p:blipFill>
          <a:blip r:embed="rId2" cstate="print"/>
          <a:srcRect/>
          <a:stretch>
            <a:fillRect/>
          </a:stretch>
        </p:blipFill>
        <p:spPr bwMode="auto">
          <a:xfrm>
            <a:off x="5257800" y="1524000"/>
            <a:ext cx="3352800" cy="2011680"/>
          </a:xfrm>
          <a:prstGeom prst="rect">
            <a:avLst/>
          </a:prstGeom>
          <a:noFill/>
          <a:ln w="9525">
            <a:noFill/>
            <a:miter lim="800000"/>
            <a:headEnd/>
            <a:tailEnd/>
          </a:ln>
        </p:spPr>
      </p:pic>
      <p:pic>
        <p:nvPicPr>
          <p:cNvPr id="56322" name="Picture 2"/>
          <p:cNvPicPr>
            <a:picLocks noChangeAspect="1" noChangeArrowheads="1"/>
          </p:cNvPicPr>
          <p:nvPr/>
        </p:nvPicPr>
        <p:blipFill>
          <a:blip r:embed="rId3" cstate="print"/>
          <a:srcRect/>
          <a:stretch>
            <a:fillRect/>
          </a:stretch>
        </p:blipFill>
        <p:spPr bwMode="auto">
          <a:xfrm>
            <a:off x="4953000" y="4114800"/>
            <a:ext cx="3962400" cy="209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SPAR Aerospace Canadarm</a:t>
            </a:r>
          </a:p>
        </p:txBody>
      </p:sp>
      <p:pic>
        <p:nvPicPr>
          <p:cNvPr id="41987" name="Picture 3" descr="_44133913_canadarm4_nasa_416"/>
          <p:cNvPicPr>
            <a:picLocks noChangeAspect="1" noChangeArrowheads="1"/>
          </p:cNvPicPr>
          <p:nvPr/>
        </p:nvPicPr>
        <p:blipFill>
          <a:blip r:embed="rId2" cstate="print"/>
          <a:srcRect/>
          <a:stretch>
            <a:fillRect/>
          </a:stretch>
        </p:blipFill>
        <p:spPr bwMode="auto">
          <a:xfrm>
            <a:off x="1187450" y="1484313"/>
            <a:ext cx="6840538" cy="493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CA" b="1" dirty="0" smtClean="0"/>
              <a:t>La </a:t>
            </a:r>
            <a:r>
              <a:rPr lang="en-CA" b="1" dirty="0" err="1" smtClean="0"/>
              <a:t>Francophonie</a:t>
            </a:r>
            <a:endParaRPr lang="en-US" dirty="0" smtClean="0"/>
          </a:p>
        </p:txBody>
      </p:sp>
      <p:sp>
        <p:nvSpPr>
          <p:cNvPr id="43011" name="Rectangle 3"/>
          <p:cNvSpPr>
            <a:spLocks noGrp="1" noChangeArrowheads="1"/>
          </p:cNvSpPr>
          <p:nvPr>
            <p:ph sz="quarter" idx="1"/>
          </p:nvPr>
        </p:nvSpPr>
        <p:spPr>
          <a:xfrm>
            <a:off x="0" y="1600200"/>
            <a:ext cx="2743200" cy="5257800"/>
          </a:xfrm>
        </p:spPr>
        <p:txBody>
          <a:bodyPr>
            <a:normAutofit fontScale="70000" lnSpcReduction="20000"/>
          </a:bodyPr>
          <a:lstStyle/>
          <a:p>
            <a:pPr eaLnBrk="1" hangingPunct="1"/>
            <a:r>
              <a:rPr lang="en-CA" dirty="0" smtClean="0"/>
              <a:t>Canada joined </a:t>
            </a:r>
            <a:r>
              <a:rPr lang="en-CA" b="1" dirty="0" smtClean="0"/>
              <a:t>La </a:t>
            </a:r>
            <a:r>
              <a:rPr lang="en-CA" b="1" dirty="0" err="1" smtClean="0"/>
              <a:t>Francophonie</a:t>
            </a:r>
            <a:r>
              <a:rPr lang="en-CA" dirty="0" smtClean="0"/>
              <a:t>, an organization of French speaking countries, many former colonies of France. </a:t>
            </a:r>
          </a:p>
          <a:p>
            <a:pPr eaLnBrk="1" hangingPunct="1"/>
            <a:r>
              <a:rPr lang="en-CA" dirty="0" smtClean="0"/>
              <a:t>Canada also participated in the </a:t>
            </a:r>
            <a:r>
              <a:rPr lang="en-CA" b="1" dirty="0" smtClean="0"/>
              <a:t>Colombo Plan</a:t>
            </a:r>
            <a:r>
              <a:rPr lang="en-CA" dirty="0" smtClean="0"/>
              <a:t>, a plan to assist developing countries. </a:t>
            </a:r>
          </a:p>
          <a:p>
            <a:pPr eaLnBrk="1" hangingPunct="1"/>
            <a:r>
              <a:rPr lang="en-CA" dirty="0" smtClean="0"/>
              <a:t>Canada invited overseas students to study in Canada and sent experts overseas to give technical assistance.</a:t>
            </a:r>
            <a:endParaRPr lang="en-US" dirty="0" smtClean="0"/>
          </a:p>
        </p:txBody>
      </p:sp>
      <p:pic>
        <p:nvPicPr>
          <p:cNvPr id="4" name="Picture 2" descr="carte-francophonie-2006"/>
          <p:cNvPicPr>
            <a:picLocks noChangeAspect="1" noChangeArrowheads="1"/>
          </p:cNvPicPr>
          <p:nvPr/>
        </p:nvPicPr>
        <p:blipFill>
          <a:blip r:embed="rId2" cstate="print"/>
          <a:srcRect/>
          <a:stretch>
            <a:fillRect/>
          </a:stretch>
        </p:blipFill>
        <p:spPr bwMode="auto">
          <a:xfrm>
            <a:off x="2667000" y="1676400"/>
            <a:ext cx="6477000" cy="3811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USA Arms while Canada de-arms</a:t>
            </a:r>
          </a:p>
        </p:txBody>
      </p:sp>
      <p:sp>
        <p:nvSpPr>
          <p:cNvPr id="47107" name="Rectangle 3"/>
          <p:cNvSpPr>
            <a:spLocks noGrp="1" noChangeArrowheads="1"/>
          </p:cNvSpPr>
          <p:nvPr>
            <p:ph sz="quarter" idx="1"/>
          </p:nvPr>
        </p:nvSpPr>
        <p:spPr>
          <a:xfrm>
            <a:off x="457200" y="1600200"/>
            <a:ext cx="3886200" cy="4525963"/>
          </a:xfrm>
        </p:spPr>
        <p:txBody>
          <a:bodyPr>
            <a:normAutofit fontScale="92500"/>
          </a:bodyPr>
          <a:lstStyle/>
          <a:p>
            <a:pPr eaLnBrk="1" hangingPunct="1"/>
            <a:r>
              <a:rPr lang="en-CA" dirty="0" smtClean="0"/>
              <a:t>The U.S.A. increased its defence spending and a Korean  passenger jet was shot down over the U.S.S.R. after it wandered into Russian air space. </a:t>
            </a:r>
          </a:p>
          <a:p>
            <a:pPr eaLnBrk="1" hangingPunct="1"/>
            <a:r>
              <a:rPr lang="en-CA" dirty="0" smtClean="0"/>
              <a:t>U.S. forces invaded Grenada and deposed a pro-Soviet government. </a:t>
            </a:r>
          </a:p>
        </p:txBody>
      </p:sp>
      <p:pic>
        <p:nvPicPr>
          <p:cNvPr id="47108" name="Picture 4" descr="Korean%20Air"/>
          <p:cNvPicPr>
            <a:picLocks noChangeAspect="1" noChangeArrowheads="1"/>
          </p:cNvPicPr>
          <p:nvPr/>
        </p:nvPicPr>
        <p:blipFill>
          <a:blip r:embed="rId2" cstate="print"/>
          <a:srcRect/>
          <a:stretch>
            <a:fillRect/>
          </a:stretch>
        </p:blipFill>
        <p:spPr bwMode="auto">
          <a:xfrm>
            <a:off x="4648200" y="2057400"/>
            <a:ext cx="417195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International Power</a:t>
            </a:r>
            <a:endParaRPr lang="en-CA" dirty="0"/>
          </a:p>
        </p:txBody>
      </p:sp>
      <p:sp>
        <p:nvSpPr>
          <p:cNvPr id="3" name="Content Placeholder 2"/>
          <p:cNvSpPr>
            <a:spLocks noGrp="1"/>
          </p:cNvSpPr>
          <p:nvPr>
            <p:ph sz="quarter" idx="1"/>
          </p:nvPr>
        </p:nvSpPr>
        <p:spPr>
          <a:xfrm>
            <a:off x="152400" y="1219200"/>
            <a:ext cx="8839200" cy="5638800"/>
          </a:xfrm>
        </p:spPr>
        <p:txBody>
          <a:bodyPr>
            <a:normAutofit/>
          </a:bodyPr>
          <a:lstStyle/>
          <a:p>
            <a:pPr>
              <a:buNone/>
            </a:pPr>
            <a:r>
              <a:rPr lang="en-CA" sz="1800" dirty="0" smtClean="0">
                <a:latin typeface="Arial" pitchFamily="34" charset="0"/>
                <a:cs typeface="Arial" pitchFamily="34" charset="0"/>
              </a:rPr>
              <a:t>	</a:t>
            </a:r>
            <a:r>
              <a:rPr lang="en-CA" sz="1800" b="1" u="sng" dirty="0" smtClean="0">
                <a:latin typeface="Arial" pitchFamily="34" charset="0"/>
                <a:cs typeface="Arial" pitchFamily="34" charset="0"/>
              </a:rPr>
              <a:t>Satellite power (small power):</a:t>
            </a:r>
          </a:p>
          <a:p>
            <a:r>
              <a:rPr lang="en-CA" sz="1200" dirty="0" smtClean="0">
                <a:latin typeface="Arial" pitchFamily="34" charset="0"/>
                <a:cs typeface="Arial" pitchFamily="34" charset="0"/>
              </a:rPr>
              <a:t>A small powers is characterized by dependence on others. </a:t>
            </a:r>
          </a:p>
          <a:p>
            <a:r>
              <a:rPr lang="en-CA" sz="1200" dirty="0" smtClean="0">
                <a:latin typeface="Arial" pitchFamily="34" charset="0"/>
                <a:cs typeface="Arial" pitchFamily="34" charset="0"/>
              </a:rPr>
              <a:t>A small power recognizes that </a:t>
            </a:r>
            <a:r>
              <a:rPr lang="en-CA" sz="1200" b="1" dirty="0" smtClean="0">
                <a:latin typeface="Arial" pitchFamily="34" charset="0"/>
                <a:cs typeface="Arial" pitchFamily="34" charset="0"/>
              </a:rPr>
              <a:t>it cannot obtain secur</a:t>
            </a:r>
            <a:r>
              <a:rPr lang="en-CA" sz="1200" dirty="0" smtClean="0">
                <a:latin typeface="Arial" pitchFamily="34" charset="0"/>
                <a:cs typeface="Arial" pitchFamily="34" charset="0"/>
              </a:rPr>
              <a:t>ity by relying solely on its own capabilities. </a:t>
            </a:r>
          </a:p>
          <a:p>
            <a:r>
              <a:rPr lang="en-CA" sz="1200" dirty="0" smtClean="0">
                <a:latin typeface="Arial" pitchFamily="34" charset="0"/>
                <a:cs typeface="Arial" pitchFamily="34" charset="0"/>
              </a:rPr>
              <a:t>They </a:t>
            </a:r>
            <a:r>
              <a:rPr lang="en-CA" sz="1200" b="1" dirty="0" smtClean="0">
                <a:latin typeface="Arial" pitchFamily="34" charset="0"/>
                <a:cs typeface="Arial" pitchFamily="34" charset="0"/>
              </a:rPr>
              <a:t>cannot affect</a:t>
            </a:r>
            <a:r>
              <a:rPr lang="en-CA" sz="1200" dirty="0" smtClean="0">
                <a:latin typeface="Arial" pitchFamily="34" charset="0"/>
                <a:cs typeface="Arial" pitchFamily="34" charset="0"/>
              </a:rPr>
              <a:t> the international system </a:t>
            </a:r>
          </a:p>
          <a:p>
            <a:r>
              <a:rPr lang="en-CA" sz="1200" dirty="0" smtClean="0">
                <a:latin typeface="Arial" pitchFamily="34" charset="0"/>
                <a:cs typeface="Arial" pitchFamily="34" charset="0"/>
              </a:rPr>
              <a:t>Need to concerted effort they can have an impact on the way the system works. </a:t>
            </a:r>
          </a:p>
          <a:p>
            <a:r>
              <a:rPr lang="en-CA" sz="1200" dirty="0" smtClean="0">
                <a:latin typeface="Arial" pitchFamily="34" charset="0"/>
                <a:cs typeface="Arial" pitchFamily="34" charset="0"/>
              </a:rPr>
              <a:t>In an alliance, small powers tend to follow the alliance leader closely, lend it what support they can and avoid antagonizing it. Under regional hegemony with a low probability of punishment, small powers tend to adopt neutrality.</a:t>
            </a:r>
          </a:p>
          <a:p>
            <a:r>
              <a:rPr lang="en-CA" sz="1200" dirty="0" smtClean="0">
                <a:latin typeface="Arial" pitchFamily="34" charset="0"/>
                <a:cs typeface="Arial" pitchFamily="34" charset="0"/>
              </a:rPr>
              <a:t>Small powers display variable geometry. In terms of military capabilities there is </a:t>
            </a:r>
            <a:r>
              <a:rPr lang="en-CA" sz="1200" b="1" dirty="0" smtClean="0">
                <a:solidFill>
                  <a:srgbClr val="FF0000"/>
                </a:solidFill>
                <a:latin typeface="Arial" pitchFamily="34" charset="0"/>
                <a:cs typeface="Arial" pitchFamily="34" charset="0"/>
              </a:rPr>
              <a:t>no abi</a:t>
            </a:r>
            <a:r>
              <a:rPr lang="en-CA" sz="1200" dirty="0" smtClean="0">
                <a:solidFill>
                  <a:srgbClr val="FF0000"/>
                </a:solidFill>
                <a:latin typeface="Arial" pitchFamily="34" charset="0"/>
                <a:cs typeface="Arial" pitchFamily="34" charset="0"/>
              </a:rPr>
              <a:t>lity to project power on a global scale</a:t>
            </a:r>
            <a:r>
              <a:rPr lang="en-CA" sz="1200" dirty="0" smtClean="0">
                <a:latin typeface="Arial" pitchFamily="34" charset="0"/>
                <a:cs typeface="Arial" pitchFamily="34" charset="0"/>
              </a:rPr>
              <a:t>. </a:t>
            </a:r>
          </a:p>
          <a:p>
            <a:r>
              <a:rPr lang="en-CA" sz="1200" dirty="0" smtClean="0">
                <a:latin typeface="Arial" pitchFamily="34" charset="0"/>
                <a:cs typeface="Arial" pitchFamily="34" charset="0"/>
              </a:rPr>
              <a:t>Small powers are the primary beneficiaries of international institutions and are, by necessity, lovers of the law. </a:t>
            </a:r>
          </a:p>
          <a:p>
            <a:pPr>
              <a:buNone/>
            </a:pPr>
            <a:endParaRPr lang="en-CA" sz="1100" dirty="0" smtClean="0">
              <a:latin typeface="Arial" pitchFamily="34" charset="0"/>
              <a:cs typeface="Arial" pitchFamily="34" charset="0"/>
            </a:endParaRPr>
          </a:p>
          <a:p>
            <a:pPr>
              <a:buNone/>
            </a:pPr>
            <a:r>
              <a:rPr lang="en-CA" sz="1800" dirty="0" smtClean="0">
                <a:latin typeface="Arial" pitchFamily="34" charset="0"/>
                <a:cs typeface="Arial" pitchFamily="34" charset="0"/>
              </a:rPr>
              <a:t>	</a:t>
            </a:r>
            <a:r>
              <a:rPr lang="en-CA" sz="1800" b="1" u="sng" dirty="0" smtClean="0">
                <a:latin typeface="Arial" pitchFamily="34" charset="0"/>
                <a:cs typeface="Arial" pitchFamily="34" charset="0"/>
              </a:rPr>
              <a:t>Middle power</a:t>
            </a:r>
            <a:r>
              <a:rPr lang="en-CA" sz="1800" dirty="0" smtClean="0">
                <a:latin typeface="Arial" pitchFamily="34" charset="0"/>
                <a:cs typeface="Arial" pitchFamily="34" charset="0"/>
              </a:rPr>
              <a:t>:  </a:t>
            </a:r>
          </a:p>
          <a:p>
            <a:r>
              <a:rPr lang="en-CA" sz="1200" dirty="0" smtClean="0">
                <a:latin typeface="Arial" pitchFamily="34" charset="0"/>
                <a:cs typeface="Arial" pitchFamily="34" charset="0"/>
              </a:rPr>
              <a:t>middle powers can be partially defined as those that </a:t>
            </a:r>
            <a:r>
              <a:rPr lang="en-CA" sz="1200" dirty="0" smtClean="0">
                <a:solidFill>
                  <a:srgbClr val="FF0000"/>
                </a:solidFill>
                <a:latin typeface="Arial" pitchFamily="34" charset="0"/>
                <a:cs typeface="Arial" pitchFamily="34" charset="0"/>
              </a:rPr>
              <a:t>lie between small and big powers.</a:t>
            </a:r>
            <a:r>
              <a:rPr lang="en-CA" sz="1200" dirty="0" smtClean="0">
                <a:latin typeface="Arial" pitchFamily="34" charset="0"/>
                <a:cs typeface="Arial" pitchFamily="34" charset="0"/>
              </a:rPr>
              <a:t> </a:t>
            </a:r>
          </a:p>
          <a:p>
            <a:r>
              <a:rPr lang="en-CA" sz="1200" dirty="0" smtClean="0">
                <a:latin typeface="Arial" pitchFamily="34" charset="0"/>
                <a:cs typeface="Arial" pitchFamily="34" charset="0"/>
              </a:rPr>
              <a:t>On most counts this means they have an average (as opposed to low or high) material capacity in terms of armed forces or foreign aid budget but an above average diplomatic capacity to engage in international activities. </a:t>
            </a:r>
          </a:p>
          <a:p>
            <a:pPr>
              <a:buNone/>
            </a:pPr>
            <a:endParaRPr lang="en-CA" sz="1100" dirty="0" smtClean="0">
              <a:latin typeface="Arial" pitchFamily="34" charset="0"/>
              <a:cs typeface="Arial" pitchFamily="34" charset="0"/>
            </a:endParaRPr>
          </a:p>
          <a:p>
            <a:pPr>
              <a:buNone/>
            </a:pPr>
            <a:r>
              <a:rPr lang="en-CA" sz="1800" dirty="0" smtClean="0">
                <a:latin typeface="Arial" pitchFamily="34" charset="0"/>
                <a:cs typeface="Arial" pitchFamily="34" charset="0"/>
              </a:rPr>
              <a:t>	</a:t>
            </a:r>
            <a:r>
              <a:rPr lang="en-CA" sz="1800" b="1" u="sng" dirty="0" smtClean="0">
                <a:latin typeface="Arial" pitchFamily="34" charset="0"/>
                <a:cs typeface="Arial" pitchFamily="34" charset="0"/>
              </a:rPr>
              <a:t>Principal Power:</a:t>
            </a:r>
          </a:p>
          <a:p>
            <a:r>
              <a:rPr lang="en-CA" sz="1400" dirty="0" smtClean="0">
                <a:latin typeface="Arial" pitchFamily="34" charset="0"/>
                <a:cs typeface="Arial" pitchFamily="34" charset="0"/>
              </a:rPr>
              <a:t>A </a:t>
            </a:r>
            <a:r>
              <a:rPr lang="en-CA" sz="1400" b="1" dirty="0" smtClean="0">
                <a:latin typeface="Arial" pitchFamily="34" charset="0"/>
                <a:cs typeface="Arial" pitchFamily="34" charset="0"/>
              </a:rPr>
              <a:t>great power</a:t>
            </a:r>
            <a:r>
              <a:rPr lang="en-CA" sz="1400" dirty="0" smtClean="0">
                <a:latin typeface="Arial" pitchFamily="34" charset="0"/>
                <a:cs typeface="Arial" pitchFamily="34" charset="0"/>
              </a:rPr>
              <a:t> is a state that is recognized as having the ability to exert its influence on a global scale. </a:t>
            </a:r>
          </a:p>
          <a:p>
            <a:r>
              <a:rPr lang="en-CA" sz="1400" dirty="0" smtClean="0">
                <a:latin typeface="Arial" pitchFamily="34" charset="0"/>
                <a:cs typeface="Arial" pitchFamily="34" charset="0"/>
              </a:rPr>
              <a:t>Great powers characteristically possess military and economic strength and diplomatic power and influence which may cause small powers to consider the opinions of great powers before taking actions of their own. </a:t>
            </a:r>
          </a:p>
          <a:p>
            <a:r>
              <a:rPr lang="en-CA" sz="1400" dirty="0" smtClean="0">
                <a:latin typeface="Arial" pitchFamily="34" charset="0"/>
                <a:cs typeface="Arial" pitchFamily="34" charset="0"/>
              </a:rPr>
              <a:t>recognized in conferences such as the international structure such as the United Nations Security Council. Respected as a ‘</a:t>
            </a:r>
            <a:r>
              <a:rPr lang="en-CA" sz="1400" b="1" dirty="0" smtClean="0">
                <a:solidFill>
                  <a:srgbClr val="FF0000"/>
                </a:solidFill>
                <a:latin typeface="Arial" pitchFamily="34" charset="0"/>
                <a:cs typeface="Arial" pitchFamily="34" charset="0"/>
              </a:rPr>
              <a:t>superpower</a:t>
            </a:r>
            <a:r>
              <a:rPr lang="en-CA" sz="1400" b="1" dirty="0" smtClean="0">
                <a:latin typeface="Arial" pitchFamily="34" charset="0"/>
                <a:cs typeface="Arial" pitchFamily="34" charset="0"/>
              </a:rPr>
              <a:t>’</a:t>
            </a:r>
            <a:r>
              <a:rPr lang="en-CA" sz="1400" dirty="0" smtClean="0">
                <a:latin typeface="Arial" pitchFamily="34" charset="0"/>
                <a:cs typeface="Arial" pitchFamily="34" charset="0"/>
              </a:rPr>
              <a:t> </a:t>
            </a:r>
            <a:endParaRPr lang="en-C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International Mediator</a:t>
            </a:r>
          </a:p>
        </p:txBody>
      </p:sp>
      <p:sp>
        <p:nvSpPr>
          <p:cNvPr id="48131" name="Rectangle 3"/>
          <p:cNvSpPr>
            <a:spLocks noGrp="1" noChangeArrowheads="1"/>
          </p:cNvSpPr>
          <p:nvPr>
            <p:ph sz="quarter" idx="1"/>
          </p:nvPr>
        </p:nvSpPr>
        <p:spPr>
          <a:xfrm>
            <a:off x="228600" y="1600200"/>
            <a:ext cx="3886200" cy="4525963"/>
          </a:xfrm>
        </p:spPr>
        <p:txBody>
          <a:bodyPr/>
          <a:lstStyle/>
          <a:p>
            <a:pPr eaLnBrk="1" hangingPunct="1"/>
            <a:r>
              <a:rPr lang="en-CA" dirty="0" smtClean="0"/>
              <a:t>Prime Minister Trudeau went on a world tour endeavouring to engage world leaders in a campaign to mediate between the superpowers. </a:t>
            </a:r>
          </a:p>
          <a:p>
            <a:pPr eaLnBrk="1" hangingPunct="1"/>
            <a:endParaRPr lang="en-US" dirty="0" smtClean="0"/>
          </a:p>
        </p:txBody>
      </p:sp>
      <p:pic>
        <p:nvPicPr>
          <p:cNvPr id="52226" name="Picture 2"/>
          <p:cNvPicPr>
            <a:picLocks noChangeAspect="1" noChangeArrowheads="1"/>
          </p:cNvPicPr>
          <p:nvPr/>
        </p:nvPicPr>
        <p:blipFill>
          <a:blip r:embed="rId2" cstate="print"/>
          <a:srcRect/>
          <a:stretch>
            <a:fillRect/>
          </a:stretch>
        </p:blipFill>
        <p:spPr bwMode="auto">
          <a:xfrm>
            <a:off x="6324600" y="4876800"/>
            <a:ext cx="2533650" cy="1800225"/>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5562600" y="1524000"/>
            <a:ext cx="2247900" cy="1600200"/>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3962400" y="3200400"/>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C00000"/>
                </a:solidFill>
              </a:rPr>
              <a:t>1972 Summit Series</a:t>
            </a:r>
            <a:endParaRPr lang="en-CA" dirty="0">
              <a:solidFill>
                <a:srgbClr val="C00000"/>
              </a:solidFill>
            </a:endParaRPr>
          </a:p>
        </p:txBody>
      </p:sp>
      <p:pic>
        <p:nvPicPr>
          <p:cNvPr id="57347" name="Picture 3"/>
          <p:cNvPicPr>
            <a:picLocks noGrp="1" noChangeAspect="1" noChangeArrowheads="1"/>
          </p:cNvPicPr>
          <p:nvPr>
            <p:ph sz="quarter" idx="1"/>
          </p:nvPr>
        </p:nvPicPr>
        <p:blipFill>
          <a:blip r:embed="rId2" cstate="print"/>
          <a:srcRect/>
          <a:stretch>
            <a:fillRect/>
          </a:stretch>
        </p:blipFill>
        <p:spPr bwMode="auto">
          <a:xfrm>
            <a:off x="838200" y="1447800"/>
            <a:ext cx="4532345" cy="2529681"/>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5867400" y="1676400"/>
            <a:ext cx="2143125" cy="2143125"/>
          </a:xfrm>
          <a:prstGeom prst="rect">
            <a:avLst/>
          </a:prstGeom>
          <a:noFill/>
          <a:ln w="9525">
            <a:noFill/>
            <a:miter lim="800000"/>
            <a:headEnd/>
            <a:tailEnd/>
          </a:ln>
        </p:spPr>
      </p:pic>
      <p:pic>
        <p:nvPicPr>
          <p:cNvPr id="57349" name="Picture 5"/>
          <p:cNvPicPr>
            <a:picLocks noChangeAspect="1" noChangeArrowheads="1"/>
          </p:cNvPicPr>
          <p:nvPr/>
        </p:nvPicPr>
        <p:blipFill>
          <a:blip r:embed="rId4" cstate="print"/>
          <a:srcRect/>
          <a:stretch>
            <a:fillRect/>
          </a:stretch>
        </p:blipFill>
        <p:spPr bwMode="auto">
          <a:xfrm>
            <a:off x="5715000" y="4267200"/>
            <a:ext cx="2286000" cy="1781175"/>
          </a:xfrm>
          <a:prstGeom prst="rect">
            <a:avLst/>
          </a:prstGeom>
          <a:noFill/>
          <a:ln w="9525">
            <a:noFill/>
            <a:miter lim="800000"/>
            <a:headEnd/>
            <a:tailEnd/>
          </a:ln>
        </p:spPr>
      </p:pic>
      <p:sp>
        <p:nvSpPr>
          <p:cNvPr id="8" name="Rectangle 7"/>
          <p:cNvSpPr/>
          <p:nvPr/>
        </p:nvSpPr>
        <p:spPr>
          <a:xfrm>
            <a:off x="762000" y="4191000"/>
            <a:ext cx="4572000" cy="2031325"/>
          </a:xfrm>
          <a:prstGeom prst="rect">
            <a:avLst/>
          </a:prstGeom>
        </p:spPr>
        <p:txBody>
          <a:bodyPr>
            <a:spAutoFit/>
          </a:bodyPr>
          <a:lstStyle/>
          <a:p>
            <a:r>
              <a:rPr lang="en-CA" dirty="0" smtClean="0"/>
              <a:t>The </a:t>
            </a:r>
            <a:r>
              <a:rPr lang="en-CA" b="1" dirty="0" smtClean="0"/>
              <a:t>Canada–USSR Series</a:t>
            </a:r>
            <a:r>
              <a:rPr lang="en-CA" dirty="0" smtClean="0"/>
              <a:t>, was an eight-game series of ice hockey between the Soviet Union and Canada, held in September 1972. It was the first competition between the Soviet national team and a Canadian team represented by professional players of the National Hockey League (NHL),  </a:t>
            </a:r>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SALT (1)</a:t>
            </a:r>
          </a:p>
        </p:txBody>
      </p:sp>
      <p:sp>
        <p:nvSpPr>
          <p:cNvPr id="45059" name="Rectangle 3"/>
          <p:cNvSpPr>
            <a:spLocks noGrp="1" noChangeArrowheads="1"/>
          </p:cNvSpPr>
          <p:nvPr>
            <p:ph sz="quarter" idx="1"/>
          </p:nvPr>
        </p:nvSpPr>
        <p:spPr>
          <a:xfrm>
            <a:off x="457200" y="1600200"/>
            <a:ext cx="4419600" cy="4525963"/>
          </a:xfrm>
        </p:spPr>
        <p:txBody>
          <a:bodyPr>
            <a:normAutofit fontScale="85000" lnSpcReduction="20000"/>
          </a:bodyPr>
          <a:lstStyle/>
          <a:p>
            <a:pPr eaLnBrk="1" hangingPunct="1"/>
            <a:r>
              <a:rPr lang="en-CA" dirty="0" smtClean="0"/>
              <a:t>In </a:t>
            </a:r>
            <a:r>
              <a:rPr lang="en-CA" b="1" dirty="0" smtClean="0"/>
              <a:t>1972 SALT 1 (Strategic Arms Limitation Talks) </a:t>
            </a:r>
            <a:r>
              <a:rPr lang="en-CA" dirty="0" smtClean="0"/>
              <a:t>was signed which reduce the number of nuclear weapons between the U.S.A. and the U.S.S.R. </a:t>
            </a:r>
          </a:p>
          <a:p>
            <a:pPr eaLnBrk="1" hangingPunct="1"/>
            <a:r>
              <a:rPr lang="en-CA" dirty="0" smtClean="0"/>
              <a:t>In 1979, the U.S.S.R. sent troops into </a:t>
            </a:r>
            <a:r>
              <a:rPr lang="en-CA" b="1" dirty="0" smtClean="0"/>
              <a:t>Afghanistan</a:t>
            </a:r>
            <a:r>
              <a:rPr lang="en-CA" dirty="0" smtClean="0"/>
              <a:t> and NATO did the same. </a:t>
            </a:r>
          </a:p>
          <a:p>
            <a:pPr eaLnBrk="1" hangingPunct="1"/>
            <a:r>
              <a:rPr lang="en-CA" dirty="0" smtClean="0"/>
              <a:t>SALT talks were suspended and many western nations </a:t>
            </a:r>
            <a:r>
              <a:rPr lang="en-CA" b="1" dirty="0" smtClean="0"/>
              <a:t>boycotted</a:t>
            </a:r>
            <a:r>
              <a:rPr lang="en-CA" dirty="0" smtClean="0"/>
              <a:t> the </a:t>
            </a:r>
            <a:r>
              <a:rPr lang="en-CA" b="1" dirty="0" smtClean="0"/>
              <a:t>1980 Olympic Summer Games in Moscow</a:t>
            </a:r>
            <a:r>
              <a:rPr lang="en-CA" dirty="0" smtClean="0"/>
              <a:t> in protest.</a:t>
            </a:r>
            <a:r>
              <a:rPr lang="en-US" dirty="0" smtClean="0"/>
              <a:t> </a:t>
            </a:r>
          </a:p>
        </p:txBody>
      </p:sp>
      <p:pic>
        <p:nvPicPr>
          <p:cNvPr id="51201" name="Picture 1"/>
          <p:cNvPicPr>
            <a:picLocks noChangeAspect="1" noChangeArrowheads="1"/>
          </p:cNvPicPr>
          <p:nvPr/>
        </p:nvPicPr>
        <p:blipFill>
          <a:blip r:embed="rId2" cstate="print"/>
          <a:srcRect/>
          <a:stretch>
            <a:fillRect/>
          </a:stretch>
        </p:blipFill>
        <p:spPr bwMode="auto">
          <a:xfrm>
            <a:off x="4876800" y="1447800"/>
            <a:ext cx="3657600" cy="2456199"/>
          </a:xfrm>
          <a:prstGeom prst="rect">
            <a:avLst/>
          </a:prstGeom>
          <a:noFill/>
          <a:ln w="9525">
            <a:noFill/>
            <a:miter lim="800000"/>
            <a:headEnd/>
            <a:tailEnd/>
          </a:ln>
        </p:spPr>
      </p:pic>
      <p:pic>
        <p:nvPicPr>
          <p:cNvPr id="51202" name="Picture 2"/>
          <p:cNvPicPr>
            <a:picLocks noChangeAspect="1" noChangeArrowheads="1"/>
          </p:cNvPicPr>
          <p:nvPr/>
        </p:nvPicPr>
        <p:blipFill>
          <a:blip r:embed="rId3" cstate="print"/>
          <a:srcRect/>
          <a:stretch>
            <a:fillRect/>
          </a:stretch>
        </p:blipFill>
        <p:spPr bwMode="auto">
          <a:xfrm>
            <a:off x="6019800" y="4114800"/>
            <a:ext cx="180975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200" smtClean="0"/>
              <a:t>SALT II Talks: President Carter and Leonid Brezhnev Sign Treaty</a:t>
            </a:r>
          </a:p>
        </p:txBody>
      </p:sp>
      <p:pic>
        <p:nvPicPr>
          <p:cNvPr id="46083" name="Picture 3" descr="frze_s4b"/>
          <p:cNvPicPr>
            <a:picLocks noChangeAspect="1" noChangeArrowheads="1"/>
          </p:cNvPicPr>
          <p:nvPr/>
        </p:nvPicPr>
        <p:blipFill>
          <a:blip r:embed="rId2" cstate="print"/>
          <a:srcRect/>
          <a:stretch>
            <a:fillRect/>
          </a:stretch>
        </p:blipFill>
        <p:spPr bwMode="auto">
          <a:xfrm>
            <a:off x="900113" y="1557338"/>
            <a:ext cx="7199312" cy="485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mtClean="0"/>
              <a:t>Conclusion</a:t>
            </a:r>
          </a:p>
        </p:txBody>
      </p:sp>
      <p:sp>
        <p:nvSpPr>
          <p:cNvPr id="61443" name="Rectangle 3"/>
          <p:cNvSpPr>
            <a:spLocks noGrp="1" noChangeArrowheads="1"/>
          </p:cNvSpPr>
          <p:nvPr>
            <p:ph sz="quarter" idx="1"/>
          </p:nvPr>
        </p:nvSpPr>
        <p:spPr>
          <a:xfrm>
            <a:off x="457200" y="1600200"/>
            <a:ext cx="6019800" cy="4525963"/>
          </a:xfrm>
        </p:spPr>
        <p:txBody>
          <a:bodyPr>
            <a:normAutofit fontScale="92500" lnSpcReduction="20000"/>
          </a:bodyPr>
          <a:lstStyle/>
          <a:p>
            <a:r>
              <a:rPr lang="en-CA" dirty="0" smtClean="0"/>
              <a:t>In February of 1984, after his </a:t>
            </a:r>
            <a:r>
              <a:rPr lang="en-CA" b="1" dirty="0" smtClean="0"/>
              <a:t>famous walk in the snow, </a:t>
            </a:r>
            <a:r>
              <a:rPr lang="en-CA" dirty="0" smtClean="0"/>
              <a:t>Trudeau decided to leave politics.</a:t>
            </a:r>
            <a:r>
              <a:rPr lang="en-US" dirty="0" smtClean="0"/>
              <a:t> </a:t>
            </a:r>
          </a:p>
          <a:p>
            <a:endParaRPr lang="en-US" dirty="0" smtClean="0"/>
          </a:p>
          <a:p>
            <a:r>
              <a:rPr lang="en-US" dirty="0" smtClean="0"/>
              <a:t>By the end of the Trudeau era in 1984 Canada faced many unresolved problems. </a:t>
            </a:r>
          </a:p>
          <a:p>
            <a:r>
              <a:rPr lang="en-US" dirty="0" smtClean="0"/>
              <a:t>National unity, the Constitution, the economy, our identity, our relationship with the United States as well as with the world, were all troubling issues that were to occupy successive Canadian governments.</a:t>
            </a:r>
          </a:p>
        </p:txBody>
      </p:sp>
      <p:graphicFrame>
        <p:nvGraphicFramePr>
          <p:cNvPr id="61444" name="Object 4"/>
          <p:cNvGraphicFramePr>
            <a:graphicFrameLocks noChangeAspect="1"/>
          </p:cNvGraphicFramePr>
          <p:nvPr/>
        </p:nvGraphicFramePr>
        <p:xfrm>
          <a:off x="6705600" y="4191000"/>
          <a:ext cx="1820575" cy="2286000"/>
        </p:xfrm>
        <a:graphic>
          <a:graphicData uri="http://schemas.openxmlformats.org/presentationml/2006/ole">
            <p:oleObj spid="_x0000_s28674" name="Image" r:id="rId3" imgW="5489587" imgH="6887399" progId="">
              <p:embed/>
            </p:oleObj>
          </a:graphicData>
        </a:graphic>
      </p:graphicFrame>
      <p:pic>
        <p:nvPicPr>
          <p:cNvPr id="5" name="Picture 4" descr="141632"/>
          <p:cNvPicPr>
            <a:picLocks noChangeAspect="1" noChangeArrowheads="1"/>
          </p:cNvPicPr>
          <p:nvPr/>
        </p:nvPicPr>
        <p:blipFill>
          <a:blip r:embed="rId4" cstate="print"/>
          <a:srcRect/>
          <a:stretch>
            <a:fillRect/>
          </a:stretch>
        </p:blipFill>
        <p:spPr bwMode="auto">
          <a:xfrm>
            <a:off x="6459537" y="1981200"/>
            <a:ext cx="2684463" cy="18073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1+#ppt_w/2"/>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Keeping You Sharp</a:t>
            </a:r>
          </a:p>
        </p:txBody>
      </p:sp>
      <p:sp>
        <p:nvSpPr>
          <p:cNvPr id="49155" name="Rectangle 3"/>
          <p:cNvSpPr>
            <a:spLocks noGrp="1" noChangeArrowheads="1"/>
          </p:cNvSpPr>
          <p:nvPr>
            <p:ph sz="quarter" idx="1"/>
          </p:nvPr>
        </p:nvSpPr>
        <p:spPr/>
        <p:txBody>
          <a:bodyPr>
            <a:normAutofit/>
          </a:bodyPr>
          <a:lstStyle/>
          <a:p>
            <a:pPr eaLnBrk="1" hangingPunct="1">
              <a:buFontTx/>
              <a:buNone/>
            </a:pPr>
            <a:r>
              <a:rPr lang="en-US" dirty="0" smtClean="0"/>
              <a:t>   Why was Canada viewed as a “middle power” after World War Two?</a:t>
            </a:r>
          </a:p>
          <a:p>
            <a:pPr eaLnBrk="1" hangingPunct="1"/>
            <a:r>
              <a:rPr lang="en-US" dirty="0" smtClean="0"/>
              <a:t>A. It was a member of the Commonwealth.</a:t>
            </a:r>
          </a:p>
          <a:p>
            <a:pPr eaLnBrk="1" hangingPunct="1"/>
            <a:r>
              <a:rPr lang="en-US" dirty="0" smtClean="0"/>
              <a:t>B. Its nuclear weapon program was developing.</a:t>
            </a:r>
          </a:p>
          <a:p>
            <a:pPr eaLnBrk="1" hangingPunct="1"/>
            <a:r>
              <a:rPr lang="en-US" dirty="0" smtClean="0"/>
              <a:t>C. Its economy was based on primary resources.</a:t>
            </a:r>
          </a:p>
          <a:p>
            <a:pPr eaLnBrk="1" hangingPunct="1"/>
            <a:r>
              <a:rPr lang="en-US" dirty="0" smtClean="0"/>
              <a:t>D. It was becoming influential in international   </a:t>
            </a:r>
          </a:p>
          <a:p>
            <a:pPr eaLnBrk="1" hangingPunct="1">
              <a:buFontTx/>
              <a:buNone/>
            </a:pPr>
            <a:r>
              <a:rPr lang="en-US" dirty="0" smtClean="0"/>
              <a:t>        affairs.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 calcmode="lin" valueType="num">
                                      <p:cBhvr>
                                        <p:cTn id="7" dur="1000" fill="hold"/>
                                        <p:tgtEl>
                                          <p:spTgt spid="4915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4915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9155">
                                            <p:txEl>
                                              <p:pRg st="1" end="1"/>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 calcmode="lin" valueType="num">
                                      <p:cBhvr>
                                        <p:cTn id="12" dur="1000" fill="hold"/>
                                        <p:tgtEl>
                                          <p:spTgt spid="49155">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4915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49155">
                                            <p:txEl>
                                              <p:pRg st="2" end="2"/>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 calcmode="lin" valueType="num">
                                      <p:cBhvr>
                                        <p:cTn id="17" dur="1000" fill="hold"/>
                                        <p:tgtEl>
                                          <p:spTgt spid="49155">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49155">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49155">
                                            <p:txEl>
                                              <p:pRg st="3" end="3"/>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49155">
                                            <p:txEl>
                                              <p:pRg st="4" end="4"/>
                                            </p:txEl>
                                          </p:spTgt>
                                        </p:tgtEl>
                                        <p:attrNameLst>
                                          <p:attrName>style.visibility</p:attrName>
                                        </p:attrNameLst>
                                      </p:cBhvr>
                                      <p:to>
                                        <p:strVal val="visible"/>
                                      </p:to>
                                    </p:set>
                                    <p:anim calcmode="lin" valueType="num">
                                      <p:cBhvr>
                                        <p:cTn id="22" dur="1000" fill="hold"/>
                                        <p:tgtEl>
                                          <p:spTgt spid="49155">
                                            <p:txEl>
                                              <p:pRg st="4" end="4"/>
                                            </p:txEl>
                                          </p:spTgt>
                                        </p:tgtEl>
                                        <p:attrNameLst>
                                          <p:attrName>ppt_w</p:attrName>
                                        </p:attrNameLst>
                                      </p:cBhvr>
                                      <p:tavLst>
                                        <p:tav tm="0">
                                          <p:val>
                                            <p:strVal val="#ppt_w+.3"/>
                                          </p:val>
                                        </p:tav>
                                        <p:tav tm="100000">
                                          <p:val>
                                            <p:strVal val="#ppt_w"/>
                                          </p:val>
                                        </p:tav>
                                      </p:tavLst>
                                    </p:anim>
                                    <p:anim calcmode="lin" valueType="num">
                                      <p:cBhvr>
                                        <p:cTn id="23" dur="1000" fill="hold"/>
                                        <p:tgtEl>
                                          <p:spTgt spid="49155">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49155">
                                            <p:txEl>
                                              <p:pRg st="4" end="4"/>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 calcmode="lin" valueType="num">
                                      <p:cBhvr>
                                        <p:cTn id="27" dur="1000" fill="hold"/>
                                        <p:tgtEl>
                                          <p:spTgt spid="49155">
                                            <p:txEl>
                                              <p:pRg st="5" end="5"/>
                                            </p:txEl>
                                          </p:spTgt>
                                        </p:tgtEl>
                                        <p:attrNameLst>
                                          <p:attrName>ppt_w</p:attrName>
                                        </p:attrNameLst>
                                      </p:cBhvr>
                                      <p:tavLst>
                                        <p:tav tm="0">
                                          <p:val>
                                            <p:strVal val="#ppt_w+.3"/>
                                          </p:val>
                                        </p:tav>
                                        <p:tav tm="100000">
                                          <p:val>
                                            <p:strVal val="#ppt_w"/>
                                          </p:val>
                                        </p:tav>
                                      </p:tavLst>
                                    </p:anim>
                                    <p:anim calcmode="lin" valueType="num">
                                      <p:cBhvr>
                                        <p:cTn id="28" dur="1000" fill="hold"/>
                                        <p:tgtEl>
                                          <p:spTgt spid="49155">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 Canada’s Principal</a:t>
            </a:r>
            <a:endParaRPr lang="en-CA" dirty="0"/>
          </a:p>
        </p:txBody>
      </p:sp>
      <p:sp>
        <p:nvSpPr>
          <p:cNvPr id="3" name="Content Placeholder 2"/>
          <p:cNvSpPr>
            <a:spLocks noGrp="1"/>
          </p:cNvSpPr>
          <p:nvPr>
            <p:ph sz="quarter" idx="1"/>
          </p:nvPr>
        </p:nvSpPr>
        <p:spPr/>
        <p:txBody>
          <a:bodyPr/>
          <a:lstStyle/>
          <a:p>
            <a:r>
              <a:rPr lang="en-CA" dirty="0" smtClean="0"/>
              <a:t>Are we a small, middle or principal power???</a:t>
            </a:r>
            <a:endParaRPr lang="en-CA" dirty="0"/>
          </a:p>
        </p:txBody>
      </p:sp>
      <p:sp>
        <p:nvSpPr>
          <p:cNvPr id="6146" name="AutoShape 2" descr="data:image/jpeg;base64,/9j/4AAQSkZJRgABAQAAAQABAAD/2wCEAAkGBhAQDw8PDxANDw8QDw8PDQ4PDQ8NDw8OFRAVFBQQFBQXHCYeFxkjGRISHy8gJCcpLCwsFR4xQTAqNSYrLCkBCQoKDgwOGg8PFykcHBwsKSkpKSwpKSkpLSksKSwpKSwpLCkpKSksKSkpLCwsKSwpKSkpKSwpKSwpKSkpKSwsLP/AABEIAKIBNwMBIgACEQEDEQH/xAAcAAACAgMBAQAAAAAAAAAAAAAAAwIEAQUGBwj/xAA7EAACAQIEBAMFBgQGAwAAAAAAAQIDEQQSITEFBkFRE2FxFCKBkaEHMkKx0fAVUnLxIzSCorLhFkNi/8QAGwEAAgMBAQEAAAAAAAAAAAAAAAMCBAUBBwb/xAAsEQACAgEDBAEDAgcAAAAAAAAAAQIDEQQSIQUxMkETIlGBFXEGFCMzNENh/9oADAMBAAIRAxEAPwDw0AAAAAAAAAAAAAAAAAMgBgAMgBmO5apoqw3LcBcy3pkOihiRGKJors2IICaIolFEWWIk4odEXFDIi2XK0MiidjEETSEtl+C4CJZwrtKPqV0izh1qvUgx8V9LO/4K7xXojfQW1/gaPgMvcS8tDe0Y9X8DWq8Uee6pf1WWab6D00/VFem7/AsxVhpVH4fT4lukU4blmFX01AC3FFiKK8LFmLABlPbYzJGYGWgAhFA0Ty6EZAAqoiMYkiaACOUBoAB8YAAAcAAAAAAAAAAAAAyMp0xrpEXIdGptZKoE5xsRJCmsEqe5cginT3LsUKmXdKNiMQuI1FdmvX2MolFERkEQZZiuScUSijCROKFsuxiNgMSFwGIUy/WSsWMOtY+olFvBJZ4rzFtlqKWGd3wOj7qfktTf0olLgmHSpq/ZaG3hTTV7bGtR4I851rXzSwRjEcnoRi0T8K/qPKQyFiUNxco/DuNoq2rADY0WP9OpWpy2H2e4AWIjUim6wynUuAFiM+5GRiISQALkgg7MxUmyGYALLYCfE01AAPjYAADgAAAAAAAAGTBkALNJ6DSpCY6FQU0X6rE1gxUiV2i3Ir1CUWKuj7MU9y9BFKluX4IhYP0aJxRNGEgEM1o8DENgitnIyxljm1sYr4Q5kXok1NI1EsaxUsY2HwNkH1OEOxupYtdCMcUaX2kksayXwC/1bL5eDfwxCHU8Qc6scxi4kLlp2XK+sQXdnsHJ/McHSdOds0bL1OkjxJfT96ng2D4xKElKMmne/XU6KlzlGyzSm5aXTTsWasxW0wNcozsdkOzPYcPOMnoy/Sgn1+R5HgvtCjC9rv4f9nR4D7RoPttre9x5QO8lG2trmYxv2Xkc5g+baU1mzq3rYt0+YqMndSWu2oAbunOz3LCq+ZoP43DpKLt57E1xiD66AcN05DYVTSriSY94tK2oAbf2jZeg2VTQ1vjp2Y6NZJeoAOexmk+pDxTMZ/vyACUpddAIustrgAHx4AABwAAAAAAAAAAAAymSjIiiVjjJRHRkLqmYmKhFdx8nmJilubGBQoLU2EELsLeiXAxIjImjE0INZrgUxMqdxpJIZnBUlBT7lZYa5lYIuQiM8M47GdjooP0a94Ag8DI28I/vcllOfM0N/Ta5GkeCkQ8CS3RvlR9GZWHT6B/Mfci+kZ8WaK9u4Kqut/md7wXlelWpOUmm22srS0E47kOn+GTi/oWY/UsmPfF1zdeexxcMWlsvmM9qu75rPyVkbDFcq1Ifdakvkayrg5x3RIQWqfFakXdS9VfQv0OYqm18q6O5ofBfn8mSUGAHVYbmarF3vfuvI6fBcwOcbZrXW2rPOMOmbXAYt02tdOykzoYPU+FcUvFKWmlk33NosVeNr69fRHnuH4m7Rafu3vJb6nQ4HFyacm223oulugETocPxOUZpXeV7fqbyjiHJaM5zDRvuky9hajT0b8+wHDoI1rrz2M5/7Gso127K/X0ZadWy7gBKdfXQCjVqyv2AAPl0AADgAAAAAAAAAAAADICycGcZKHcYRmSItkR8uxLDrUv0ylQ3L1MVYX9GuBqQSRlGWivk19uUVpIExk4i0M7lSSwxkWNUxCZic7HMZGKzaiyqxn2hGrnWYidW/ckqclefUnHsjcvHRXVEf4nFdTVUcLOf3Yt/kRq0ZRllatJdCfwRK76td6WDteC8806EMk4uS3i4xV/iPrfaNSd8tGb9cqNTwLk+VXLKX3Wr6+gvDuhheIUHXpKVKnWiq9OUc0XTvZyt10bfwCE4bti9GfZbK1737G4nnbNf/Biu2pShx1TdpQhH5np3P/LfCK0aVbAxpxvTvLwEo02rXi3b8WrPIZ4G1dUldpySXezZOM4yykL5TN9/C6jWaNOM494yv+ZTrU8j9+nKPnZNfM6j/wAZxmDgq1LNOirSlTerUX/d/IvYSvQxKSmkm94tWs+wt2qJZjU59jiYxi1pb8iKp5djssVyjF3ypbXjJa3X6nMcQ4ZOk3mTt59h0ZbuREo7Xhj+HYh3SffY7PhNfNbstked0ZtSWvozs+Xa2yuyRFnZ0Jba9PqbXCYe++rZRwFFWWhu6NDRWQESDo62Vr/kOVHKu7t22NXX4v4WOpYZ7Thr/U9kdTHB/XcjGallL0OspnWouS8llGlq4Z6MDb1MHcyTEnyCAABEAAAAAAAAAAAACUSJmIHV3GsgTItER0hlDcv0zX0ty/SYmw0dGyxEnYhEYiszbh2IOAqdItJBKBxSwSlQpIouIqomXZUyEqI1TKNmnb4NW1rrsXcJw7M00sy8ugToIdhKk6bvF28hjnlcGctK0+TsOD8MhkVlFd9EaDnPgrpTjWivde7S2fQu4PmSUbZ6afdqVn8rWOgpcbw2JpOlVUUmtc1o2+LIxnjuLt0k8cLJqOUeNRklGcsuqWlkzruJ8Jwdd0p1I05yirKTSvJXv73c8+xXJ1WM3LCVKc430tVinHy3LkOCcUainkVtVerG7+TEW0Kb3RlgqxU6+MHRcw8WoUqTp01FWTSS2fkaTkDl94/HRqKFqdO0pdY5vL5DqXJNWrBVMTXjGKdmoxnNN66ZtFc7rlyXslKFHC042a96emf1a3JVRjVHCGKuc3ukdji+GQjSyvLZRtZ210seV8c5cSqv2f3akpe7GLS1Z1uM4diaj/xK01d3sk0ndX7+ZXpcnycm41JXlGUXfV2aaav6Ni5ty4wX6oRhy2c9yfx1ut7JiElJyahN6ptPozf808uU/CnmilKzcbLfuIq/ZtVVWFWDd4yUl09fQ3HNWNdDDRdSOa1o66Pa25ar+mOWVLY/LZthy2eK4nBuOv8ALI6HlqWq+AjiWJozUre630eg3guIp0rSlKK/McpxayKlp7Iy2yi8nbUeP0aWWLkm8yTXVHYUMfSp01UnUjGLV021t5Hi2OxUZ1pzhs2rPuSlipyioynJxWycm0vgUZauUW1g+pp/h2FsIS3NP2bzmPjfiY916buoSjkf9NtfoeycExMa+HpVYv70E362Pnw9U+ynjGalPDyetN3jd/hYvS3Pe8+y11/p6jpIyh/r4/B3VSAGi5s5vpYKK2nUbSUE9fNgX5Xwi8M+Uo6bqbob4QymfJYAA8zAAAAAAAAAAAAAMowZAB0UYaJQMNCy1jgnTRapMqwY+DISLlDwW4sbErwY+DK0kbVUsjok2iEBqQlmlBZQpwIuJYykZQDcEqirOARiOlEg4k9xVdeHkMpKFHXqESxSIuWB1dSk+Tc8vYCpOEpJtuMkoR6XOkq0cRKWRP3ZUoptRtao27NdtvoV+TbKlO73mrfI6vD046t6vMmu3QvVLMU2fKa97NRJL0a7h/Dajpypy65PFg3pmj2/fU31ChFNfdptJJW7pd/1F1Klk8u7tcrOU938+ozYil8kmbWrWulmldqV73Xlt8h1DiMV93fr++polVSvdt22b6MzDEOXku4bUc+SR0P8fsrWv3tqcrz7xRVsNKKtfdddUXpRvF/Ft9bHK8Q9+eTeOtwlHKwSqm4TU16OCq6hTiW+IYXw6s4dnp6MTGJlt44PvakrMT+46ky1ArUyzAqzNzTjEbDgvGqmEq+LSetmmvI16Agm08ot2VxsjtmsplriHEalepKrVk5Sk+r0XkgKpk43l5Z2EIwioxWEjzsAA+lPEwAAAAAAAAAAAAAAABtOQxorpj4SISRYrlnhmYjoMhYEyD5LcfpLUGPpsq02WKbESRq0SLcB0RFNj4lWRt1ck0jOUESSF5LkULlAXKmWkgcA3BKlSKmQZBDXTLOBweepCH80kvqSzngW6ticvSOv5aweWhG+8ve+ZvIu3VGaPCLJJPRJInPh+VNtuyTfV7amtBbYpHnt83Za5fdkXibbNsg60pO2vxuUKPGcLe3iW1/FpqbnDuEleMoS800wU4vswnp7a/KLRXWG11fwLEcNpd2jFbtvQu4fDq7bslbdnI87cxaezUpK3/slFr5aEbLFBZHaPRz1NihH8s3/ABTEqMbQaba0t2NBSw7V5Pd6mp4Lx53VOq7rRQk+nkdGo3CuxTWTmr0k9LPbL8HGczULVr/zRNRY67mzh/uwqrp7rOTkjNuWJs+06ZJT00X9iUC1TKsC1TK0ze04wAAUXh+Do55qK63/ACA2vJ+C8XFRjZtKM27L/wCWYHQqclkxtb1BUW7M+jyEAA3zyoAAAAAAAAAAAAAAAACUJETIHU8FqLM2E0pD0xT4NCD3IZBlimyqmPpsTJF6iRcpssQZUgyxTkVpI3aJlmIyImLHQEM1a+SaJJGEicULZdiiOU2/LFNPF0b/AMzf0ZrUjouSaKeMhfopP/aztbzNCddHbprH/wAZ3snbZEakLxtayaNi8DpqvQn7KrI3ccHlKeHk8Y4jhclapDtJ/mQo1pw1jKUfRtHQc74Pw8U2lZSSaOdZgWZjNo9b0Wy/TQk1nKLcuO4jK4eNPK91c1dSWvclNiZM6m33OShXX4RSM5jpuW+NXao1H/RJ9fI5W5ONWzTTs1sx1c3B5RnazTQ1Ve2ff0d7zLRUsNK34bS+pwDRuoczTdGVKacm1ZS/U1DJ3zU3lFTpWmsohKuf34CmizAVCI6JTkz6SiOCQABAtndfZVQTr1pu2kEl8f7AcXhsbUpNunOcG93FtXAt13qMcYPl9f0WzVXu1TSz6PNgADaPOAAAAAAAAAAAAAAAAAMmDIAShIemVhlOZFofVPHA+LLFNlZMfTYmRo0vktQZYiyrBliDK0kbdEizCQ+EitAbFleSNeqWCzFjIsRBjYsS0aVch0TpeRf87D0l/wAWcxE6LkqdsbR/1L/awr80Gu50ln7M9dSQRSIX7nN81cer4Ve5SvFrSp0j6m5Oagss8s0+nlqLFXHuzQ/aRl8Sk0/etJNeRxbLOPx9SvNzqSzS/JFSTMK2e+bkj1XQaeWl08a5PLQmYmQ6RCSOo5YsiJMXnM1pFdyHRRl22bWW4THxKtFFuCFy4LtGZLI2KGEIkkJZpw7EgMGSI4AAAA88AAPpTxAAAAAAAAAAAAAAAAAAAAADKAAOosQ2H0gATI0qSxAs0wAqyNzTj4DYgBXZr19hsB0QAUzRqGI6Hkv/ADtH1f8AxYARh5oZq/8AFn+zPXI7FbikE6E00msr0aT6ABt2eB5ZR/ej+54zi0lOdtPee3qVZABgy8mewR8EQkQmAEkIn2NfiNxQAWl2PnrfNlugW4gBXn3NjTeJNE0ACmaMTIABEaZAAA6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148" name="AutoShape 4" descr="data:image/jpeg;base64,/9j/4AAQSkZJRgABAQAAAQABAAD/2wCEAAkGBhAQDw8PDxANDw8QDw8PDQ4PDQ8NDw8OFRAVFBQQFBQXHCYeFxkjGRISHy8gJCcpLCwsFR4xQTAqNSYrLCkBCQoKDgwOGg8PFykcHBwsKSkpKSwpKSkpLSksKSwpKSwpLCkpKSksKSkpLCwsKSwpKSkpKSwpKSwpKSkpKSwsLP/AABEIAKIBNwMBIgACEQEDEQH/xAAcAAACAgMBAQAAAAAAAAAAAAAAAwIEAQUGBwj/xAA7EAACAQIEBAMFBgQGAwAAAAAAAQIDEQQSITEFBkFRE2FxFCKBkaEHMkKx0fAVUnLxIzSCorLhFkNi/8QAGwEAAgMBAQEAAAAAAAAAAAAAAAMCBAUBBwb/xAAsEQACAgEDBAEDAgcAAAAAAAAAAQIDEQQSIQUxMkETIlGBFXEGFCMzNENh/9oADAMBAAIRAxEAPwDw0AAAAAAAAAAAAAAAAAMgBgAMgBmO5apoqw3LcBcy3pkOihiRGKJors2IICaIolFEWWIk4odEXFDIi2XK0MiidjEETSEtl+C4CJZwrtKPqV0izh1qvUgx8V9LO/4K7xXojfQW1/gaPgMvcS8tDe0Y9X8DWq8Uee6pf1WWab6D00/VFem7/AsxVhpVH4fT4lukU4blmFX01AC3FFiKK8LFmLABlPbYzJGYGWgAhFA0Ty6EZAAqoiMYkiaACOUBoAB8YAAAcAAAAAAAAAAAAAyMp0xrpEXIdGptZKoE5xsRJCmsEqe5cginT3LsUKmXdKNiMQuI1FdmvX2MolFERkEQZZiuScUSijCROKFsuxiNgMSFwGIUy/WSsWMOtY+olFvBJZ4rzFtlqKWGd3wOj7qfktTf0olLgmHSpq/ZaG3hTTV7bGtR4I851rXzSwRjEcnoRi0T8K/qPKQyFiUNxco/DuNoq2rADY0WP9OpWpy2H2e4AWIjUim6wynUuAFiM+5GRiISQALkgg7MxUmyGYALLYCfE01AAPjYAADgAAAAAAAAGTBkALNJ6DSpCY6FQU0X6rE1gxUiV2i3Ir1CUWKuj7MU9y9BFKluX4IhYP0aJxRNGEgEM1o8DENgitnIyxljm1sYr4Q5kXok1NI1EsaxUsY2HwNkH1OEOxupYtdCMcUaX2kksayXwC/1bL5eDfwxCHU8Qc6scxi4kLlp2XK+sQXdnsHJ/McHSdOds0bL1OkjxJfT96ng2D4xKElKMmne/XU6KlzlGyzSm5aXTTsWasxW0wNcozsdkOzPYcPOMnoy/Sgn1+R5HgvtCjC9rv4f9nR4D7RoPttre9x5QO8lG2trmYxv2Xkc5g+baU1mzq3rYt0+YqMndSWu2oAbunOz3LCq+ZoP43DpKLt57E1xiD66AcN05DYVTSriSY94tK2oAbf2jZeg2VTQ1vjp2Y6NZJeoAOexmk+pDxTMZ/vyACUpddAIustrgAHx4AABwAAAAAAAAAAAAymSjIiiVjjJRHRkLqmYmKhFdx8nmJilubGBQoLU2EELsLeiXAxIjImjE0INZrgUxMqdxpJIZnBUlBT7lZYa5lYIuQiM8M47GdjooP0a94Ag8DI28I/vcllOfM0N/Ta5GkeCkQ8CS3RvlR9GZWHT6B/Mfci+kZ8WaK9u4Kqut/md7wXlelWpOUmm22srS0E47kOn+GTi/oWY/UsmPfF1zdeexxcMWlsvmM9qu75rPyVkbDFcq1Ifdakvkayrg5x3RIQWqfFakXdS9VfQv0OYqm18q6O5ofBfn8mSUGAHVYbmarF3vfuvI6fBcwOcbZrXW2rPOMOmbXAYt02tdOykzoYPU+FcUvFKWmlk33NosVeNr69fRHnuH4m7Rafu3vJb6nQ4HFyacm223oulugETocPxOUZpXeV7fqbyjiHJaM5zDRvuky9hajT0b8+wHDoI1rrz2M5/7Gso127K/X0ZadWy7gBKdfXQCjVqyv2AAPl0AADgAAAAAAAAAAAADICycGcZKHcYRmSItkR8uxLDrUv0ylQ3L1MVYX9GuBqQSRlGWivk19uUVpIExk4i0M7lSSwxkWNUxCZic7HMZGKzaiyqxn2hGrnWYidW/ckqclefUnHsjcvHRXVEf4nFdTVUcLOf3Yt/kRq0ZRllatJdCfwRK76td6WDteC8806EMk4uS3i4xV/iPrfaNSd8tGb9cqNTwLk+VXLKX3Wr6+gvDuhheIUHXpKVKnWiq9OUc0XTvZyt10bfwCE4bti9GfZbK1737G4nnbNf/Biu2pShx1TdpQhH5np3P/LfCK0aVbAxpxvTvLwEo02rXi3b8WrPIZ4G1dUldpySXezZOM4yykL5TN9/C6jWaNOM494yv+ZTrU8j9+nKPnZNfM6j/wAZxmDgq1LNOirSlTerUX/d/IvYSvQxKSmkm94tWs+wt2qJZjU59jiYxi1pb8iKp5djssVyjF3ypbXjJa3X6nMcQ4ZOk3mTt59h0ZbuREo7Xhj+HYh3SffY7PhNfNbstked0ZtSWvozs+Xa2yuyRFnZ0Jba9PqbXCYe++rZRwFFWWhu6NDRWQESDo62Vr/kOVHKu7t22NXX4v4WOpYZ7Thr/U9kdTHB/XcjGallL0OspnWouS8llGlq4Z6MDb1MHcyTEnyCAABEAAAAAAAAAAAACUSJmIHV3GsgTItER0hlDcv0zX0ty/SYmw0dGyxEnYhEYiszbh2IOAqdItJBKBxSwSlQpIouIqomXZUyEqI1TKNmnb4NW1rrsXcJw7M00sy8ugToIdhKk6bvF28hjnlcGctK0+TsOD8MhkVlFd9EaDnPgrpTjWivde7S2fQu4PmSUbZ6afdqVn8rWOgpcbw2JpOlVUUmtc1o2+LIxnjuLt0k8cLJqOUeNRklGcsuqWlkzruJ8Jwdd0p1I05yirKTSvJXv73c8+xXJ1WM3LCVKc430tVinHy3LkOCcUainkVtVerG7+TEW0Kb3RlgqxU6+MHRcw8WoUqTp01FWTSS2fkaTkDl94/HRqKFqdO0pdY5vL5DqXJNWrBVMTXjGKdmoxnNN66ZtFc7rlyXslKFHC042a96emf1a3JVRjVHCGKuc3ukdji+GQjSyvLZRtZ210seV8c5cSqv2f3akpe7GLS1Z1uM4diaj/xK01d3sk0ndX7+ZXpcnycm41JXlGUXfV2aaav6Ni5ty4wX6oRhy2c9yfx1ut7JiElJyahN6ptPozf808uU/CnmilKzcbLfuIq/ZtVVWFWDd4yUl09fQ3HNWNdDDRdSOa1o66Pa25ar+mOWVLY/LZthy2eK4nBuOv8ALI6HlqWq+AjiWJozUre630eg3guIp0rSlKK/McpxayKlp7Iy2yi8nbUeP0aWWLkm8yTXVHYUMfSp01UnUjGLV021t5Hi2OxUZ1pzhs2rPuSlipyioynJxWycm0vgUZauUW1g+pp/h2FsIS3NP2bzmPjfiY916buoSjkf9NtfoeycExMa+HpVYv70E362Pnw9U+ynjGalPDyetN3jd/hYvS3Pe8+y11/p6jpIyh/r4/B3VSAGi5s5vpYKK2nUbSUE9fNgX5Xwi8M+Uo6bqbob4QymfJYAA8zAAAAAAAAAAAAAMowZAB0UYaJQMNCy1jgnTRapMqwY+DISLlDwW4sbErwY+DK0kbVUsjok2iEBqQlmlBZQpwIuJYykZQDcEqirOARiOlEg4k9xVdeHkMpKFHXqESxSIuWB1dSk+Tc8vYCpOEpJtuMkoR6XOkq0cRKWRP3ZUoptRtao27NdtvoV+TbKlO73mrfI6vD046t6vMmu3QvVLMU2fKa97NRJL0a7h/Dajpypy65PFg3pmj2/fU31ChFNfdptJJW7pd/1F1Klk8u7tcrOU938+ozYil8kmbWrWulmldqV73Xlt8h1DiMV93fr++polVSvdt22b6MzDEOXku4bUc+SR0P8fsrWv3tqcrz7xRVsNKKtfdddUXpRvF/Ft9bHK8Q9+eTeOtwlHKwSqm4TU16OCq6hTiW+IYXw6s4dnp6MTGJlt44PvakrMT+46ky1ArUyzAqzNzTjEbDgvGqmEq+LSetmmvI16Agm08ot2VxsjtmsplriHEalepKrVk5Sk+r0XkgKpk43l5Z2EIwioxWEjzsAA+lPEwAAAAAAAAAAAAAAABtOQxorpj4SISRYrlnhmYjoMhYEyD5LcfpLUGPpsq02WKbESRq0SLcB0RFNj4lWRt1ck0jOUESSF5LkULlAXKmWkgcA3BKlSKmQZBDXTLOBweepCH80kvqSzngW6ticvSOv5aweWhG+8ve+ZvIu3VGaPCLJJPRJInPh+VNtuyTfV7amtBbYpHnt83Za5fdkXibbNsg60pO2vxuUKPGcLe3iW1/FpqbnDuEleMoS800wU4vswnp7a/KLRXWG11fwLEcNpd2jFbtvQu4fDq7bslbdnI87cxaezUpK3/slFr5aEbLFBZHaPRz1NihH8s3/ABTEqMbQaba0t2NBSw7V5Pd6mp4Lx53VOq7rRQk+nkdGo3CuxTWTmr0k9LPbL8HGczULVr/zRNRY67mzh/uwqrp7rOTkjNuWJs+06ZJT00X9iUC1TKsC1TK0ze04wAAUXh+Do55qK63/ACA2vJ+C8XFRjZtKM27L/wCWYHQqclkxtb1BUW7M+jyEAA3zyoAAAAAAAAAAAAAAAACUJETIHU8FqLM2E0pD0xT4NCD3IZBlimyqmPpsTJF6iRcpssQZUgyxTkVpI3aJlmIyImLHQEM1a+SaJJGEicULZdiiOU2/LFNPF0b/AMzf0ZrUjouSaKeMhfopP/aztbzNCddHbprH/wAZ3snbZEakLxtayaNi8DpqvQn7KrI3ccHlKeHk8Y4jhclapDtJ/mQo1pw1jKUfRtHQc74Pw8U2lZSSaOdZgWZjNo9b0Wy/TQk1nKLcuO4jK4eNPK91c1dSWvclNiZM6m33OShXX4RSM5jpuW+NXao1H/RJ9fI5W5ONWzTTs1sx1c3B5RnazTQ1Ve2ff0d7zLRUsNK34bS+pwDRuoczTdGVKacm1ZS/U1DJ3zU3lFTpWmsohKuf34CmizAVCI6JTkz6SiOCQABAtndfZVQTr1pu2kEl8f7AcXhsbUpNunOcG93FtXAt13qMcYPl9f0WzVXu1TSz6PNgADaPOAAAAAAAAAAAAAAAAAMmDIAShIemVhlOZFofVPHA+LLFNlZMfTYmRo0vktQZYiyrBliDK0kbdEizCQ+EitAbFleSNeqWCzFjIsRBjYsS0aVch0TpeRf87D0l/wAWcxE6LkqdsbR/1L/awr80Gu50ln7M9dSQRSIX7nN81cer4Ve5SvFrSp0j6m5Oagss8s0+nlqLFXHuzQ/aRl8Sk0/etJNeRxbLOPx9SvNzqSzS/JFSTMK2e+bkj1XQaeWl08a5PLQmYmQ6RCSOo5YsiJMXnM1pFdyHRRl22bWW4THxKtFFuCFy4LtGZLI2KGEIkkJZpw7EgMGSI4AAAA88AAPpTxAAAAAAAAAAAAAAAAAAAAADKAAOosQ2H0gATI0qSxAs0wAqyNzTj4DYgBXZr19hsB0QAUzRqGI6Hkv/ADtH1f8AxYARh5oZq/8AFn+zPXI7FbikE6E00msr0aT6ABt2eB5ZR/ej+54zi0lOdtPee3qVZABgy8mewR8EQkQmAEkIn2NfiNxQAWl2PnrfNlugW4gBXn3NjTeJNE0ACmaMTIABEaZAAA6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6150" name="Picture 6" descr="http://www.testcanada.com/blog/wp-content/uploads/2010/06/cropped-canada-flag-face1.jpg">
            <a:hlinkClick r:id="rId2"/>
          </p:cNvPr>
          <p:cNvPicPr>
            <a:picLocks noChangeAspect="1" noChangeArrowheads="1"/>
          </p:cNvPicPr>
          <p:nvPr/>
        </p:nvPicPr>
        <p:blipFill>
          <a:blip r:embed="rId3" cstate="print"/>
          <a:srcRect/>
          <a:stretch>
            <a:fillRect/>
          </a:stretch>
        </p:blipFill>
        <p:spPr bwMode="auto">
          <a:xfrm>
            <a:off x="3145536" y="3352800"/>
            <a:ext cx="5998464" cy="3124200"/>
          </a:xfrm>
          <a:prstGeom prst="rect">
            <a:avLst/>
          </a:prstGeom>
          <a:noFill/>
        </p:spPr>
      </p:pic>
      <p:pic>
        <p:nvPicPr>
          <p:cNvPr id="6152" name="Picture 8" descr="http://t2.gstatic.com/images?q=tbn:ANd9GcSzq6roPzd79NknSQP4YJqy9Dcv0P3ybeqCPoyeZN67uvJamGhiYQ"/>
          <p:cNvPicPr>
            <a:picLocks noChangeAspect="1" noChangeArrowheads="1"/>
          </p:cNvPicPr>
          <p:nvPr/>
        </p:nvPicPr>
        <p:blipFill>
          <a:blip r:embed="rId4" cstate="print"/>
          <a:srcRect/>
          <a:stretch>
            <a:fillRect/>
          </a:stretch>
        </p:blipFill>
        <p:spPr bwMode="auto">
          <a:xfrm>
            <a:off x="228600" y="2286000"/>
            <a:ext cx="2838695" cy="304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 as a Small Power</a:t>
            </a:r>
            <a:endParaRPr lang="en-CA" dirty="0"/>
          </a:p>
        </p:txBody>
      </p:sp>
      <p:sp>
        <p:nvSpPr>
          <p:cNvPr id="3" name="Content Placeholder 2"/>
          <p:cNvSpPr>
            <a:spLocks noGrp="1"/>
          </p:cNvSpPr>
          <p:nvPr>
            <p:ph sz="quarter" idx="1"/>
          </p:nvPr>
        </p:nvSpPr>
        <p:spPr/>
        <p:txBody>
          <a:bodyPr/>
          <a:lstStyle/>
          <a:p>
            <a:r>
              <a:rPr lang="en-CA" dirty="0" smtClean="0"/>
              <a:t>We are a mere satellite of the United States</a:t>
            </a:r>
          </a:p>
          <a:p>
            <a:r>
              <a:rPr lang="en-CA" dirty="0" smtClean="0"/>
              <a:t>Very small military</a:t>
            </a:r>
          </a:p>
          <a:p>
            <a:r>
              <a:rPr lang="en-CA" dirty="0" smtClean="0"/>
              <a:t>Caught in-between USA and USSR</a:t>
            </a:r>
          </a:p>
          <a:p>
            <a:r>
              <a:rPr lang="en-CA" dirty="0" smtClean="0"/>
              <a:t>No Nuclear Weapon Program</a:t>
            </a:r>
          </a:p>
          <a:p>
            <a:r>
              <a:rPr lang="en-CA" dirty="0" smtClean="0"/>
              <a:t>Small Global Peacekeeping Presence</a:t>
            </a:r>
          </a:p>
          <a:p>
            <a:r>
              <a:rPr lang="en-CA" dirty="0" smtClean="0"/>
              <a:t>Unable to Fight a war by Ourselves</a:t>
            </a:r>
          </a:p>
          <a:p>
            <a:r>
              <a:rPr lang="en-CA" dirty="0" smtClean="0"/>
              <a:t>At mercy of superpowers</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 as a Middle Power</a:t>
            </a:r>
            <a:endParaRPr lang="en-CA" dirty="0"/>
          </a:p>
        </p:txBody>
      </p:sp>
      <p:sp>
        <p:nvSpPr>
          <p:cNvPr id="3" name="Content Placeholder 2"/>
          <p:cNvSpPr>
            <a:spLocks noGrp="1"/>
          </p:cNvSpPr>
          <p:nvPr>
            <p:ph sz="quarter" idx="1"/>
          </p:nvPr>
        </p:nvSpPr>
        <p:spPr/>
        <p:txBody>
          <a:bodyPr/>
          <a:lstStyle/>
          <a:p>
            <a:r>
              <a:rPr lang="en-CA" dirty="0" smtClean="0"/>
              <a:t>(a) partisanship (b) economic situation; (c) the prime ministerial need to differentiate their tenure (d) approach to global affairs</a:t>
            </a:r>
          </a:p>
          <a:p>
            <a:r>
              <a:rPr lang="en-CA" dirty="0" smtClean="0"/>
              <a:t>‘middle power’ by Canadian politicians was most prominent during the ‘golden decade’ of international activity under the Liberal tenures of Louis St. Laurent and Lester Pearson.  American influence. </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 as a Principal Power</a:t>
            </a:r>
            <a:endParaRPr lang="en-CA" dirty="0"/>
          </a:p>
        </p:txBody>
      </p:sp>
      <p:sp>
        <p:nvSpPr>
          <p:cNvPr id="3" name="Content Placeholder 2"/>
          <p:cNvSpPr>
            <a:spLocks noGrp="1"/>
          </p:cNvSpPr>
          <p:nvPr>
            <p:ph sz="quarter" idx="1"/>
          </p:nvPr>
        </p:nvSpPr>
        <p:spPr/>
        <p:txBody>
          <a:bodyPr/>
          <a:lstStyle/>
          <a:p>
            <a:r>
              <a:rPr lang="en-CA" dirty="0" smtClean="0"/>
              <a:t>One of world’s top economies (G8)</a:t>
            </a:r>
          </a:p>
          <a:p>
            <a:r>
              <a:rPr lang="en-CA" dirty="0" smtClean="0"/>
              <a:t>Canada has a steady trade surplus with the United States </a:t>
            </a:r>
          </a:p>
          <a:p>
            <a:r>
              <a:rPr lang="en-CA" dirty="0" smtClean="0"/>
              <a:t>Compared to the U.S. ‘Everyone appears to be a smaller power’</a:t>
            </a:r>
          </a:p>
          <a:p>
            <a:r>
              <a:rPr lang="en-CA" dirty="0" smtClean="0"/>
              <a:t>Respected around the world</a:t>
            </a:r>
          </a:p>
          <a:p>
            <a:r>
              <a:rPr lang="en-CA" dirty="0" smtClean="0"/>
              <a:t>Landmine Convention and devotion to Human Rights</a:t>
            </a:r>
          </a:p>
          <a:p>
            <a:endParaRPr lang="en-CA" dirty="0" smtClean="0"/>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06400" y="228600"/>
            <a:ext cx="7772400" cy="762000"/>
          </a:xfrm>
        </p:spPr>
        <p:txBody>
          <a:bodyPr/>
          <a:lstStyle/>
          <a:p>
            <a:r>
              <a:rPr lang="en-US" dirty="0" smtClean="0"/>
              <a:t>A Middle Power</a:t>
            </a:r>
          </a:p>
        </p:txBody>
      </p:sp>
      <p:sp>
        <p:nvSpPr>
          <p:cNvPr id="20483" name="Rectangle 3"/>
          <p:cNvSpPr>
            <a:spLocks noGrp="1" noChangeArrowheads="1"/>
          </p:cNvSpPr>
          <p:nvPr>
            <p:ph type="body" sz="half" idx="1"/>
          </p:nvPr>
        </p:nvSpPr>
        <p:spPr/>
        <p:txBody>
          <a:bodyPr/>
          <a:lstStyle/>
          <a:p>
            <a:r>
              <a:rPr lang="en-US" sz="2400" smtClean="0"/>
              <a:t>Canada emerged from the war with a new sense of confidence about her place in the world.</a:t>
            </a:r>
          </a:p>
          <a:p>
            <a:r>
              <a:rPr lang="en-US" sz="2400" smtClean="0"/>
              <a:t>During the war we were increasingly pulled into the </a:t>
            </a:r>
            <a:r>
              <a:rPr lang="en-US" sz="2400" smtClean="0">
                <a:solidFill>
                  <a:srgbClr val="FF0000"/>
                </a:solidFill>
              </a:rPr>
              <a:t>American sphere of influence</a:t>
            </a:r>
            <a:r>
              <a:rPr lang="en-US" sz="2400" smtClean="0"/>
              <a:t> and away from Britain.</a:t>
            </a:r>
          </a:p>
        </p:txBody>
      </p:sp>
      <p:sp>
        <p:nvSpPr>
          <p:cNvPr id="20489" name="WordArt 9"/>
          <p:cNvSpPr>
            <a:spLocks noChangeArrowheads="1" noChangeShapeType="1" noTextEdit="1"/>
          </p:cNvSpPr>
          <p:nvPr/>
        </p:nvSpPr>
        <p:spPr bwMode="auto">
          <a:xfrm>
            <a:off x="5181600" y="6248400"/>
            <a:ext cx="3048000" cy="312738"/>
          </a:xfrm>
          <a:prstGeom prst="rect">
            <a:avLst/>
          </a:prstGeom>
        </p:spPr>
        <p:txBody>
          <a:bodyPr wrap="none" fromWordArt="1">
            <a:prstTxWarp prst="textPlain">
              <a:avLst>
                <a:gd name="adj" fmla="val 50000"/>
              </a:avLst>
            </a:prstTxWarp>
          </a:bodyPr>
          <a:lstStyle/>
          <a:p>
            <a:pPr algn="ctr"/>
            <a:r>
              <a:rPr lang="en-CA" sz="2000" kern="10">
                <a:ln w="9525">
                  <a:noFill/>
                  <a:round/>
                  <a:headEnd/>
                  <a:tailEnd/>
                </a:ln>
                <a:effectLst>
                  <a:outerShdw dist="35921" dir="2700000" algn="ctr" rotWithShape="0">
                    <a:srgbClr val="C0C0C0"/>
                  </a:outerShdw>
                </a:effectLst>
                <a:latin typeface="Impact"/>
              </a:rPr>
              <a:t>American Sphere of Influence</a:t>
            </a:r>
          </a:p>
        </p:txBody>
      </p:sp>
      <p:pic>
        <p:nvPicPr>
          <p:cNvPr id="20490" name="Picture 10" descr="C:\WINDOWS\Desktop\NorthAmerica.JPG"/>
          <p:cNvPicPr>
            <a:picLocks noChangeAspect="1" noChangeArrowheads="1"/>
          </p:cNvPicPr>
          <p:nvPr/>
        </p:nvPicPr>
        <p:blipFill>
          <a:blip r:embed="rId2" cstate="print"/>
          <a:srcRect/>
          <a:stretch>
            <a:fillRect/>
          </a:stretch>
        </p:blipFill>
        <p:spPr bwMode="auto">
          <a:xfrm>
            <a:off x="4800600" y="1905000"/>
            <a:ext cx="3995738"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06400" y="228600"/>
            <a:ext cx="7772400" cy="838200"/>
          </a:xfrm>
        </p:spPr>
        <p:txBody>
          <a:bodyPr/>
          <a:lstStyle/>
          <a:p>
            <a:r>
              <a:rPr lang="en-US" dirty="0" smtClean="0"/>
              <a:t>International Leadership</a:t>
            </a:r>
          </a:p>
        </p:txBody>
      </p:sp>
      <p:sp>
        <p:nvSpPr>
          <p:cNvPr id="21507" name="Rectangle 3"/>
          <p:cNvSpPr>
            <a:spLocks noGrp="1" noChangeArrowheads="1"/>
          </p:cNvSpPr>
          <p:nvPr>
            <p:ph type="body" sz="half" idx="1"/>
          </p:nvPr>
        </p:nvSpPr>
        <p:spPr/>
        <p:txBody>
          <a:bodyPr>
            <a:normAutofit lnSpcReduction="10000"/>
          </a:bodyPr>
          <a:lstStyle/>
          <a:p>
            <a:pPr>
              <a:lnSpc>
                <a:spcPct val="90000"/>
              </a:lnSpc>
            </a:pPr>
            <a:r>
              <a:rPr lang="en-US" sz="2400" smtClean="0"/>
              <a:t>Mackenzie King was determined that Canada should go its own way in the post-war world.</a:t>
            </a:r>
          </a:p>
          <a:p>
            <a:pPr>
              <a:lnSpc>
                <a:spcPct val="90000"/>
              </a:lnSpc>
            </a:pPr>
            <a:r>
              <a:rPr lang="en-US" sz="2400" smtClean="0"/>
              <a:t>He believed that Canada had an important contribution to make in many international areas.</a:t>
            </a:r>
          </a:p>
          <a:p>
            <a:pPr>
              <a:lnSpc>
                <a:spcPct val="90000"/>
              </a:lnSpc>
            </a:pPr>
            <a:r>
              <a:rPr lang="en-US" sz="2400" smtClean="0"/>
              <a:t>We were a prosperous nation undamaged by the war but not a great military power. </a:t>
            </a:r>
          </a:p>
        </p:txBody>
      </p:sp>
      <p:graphicFrame>
        <p:nvGraphicFramePr>
          <p:cNvPr id="21511" name="Object 7"/>
          <p:cNvGraphicFramePr>
            <a:graphicFrameLocks noChangeAspect="1"/>
          </p:cNvGraphicFramePr>
          <p:nvPr>
            <p:ph type="clipArt" sz="half" idx="2"/>
          </p:nvPr>
        </p:nvGraphicFramePr>
        <p:xfrm>
          <a:off x="5148263" y="2490788"/>
          <a:ext cx="2962275" cy="2962275"/>
        </p:xfrm>
        <a:graphic>
          <a:graphicData uri="http://schemas.openxmlformats.org/presentationml/2006/ole">
            <p:oleObj spid="_x0000_s1026" name="Image" r:id="rId3" imgW="2960819" imgH="2960819"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p:cTn id="7" dur="1000" fill="hold"/>
                                        <p:tgtEl>
                                          <p:spTgt spid="21511"/>
                                        </p:tgtEl>
                                        <p:attrNameLst>
                                          <p:attrName>ppt_w</p:attrName>
                                        </p:attrNameLst>
                                      </p:cBhvr>
                                      <p:tavLst>
                                        <p:tav tm="0">
                                          <p:val>
                                            <p:fltVal val="0"/>
                                          </p:val>
                                        </p:tav>
                                        <p:tav tm="100000">
                                          <p:val>
                                            <p:strVal val="#ppt_w"/>
                                          </p:val>
                                        </p:tav>
                                      </p:tavLst>
                                    </p:anim>
                                    <p:anim calcmode="lin" valueType="num">
                                      <p:cBhvr>
                                        <p:cTn id="8" dur="1000" fill="hold"/>
                                        <p:tgtEl>
                                          <p:spTgt spid="21511"/>
                                        </p:tgtEl>
                                        <p:attrNameLst>
                                          <p:attrName>ppt_h</p:attrName>
                                        </p:attrNameLst>
                                      </p:cBhvr>
                                      <p:tavLst>
                                        <p:tav tm="0">
                                          <p:val>
                                            <p:fltVal val="0"/>
                                          </p:val>
                                        </p:tav>
                                        <p:tav tm="100000">
                                          <p:val>
                                            <p:strVal val="#ppt_h"/>
                                          </p:val>
                                        </p:tav>
                                      </p:tavLst>
                                    </p:anim>
                                    <p:anim calcmode="lin" valueType="num">
                                      <p:cBhvr>
                                        <p:cTn id="9" dur="1000" fill="hold"/>
                                        <p:tgtEl>
                                          <p:spTgt spid="215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06400" y="228600"/>
            <a:ext cx="7772400" cy="762000"/>
          </a:xfrm>
        </p:spPr>
        <p:txBody>
          <a:bodyPr/>
          <a:lstStyle/>
          <a:p>
            <a:r>
              <a:rPr lang="en-US" dirty="0" smtClean="0"/>
              <a:t>Global Influence</a:t>
            </a:r>
          </a:p>
        </p:txBody>
      </p:sp>
      <p:sp>
        <p:nvSpPr>
          <p:cNvPr id="22531" name="Rectangle 3"/>
          <p:cNvSpPr>
            <a:spLocks noGrp="1" noChangeArrowheads="1"/>
          </p:cNvSpPr>
          <p:nvPr>
            <p:ph type="body" sz="half" idx="1"/>
          </p:nvPr>
        </p:nvSpPr>
        <p:spPr>
          <a:xfrm>
            <a:off x="381000" y="1600200"/>
            <a:ext cx="4191000" cy="5257800"/>
          </a:xfrm>
        </p:spPr>
        <p:txBody>
          <a:bodyPr/>
          <a:lstStyle/>
          <a:p>
            <a:pPr>
              <a:lnSpc>
                <a:spcPct val="90000"/>
              </a:lnSpc>
            </a:pPr>
            <a:r>
              <a:rPr lang="en-US" sz="2400" smtClean="0"/>
              <a:t>The term </a:t>
            </a:r>
            <a:r>
              <a:rPr lang="en-US" sz="2400" smtClean="0">
                <a:solidFill>
                  <a:srgbClr val="FF0000"/>
                </a:solidFill>
              </a:rPr>
              <a:t>“middle power”</a:t>
            </a:r>
            <a:r>
              <a:rPr lang="en-US" sz="2400" smtClean="0"/>
              <a:t> reflected the strength of Canada’s economy and our ability to positively influence world affairs.</a:t>
            </a:r>
          </a:p>
          <a:p>
            <a:pPr>
              <a:lnSpc>
                <a:spcPct val="90000"/>
              </a:lnSpc>
            </a:pPr>
            <a:r>
              <a:rPr lang="en-US" sz="2400" smtClean="0"/>
              <a:t>We became members of the newly formed </a:t>
            </a:r>
            <a:r>
              <a:rPr lang="en-US" sz="2400" smtClean="0">
                <a:solidFill>
                  <a:srgbClr val="FF0000"/>
                </a:solidFill>
              </a:rPr>
              <a:t>United Nations</a:t>
            </a:r>
            <a:r>
              <a:rPr lang="en-US" sz="2400" smtClean="0"/>
              <a:t> and served on most of this organization’s important committees.</a:t>
            </a:r>
          </a:p>
          <a:p>
            <a:pPr>
              <a:lnSpc>
                <a:spcPct val="90000"/>
              </a:lnSpc>
            </a:pPr>
            <a:r>
              <a:rPr lang="en-US" sz="2400" smtClean="0"/>
              <a:t>This included the </a:t>
            </a:r>
            <a:r>
              <a:rPr lang="en-US" sz="2400" i="1" smtClean="0">
                <a:solidFill>
                  <a:srgbClr val="FF0000"/>
                </a:solidFill>
              </a:rPr>
              <a:t>Atomic Energy Commission</a:t>
            </a:r>
            <a:r>
              <a:rPr lang="en-US" sz="2400" smtClean="0"/>
              <a:t> where we were the only nation not identified as a great power.</a:t>
            </a:r>
          </a:p>
        </p:txBody>
      </p:sp>
      <p:pic>
        <p:nvPicPr>
          <p:cNvPr id="22534" name="Picture 6" descr="E:\ATOM2.WMF"/>
          <p:cNvPicPr>
            <a:picLocks noGrp="1" noChangeAspect="1" noChangeArrowheads="1"/>
          </p:cNvPicPr>
          <p:nvPr>
            <p:ph type="clipArt" sz="half" idx="2"/>
          </p:nvPr>
        </p:nvPicPr>
        <p:blipFill>
          <a:blip r:embed="rId2" cstate="print"/>
          <a:stretch>
            <a:fillRect/>
          </a:stretch>
        </p:blipFill>
        <p:spPr>
          <a:xfrm>
            <a:off x="4622800" y="2014161"/>
            <a:ext cx="4013200" cy="391552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1000" fill="hold"/>
                                        <p:tgtEl>
                                          <p:spTgt spid="22534"/>
                                        </p:tgtEl>
                                        <p:attrNameLst>
                                          <p:attrName>ppt_w</p:attrName>
                                        </p:attrNameLst>
                                      </p:cBhvr>
                                      <p:tavLst>
                                        <p:tav tm="0">
                                          <p:val>
                                            <p:fltVal val="0"/>
                                          </p:val>
                                        </p:tav>
                                        <p:tav tm="100000">
                                          <p:val>
                                            <p:strVal val="#ppt_w"/>
                                          </p:val>
                                        </p:tav>
                                      </p:tavLst>
                                    </p:anim>
                                    <p:anim calcmode="lin" valueType="num">
                                      <p:cBhvr>
                                        <p:cTn id="8" dur="1000" fill="hold"/>
                                        <p:tgtEl>
                                          <p:spTgt spid="22534"/>
                                        </p:tgtEl>
                                        <p:attrNameLst>
                                          <p:attrName>ppt_h</p:attrName>
                                        </p:attrNameLst>
                                      </p:cBhvr>
                                      <p:tavLst>
                                        <p:tav tm="0">
                                          <p:val>
                                            <p:fltVal val="0"/>
                                          </p:val>
                                        </p:tav>
                                        <p:tav tm="100000">
                                          <p:val>
                                            <p:strVal val="#ppt_h"/>
                                          </p:val>
                                        </p:tav>
                                      </p:tavLst>
                                    </p:anim>
                                    <p:anim calcmode="lin" valueType="num">
                                      <p:cBhvr>
                                        <p:cTn id="9" dur="1000" fill="hold"/>
                                        <p:tgtEl>
                                          <p:spTgt spid="225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258</TotalTime>
  <Words>1092</Words>
  <Application>Microsoft Office PowerPoint</Application>
  <PresentationFormat>On-screen Show (4:3)</PresentationFormat>
  <Paragraphs>130</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Civic</vt:lpstr>
      <vt:lpstr>Image</vt:lpstr>
      <vt:lpstr>Define the term: Power</vt:lpstr>
      <vt:lpstr>International Power</vt:lpstr>
      <vt:lpstr>Assess Canada’s Principal</vt:lpstr>
      <vt:lpstr>Canada as a Small Power</vt:lpstr>
      <vt:lpstr>Canada as a Middle Power</vt:lpstr>
      <vt:lpstr>Canada as a Principal Power</vt:lpstr>
      <vt:lpstr>A Middle Power</vt:lpstr>
      <vt:lpstr>International Leadership</vt:lpstr>
      <vt:lpstr>Global Influence</vt:lpstr>
      <vt:lpstr>Canadian Autonomy</vt:lpstr>
      <vt:lpstr>Building a Nation</vt:lpstr>
      <vt:lpstr>The End of the Pearson Era</vt:lpstr>
      <vt:lpstr>Pierre Elliott Trudeau</vt:lpstr>
      <vt:lpstr>Trudeau’s Foreign Policy</vt:lpstr>
      <vt:lpstr>CIDA</vt:lpstr>
      <vt:lpstr>Advances in Science and Technology</vt:lpstr>
      <vt:lpstr>SPAR Aerospace Canadarm</vt:lpstr>
      <vt:lpstr>La Francophonie</vt:lpstr>
      <vt:lpstr>USA Arms while Canada de-arms</vt:lpstr>
      <vt:lpstr>International Mediator</vt:lpstr>
      <vt:lpstr>1972 Summit Series</vt:lpstr>
      <vt:lpstr>SALT (1)</vt:lpstr>
      <vt:lpstr>SALT II Talks: President Carter and Leonid Brezhnev Sign Treaty</vt:lpstr>
      <vt:lpstr>Conclusion</vt:lpstr>
      <vt:lpstr>Keeping You Sharp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33</cp:revision>
  <dcterms:created xsi:type="dcterms:W3CDTF">2006-08-16T00:00:00Z</dcterms:created>
  <dcterms:modified xsi:type="dcterms:W3CDTF">2013-04-15T18:46:17Z</dcterms:modified>
</cp:coreProperties>
</file>