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305" r:id="rId2"/>
    <p:sldId id="312" r:id="rId3"/>
    <p:sldId id="313" r:id="rId4"/>
    <p:sldId id="316" r:id="rId5"/>
    <p:sldId id="317" r:id="rId6"/>
    <p:sldId id="318" r:id="rId7"/>
    <p:sldId id="319" r:id="rId8"/>
    <p:sldId id="276" r:id="rId9"/>
    <p:sldId id="274" r:id="rId10"/>
    <p:sldId id="275" r:id="rId11"/>
    <p:sldId id="277" r:id="rId12"/>
    <p:sldId id="278" r:id="rId13"/>
    <p:sldId id="279" r:id="rId14"/>
    <p:sldId id="280" r:id="rId15"/>
    <p:sldId id="258" r:id="rId16"/>
    <p:sldId id="259" r:id="rId17"/>
    <p:sldId id="260" r:id="rId18"/>
    <p:sldId id="261" r:id="rId19"/>
    <p:sldId id="262" r:id="rId20"/>
    <p:sldId id="264" r:id="rId21"/>
    <p:sldId id="323" r:id="rId22"/>
    <p:sldId id="267" r:id="rId23"/>
    <p:sldId id="269" r:id="rId24"/>
    <p:sldId id="324" r:id="rId25"/>
    <p:sldId id="287" r:id="rId26"/>
    <p:sldId id="270" r:id="rId27"/>
    <p:sldId id="281" r:id="rId28"/>
    <p:sldId id="268" r:id="rId29"/>
    <p:sldId id="266" r:id="rId30"/>
    <p:sldId id="271" r:id="rId31"/>
    <p:sldId id="325" r:id="rId32"/>
    <p:sldId id="322" r:id="rId33"/>
    <p:sldId id="282" r:id="rId34"/>
    <p:sldId id="302" r:id="rId35"/>
    <p:sldId id="284" r:id="rId36"/>
    <p:sldId id="285" r:id="rId37"/>
    <p:sldId id="296" r:id="rId38"/>
    <p:sldId id="286" r:id="rId39"/>
    <p:sldId id="300" r:id="rId40"/>
    <p:sldId id="301" r:id="rId41"/>
    <p:sldId id="289" r:id="rId42"/>
    <p:sldId id="297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106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8FB996-64B4-4F69-98A9-258B846EF9A9}" type="datetimeFigureOut">
              <a:rPr lang="en-CA" smtClean="0"/>
              <a:pPr/>
              <a:t>30/01/2013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1893D8-8FF5-420F-BC89-12C5699CFC45}" type="slidenum">
              <a:rPr lang="en-CA" smtClean="0"/>
              <a:pPr/>
              <a:t>‹#›</a:t>
            </a:fld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B3E026-7731-4484-A729-B55ED797235F}" type="slidenum">
              <a:rPr lang="en-US"/>
              <a:pPr/>
              <a:t>1</a:t>
            </a:fld>
            <a:endParaRPr lang="en-US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FDD3E6-0319-416B-A434-082F74B760E2}" type="slidenum">
              <a:rPr lang="en-GB"/>
              <a:pPr/>
              <a:t>18</a:t>
            </a:fld>
            <a:endParaRPr lang="en-GB"/>
          </a:p>
        </p:txBody>
      </p:sp>
      <p:sp>
        <p:nvSpPr>
          <p:cNvPr id="19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087843-14A0-40A3-BA84-4FB9DFCF8FBF}" type="slidenum">
              <a:rPr lang="en-GB"/>
              <a:pPr/>
              <a:t>19</a:t>
            </a:fld>
            <a:endParaRPr lang="en-GB"/>
          </a:p>
        </p:txBody>
      </p:sp>
      <p:sp>
        <p:nvSpPr>
          <p:cNvPr id="19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F48C6B4-5B3B-432A-81E2-4A772DB81E2C}" type="slidenum">
              <a:rPr lang="en-GB"/>
              <a:pPr/>
              <a:t>20</a:t>
            </a:fld>
            <a:endParaRPr lang="en-GB"/>
          </a:p>
        </p:txBody>
      </p:sp>
      <p:sp>
        <p:nvSpPr>
          <p:cNvPr id="206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FAFD7B-A628-40A2-88B5-E31C0A7DC493}" type="slidenum">
              <a:rPr lang="en-GB"/>
              <a:pPr/>
              <a:t>22</a:t>
            </a:fld>
            <a:endParaRPr lang="en-GB"/>
          </a:p>
        </p:txBody>
      </p:sp>
      <p:sp>
        <p:nvSpPr>
          <p:cNvPr id="209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8D27DEA-1977-48C5-93B6-B5C123070211}" type="slidenum">
              <a:rPr lang="en-GB"/>
              <a:pPr/>
              <a:t>23</a:t>
            </a:fld>
            <a:endParaRPr lang="en-GB"/>
          </a:p>
        </p:txBody>
      </p:sp>
      <p:sp>
        <p:nvSpPr>
          <p:cNvPr id="211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1A334B0-A1EA-4693-9B3E-5AD842805F98}" type="slidenum">
              <a:rPr lang="en-CA"/>
              <a:pPr/>
              <a:t>25</a:t>
            </a:fld>
            <a:endParaRPr lang="en-CA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B8AD976-167F-4108-BCBD-9B62430B4867}" type="slidenum">
              <a:rPr lang="en-GB"/>
              <a:pPr/>
              <a:t>26</a:t>
            </a:fld>
            <a:endParaRPr lang="en-GB"/>
          </a:p>
        </p:txBody>
      </p:sp>
      <p:sp>
        <p:nvSpPr>
          <p:cNvPr id="212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BF3062A-1BF3-491F-8946-919E76914320}" type="slidenum">
              <a:rPr lang="en-CA"/>
              <a:pPr/>
              <a:t>27</a:t>
            </a:fld>
            <a:endParaRPr lang="en-CA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B42C51-1F95-40E4-A89E-B85F80EDCD52}" type="slidenum">
              <a:rPr lang="en-GB"/>
              <a:pPr/>
              <a:t>28</a:t>
            </a:fld>
            <a:endParaRPr lang="en-GB"/>
          </a:p>
        </p:txBody>
      </p:sp>
      <p:sp>
        <p:nvSpPr>
          <p:cNvPr id="210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DCBCA1-0D18-445B-93AB-0D85F0B69717}" type="slidenum">
              <a:rPr lang="en-GB"/>
              <a:pPr/>
              <a:t>29</a:t>
            </a:fld>
            <a:endParaRPr lang="en-GB"/>
          </a:p>
        </p:txBody>
      </p:sp>
      <p:sp>
        <p:nvSpPr>
          <p:cNvPr id="208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E24379-57D2-49E2-9A72-639DAD4AF56F}" type="slidenum">
              <a:rPr lang="en-US"/>
              <a:pPr/>
              <a:t>2</a:t>
            </a:fld>
            <a:endParaRPr lang="en-US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D7BCCD-37DF-4255-B54A-A6C262706CD8}" type="slidenum">
              <a:rPr lang="en-GB"/>
              <a:pPr/>
              <a:t>30</a:t>
            </a:fld>
            <a:endParaRPr lang="en-GB"/>
          </a:p>
        </p:txBody>
      </p:sp>
      <p:sp>
        <p:nvSpPr>
          <p:cNvPr id="262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2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6A29320-24A8-42E3-A01D-E4F3F7F25480}" type="slidenum">
              <a:rPr lang="en-CA"/>
              <a:pPr/>
              <a:t>33</a:t>
            </a:fld>
            <a:endParaRPr lang="en-CA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7F23BBC-D024-4B4E-8821-1968861FBABE}" type="slidenum">
              <a:rPr lang="en-CA"/>
              <a:pPr/>
              <a:t>35</a:t>
            </a:fld>
            <a:endParaRPr lang="en-CA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D8EE2CF-59C6-4F16-8F1B-0A312A2E6B0A}" type="slidenum">
              <a:rPr lang="en-CA"/>
              <a:pPr/>
              <a:t>36</a:t>
            </a:fld>
            <a:endParaRPr lang="en-CA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1F47168-F657-4444-A0D4-83384BABE12B}" type="slidenum">
              <a:rPr lang="en-CA"/>
              <a:pPr/>
              <a:t>38</a:t>
            </a:fld>
            <a:endParaRPr lang="en-CA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7A1F81F-C993-43A0-B8CE-262ADB006C42}" type="slidenum">
              <a:rPr lang="en-CA"/>
              <a:pPr/>
              <a:t>41</a:t>
            </a:fld>
            <a:endParaRPr lang="en-CA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37EAE1-C2AF-49E0-98CB-FACCC2BB1526}" type="slidenum">
              <a:rPr lang="en-US"/>
              <a:pPr/>
              <a:t>3</a:t>
            </a:fld>
            <a:endParaRPr lang="en-US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3B5768-91EA-4373-9904-430C4074AFAC}" type="slidenum">
              <a:rPr lang="en-US"/>
              <a:pPr/>
              <a:t>4</a:t>
            </a:fld>
            <a:endParaRPr lang="en-US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33A6B8D-9F49-4852-9D8F-8CACF17574ED}" type="slidenum">
              <a:rPr lang="en-US"/>
              <a:pPr/>
              <a:t>5</a:t>
            </a:fld>
            <a:endParaRPr lang="en-US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476B451-D69F-4DA4-BEF0-04D36E0884B3}" type="slidenum">
              <a:rPr lang="en-CA"/>
              <a:pPr/>
              <a:t>14</a:t>
            </a:fld>
            <a:endParaRPr lang="en-CA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00F134-8BD8-4E73-BFFA-CF6D719219C1}" type="slidenum">
              <a:rPr lang="en-GB"/>
              <a:pPr/>
              <a:t>15</a:t>
            </a:fld>
            <a:endParaRPr lang="en-GB"/>
          </a:p>
        </p:txBody>
      </p:sp>
      <p:sp>
        <p:nvSpPr>
          <p:cNvPr id="188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5AC26E-8CB0-4455-8DE5-D22A7C142191}" type="slidenum">
              <a:rPr lang="en-GB"/>
              <a:pPr/>
              <a:t>16</a:t>
            </a:fld>
            <a:endParaRPr lang="en-GB"/>
          </a:p>
        </p:txBody>
      </p:sp>
      <p:sp>
        <p:nvSpPr>
          <p:cNvPr id="189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34813B-87C3-4419-B57E-7C4B026EF980}" type="slidenum">
              <a:rPr lang="en-GB"/>
              <a:pPr/>
              <a:t>17</a:t>
            </a:fld>
            <a:endParaRPr lang="en-GB"/>
          </a:p>
        </p:txBody>
      </p:sp>
      <p:sp>
        <p:nvSpPr>
          <p:cNvPr id="190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228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885950"/>
            <a:ext cx="4013200" cy="41719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22800" y="1885950"/>
            <a:ext cx="4013200" cy="4171950"/>
          </a:xfrm>
        </p:spPr>
        <p:txBody>
          <a:bodyPr/>
          <a:lstStyle/>
          <a:p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31800" y="622935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2935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31000" y="622935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6D6E3D3D-BA26-4B01-A015-2FB85626DCB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86134F-DA46-4896-8470-9DD3082FBB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8229600" cy="1866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4000500"/>
            <a:ext cx="8229600" cy="1866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AF33A4-2F83-4BF9-BAB2-8180AAEE90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235F65-E0E2-4CDC-997F-0E620DFA39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  <p:sldLayoutId id="2147483664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1.png"/><Relationship Id="rId4" Type="http://schemas.openxmlformats.org/officeDocument/2006/relationships/oleObject" Target="../embeddings/oleObject1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0.png"/><Relationship Id="rId5" Type="http://schemas.openxmlformats.org/officeDocument/2006/relationships/oleObject" Target="../embeddings/oleObject3.bin"/><Relationship Id="rId4" Type="http://schemas.openxmlformats.org/officeDocument/2006/relationships/hyperlink" Target="http://collections.ic.gc.ca/aviation/m084.htm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4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hyperlink" Target="http://www3.nfb.ca/web428x321/Films/18968/18968_1.jpg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hyperlink" Target="http://www.americanrhetoric.com/mp3clips/politicalspeeches/fdrarsenalofdemocracy46843684384.mp3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609600"/>
            <a:ext cx="7772400" cy="1143000"/>
          </a:xfrm>
        </p:spPr>
        <p:txBody>
          <a:bodyPr/>
          <a:lstStyle/>
          <a:p>
            <a:r>
              <a:rPr lang="en-US" b="1">
                <a:effectLst>
                  <a:outerShdw blurRad="38100" dist="38100" dir="2700000" algn="tl">
                    <a:srgbClr val="C0C0C0"/>
                  </a:outerShdw>
                </a:effectLst>
              </a:rPr>
              <a:t>Canada Reacts to War</a:t>
            </a: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2" name="Picture 4" descr="victoria rifles 193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1752600"/>
            <a:ext cx="6886575" cy="47069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40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60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71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81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552" y="2133600"/>
            <a:ext cx="8077200" cy="1705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sz="6000" dirty="0" smtClean="0">
                <a:solidFill>
                  <a:schemeClr val="tx1"/>
                </a:solidFill>
              </a:rPr>
              <a:t>WWII: The War at Home</a:t>
            </a:r>
          </a:p>
        </p:txBody>
      </p:sp>
      <p:pic>
        <p:nvPicPr>
          <p:cNvPr id="9219" name="Picture 3"/>
          <p:cNvPicPr>
            <a:picLocks noGrp="1" noChangeAspect="1" noChangeArrowheads="1"/>
          </p:cNvPicPr>
          <p:nvPr>
            <p:ph type="subTitle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0" y="3962400"/>
            <a:ext cx="3352800" cy="2895600"/>
          </a:xfrm>
          <a:noFill/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00800" y="3962400"/>
            <a:ext cx="27432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95600" y="3962400"/>
            <a:ext cx="36195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336232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43600" y="0"/>
            <a:ext cx="32004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4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124200" y="0"/>
            <a:ext cx="2895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Mood in Canada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80000"/>
              </a:lnSpc>
              <a:spcBef>
                <a:spcPct val="30000"/>
              </a:spcBef>
              <a:spcAft>
                <a:spcPct val="30000"/>
              </a:spcAft>
            </a:pPr>
            <a:r>
              <a:rPr lang="en-US" sz="2400" b="1"/>
              <a:t>There was little enthusiasm for war in Canada.</a:t>
            </a:r>
          </a:p>
          <a:p>
            <a:pPr>
              <a:lnSpc>
                <a:spcPct val="80000"/>
              </a:lnSpc>
              <a:spcBef>
                <a:spcPct val="30000"/>
              </a:spcBef>
              <a:spcAft>
                <a:spcPct val="30000"/>
              </a:spcAft>
            </a:pPr>
            <a:r>
              <a:rPr lang="en-US" sz="2400" b="1"/>
              <a:t>Mackenzie King tried to ensure that Canadian participation was as limited as possible.</a:t>
            </a:r>
          </a:p>
          <a:p>
            <a:pPr>
              <a:lnSpc>
                <a:spcPct val="80000"/>
              </a:lnSpc>
              <a:spcBef>
                <a:spcPct val="30000"/>
              </a:spcBef>
              <a:spcAft>
                <a:spcPct val="30000"/>
              </a:spcAft>
            </a:pPr>
            <a:r>
              <a:rPr lang="en-US" sz="2400" b="1"/>
              <a:t>He particularly wished to avoid splitting the nation over issues such as </a:t>
            </a:r>
            <a:r>
              <a:rPr lang="en-US" sz="2400" b="1">
                <a:solidFill>
                  <a:srgbClr val="FF0000"/>
                </a:solidFill>
              </a:rPr>
              <a:t>conscription.</a:t>
            </a:r>
          </a:p>
        </p:txBody>
      </p:sp>
      <p:graphicFrame>
        <p:nvGraphicFramePr>
          <p:cNvPr id="6151" name="Object 7"/>
          <p:cNvGraphicFramePr>
            <a:graphicFrameLocks noChangeAspect="1"/>
          </p:cNvGraphicFramePr>
          <p:nvPr>
            <p:ph type="clipArt" sz="half" idx="2"/>
          </p:nvPr>
        </p:nvGraphicFramePr>
        <p:xfrm>
          <a:off x="4648200" y="1752600"/>
          <a:ext cx="4013200" cy="1887537"/>
        </p:xfrm>
        <a:graphic>
          <a:graphicData uri="http://schemas.openxmlformats.org/presentationml/2006/ole">
            <p:oleObj spid="_x0000_s2050" name="Image" r:id="rId4" imgW="3392862" imgH="1595834" progId="">
              <p:embed/>
            </p:oleObj>
          </a:graphicData>
        </a:graphic>
      </p:graphicFrame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3962400"/>
            <a:ext cx="3590925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Regulating the </a:t>
            </a:r>
            <a:br>
              <a:rPr lang="en-US"/>
            </a:br>
            <a:r>
              <a:rPr lang="en-US"/>
              <a:t>Economy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885950"/>
            <a:ext cx="4800600" cy="49720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b="1"/>
              <a:t>There was fear that war might bring a return to the economic problems experienced between 1914 and 1918.</a:t>
            </a:r>
          </a:p>
          <a:p>
            <a:pPr>
              <a:lnSpc>
                <a:spcPct val="90000"/>
              </a:lnSpc>
            </a:pPr>
            <a:r>
              <a:rPr lang="en-US" sz="2400" b="1"/>
              <a:t>These included inflation and war profiteering.</a:t>
            </a:r>
          </a:p>
          <a:p>
            <a:pPr>
              <a:lnSpc>
                <a:spcPct val="90000"/>
              </a:lnSpc>
            </a:pPr>
            <a:r>
              <a:rPr lang="en-US" sz="2400" b="1"/>
              <a:t>The </a:t>
            </a:r>
            <a:r>
              <a:rPr lang="en-US" sz="2400" b="1" i="1">
                <a:solidFill>
                  <a:srgbClr val="FF0000"/>
                </a:solidFill>
              </a:rPr>
              <a:t>War Measures Act</a:t>
            </a:r>
            <a:r>
              <a:rPr lang="en-US" sz="2400" b="1"/>
              <a:t> gave the government special powers. </a:t>
            </a:r>
          </a:p>
          <a:p>
            <a:pPr>
              <a:lnSpc>
                <a:spcPct val="90000"/>
              </a:lnSpc>
            </a:pPr>
            <a:r>
              <a:rPr lang="en-US" sz="2400" b="1"/>
              <a:t>The </a:t>
            </a:r>
            <a:r>
              <a:rPr lang="en-US" sz="2400" b="1" i="1">
                <a:solidFill>
                  <a:srgbClr val="FF0000"/>
                </a:solidFill>
              </a:rPr>
              <a:t>Wartime Prices and Trade Board</a:t>
            </a:r>
            <a:r>
              <a:rPr lang="en-US" sz="2400" b="1"/>
              <a:t> was set up to control prices and profits.</a:t>
            </a:r>
          </a:p>
        </p:txBody>
      </p:sp>
      <p:graphicFrame>
        <p:nvGraphicFramePr>
          <p:cNvPr id="7177" name="Object 9"/>
          <p:cNvGraphicFramePr>
            <a:graphicFrameLocks noChangeAspect="1"/>
          </p:cNvGraphicFramePr>
          <p:nvPr>
            <p:ph type="clipArt" sz="half" idx="2"/>
          </p:nvPr>
        </p:nvGraphicFramePr>
        <p:xfrm>
          <a:off x="5105400" y="2957513"/>
          <a:ext cx="3530600" cy="1784350"/>
        </p:xfrm>
        <a:graphic>
          <a:graphicData uri="http://schemas.openxmlformats.org/presentationml/2006/ole">
            <p:oleObj spid="_x0000_s3074" name="Image" r:id="rId4" imgW="3672432" imgH="1855277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“ A Fireproof House?”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648200" cy="4876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b="1"/>
              <a:t>It became increasingly clear to both the Canadian and American governments that if Britain fell to the Germans Canada could be threatened by the conflagration of European war.</a:t>
            </a:r>
          </a:p>
          <a:p>
            <a:pPr>
              <a:lnSpc>
                <a:spcPct val="80000"/>
              </a:lnSpc>
            </a:pPr>
            <a:r>
              <a:rPr lang="en-US" sz="2400" b="1"/>
              <a:t>In 1940 President Roosevelt and Prime Minister King signed the </a:t>
            </a:r>
            <a:r>
              <a:rPr lang="en-US" sz="2400" b="1" i="1">
                <a:solidFill>
                  <a:srgbClr val="FF0000"/>
                </a:solidFill>
              </a:rPr>
              <a:t>Ogdensburg Agreement</a:t>
            </a:r>
            <a:r>
              <a:rPr lang="en-US" sz="2400" b="1"/>
              <a:t> which ensured American support in the defense of the continent.</a:t>
            </a:r>
          </a:p>
        </p:txBody>
      </p:sp>
      <p:sp>
        <p:nvSpPr>
          <p:cNvPr id="8197" name="WordArt 5"/>
          <p:cNvSpPr>
            <a:spLocks noChangeArrowheads="1" noChangeShapeType="1" noTextEdit="1"/>
          </p:cNvSpPr>
          <p:nvPr/>
        </p:nvSpPr>
        <p:spPr bwMode="auto">
          <a:xfrm>
            <a:off x="6324600" y="6172200"/>
            <a:ext cx="479425" cy="2825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CA" sz="1800" kern="10">
                <a:ln w="9525">
                  <a:noFill/>
                  <a:round/>
                  <a:headEnd/>
                  <a:tailEnd/>
                </a:ln>
                <a:solidFill>
                  <a:schemeClr val="tx2"/>
                </a:solidFill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  <a:t>F.D.R.</a:t>
            </a:r>
          </a:p>
        </p:txBody>
      </p:sp>
      <p:pic>
        <p:nvPicPr>
          <p:cNvPr id="8199" name="Picture 7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172075" y="1885950"/>
            <a:ext cx="2913063" cy="417195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Political Problems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Mackenzie King’s cautious approach to participation in the war was openly criticized by the Conservative Opposition led by Robert Manion.</a:t>
            </a:r>
          </a:p>
          <a:p>
            <a:r>
              <a:rPr lang="en-US"/>
              <a:t>When Manion demanded a </a:t>
            </a:r>
            <a:r>
              <a:rPr lang="en-US">
                <a:solidFill>
                  <a:srgbClr val="FF0000"/>
                </a:solidFill>
              </a:rPr>
              <a:t>“National Government”</a:t>
            </a:r>
            <a:r>
              <a:rPr lang="en-US"/>
              <a:t> prepared to “wage real war” King called an election for March 26, 1940.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Election of 1940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Monotype Sorts" pitchFamily="2" charset="2"/>
              <a:buChar char=" "/>
            </a:pPr>
            <a:r>
              <a:rPr lang="en-US"/>
              <a:t>Mackenzie King’s government won the largest majority in Canadian history making it clear that most Canadians were solidly behind him.</a:t>
            </a:r>
          </a:p>
        </p:txBody>
      </p:sp>
      <p:sp>
        <p:nvSpPr>
          <p:cNvPr id="10244" name="WordArt 4"/>
          <p:cNvSpPr>
            <a:spLocks noChangeArrowheads="1" noChangeShapeType="1" noTextEdit="1"/>
          </p:cNvSpPr>
          <p:nvPr/>
        </p:nvSpPr>
        <p:spPr bwMode="auto">
          <a:xfrm>
            <a:off x="2438400" y="3962400"/>
            <a:ext cx="746125" cy="2825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CA" sz="1800" kern="10">
                <a:ln w="9525">
                  <a:noFill/>
                  <a:round/>
                  <a:headEnd/>
                  <a:tailEnd/>
                </a:ln>
                <a:solidFill>
                  <a:srgbClr val="3366FF"/>
                </a:solidFill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  <a:t>Liberals</a:t>
            </a:r>
          </a:p>
        </p:txBody>
      </p:sp>
      <p:sp>
        <p:nvSpPr>
          <p:cNvPr id="10245" name="WordArt 5"/>
          <p:cNvSpPr>
            <a:spLocks noChangeArrowheads="1" noChangeShapeType="1" noTextEdit="1"/>
          </p:cNvSpPr>
          <p:nvPr/>
        </p:nvSpPr>
        <p:spPr bwMode="auto">
          <a:xfrm>
            <a:off x="2438400" y="4495800"/>
            <a:ext cx="1317625" cy="2825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CA" sz="1800" kern="1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  <a:t>Conservatives</a:t>
            </a:r>
          </a:p>
        </p:txBody>
      </p:sp>
      <p:sp>
        <p:nvSpPr>
          <p:cNvPr id="10246" name="WordArt 6"/>
          <p:cNvSpPr>
            <a:spLocks noChangeArrowheads="1" noChangeShapeType="1" noTextEdit="1"/>
          </p:cNvSpPr>
          <p:nvPr/>
        </p:nvSpPr>
        <p:spPr bwMode="auto">
          <a:xfrm>
            <a:off x="2438400" y="5029200"/>
            <a:ext cx="1203325" cy="2825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CA" sz="1800" kern="1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  <a:t>Social Credit</a:t>
            </a:r>
          </a:p>
        </p:txBody>
      </p:sp>
      <p:sp>
        <p:nvSpPr>
          <p:cNvPr id="10247" name="WordArt 7"/>
          <p:cNvSpPr>
            <a:spLocks noChangeArrowheads="1" noChangeShapeType="1" noTextEdit="1"/>
          </p:cNvSpPr>
          <p:nvPr/>
        </p:nvSpPr>
        <p:spPr bwMode="auto">
          <a:xfrm>
            <a:off x="2438400" y="5486400"/>
            <a:ext cx="350838" cy="2825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CA" sz="1800" kern="1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  <a:t>CCF</a:t>
            </a:r>
          </a:p>
        </p:txBody>
      </p:sp>
      <p:sp>
        <p:nvSpPr>
          <p:cNvPr id="10248" name="WordArt 8"/>
          <p:cNvSpPr>
            <a:spLocks noChangeArrowheads="1" noChangeShapeType="1" noTextEdit="1"/>
          </p:cNvSpPr>
          <p:nvPr/>
        </p:nvSpPr>
        <p:spPr bwMode="auto">
          <a:xfrm>
            <a:off x="2438400" y="6019800"/>
            <a:ext cx="617538" cy="2825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CA" sz="1800" kern="1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  <a:t>Others</a:t>
            </a:r>
          </a:p>
        </p:txBody>
      </p:sp>
      <p:sp>
        <p:nvSpPr>
          <p:cNvPr id="10249" name="WordArt 9"/>
          <p:cNvSpPr>
            <a:spLocks noChangeArrowheads="1" noChangeShapeType="1" noTextEdit="1"/>
          </p:cNvSpPr>
          <p:nvPr/>
        </p:nvSpPr>
        <p:spPr bwMode="auto">
          <a:xfrm>
            <a:off x="4876800" y="3962400"/>
            <a:ext cx="846138" cy="2825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CA" sz="1800" kern="1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  <a:t>178 seats</a:t>
            </a:r>
          </a:p>
        </p:txBody>
      </p:sp>
      <p:sp>
        <p:nvSpPr>
          <p:cNvPr id="10250" name="WordArt 10"/>
          <p:cNvSpPr>
            <a:spLocks noChangeArrowheads="1" noChangeShapeType="1" noTextEdit="1"/>
          </p:cNvSpPr>
          <p:nvPr/>
        </p:nvSpPr>
        <p:spPr bwMode="auto">
          <a:xfrm>
            <a:off x="4953000" y="4419600"/>
            <a:ext cx="792163" cy="2825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CA" sz="1800" kern="1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  <a:t>39 seats</a:t>
            </a:r>
          </a:p>
        </p:txBody>
      </p:sp>
      <p:sp>
        <p:nvSpPr>
          <p:cNvPr id="10251" name="WordArt 11"/>
          <p:cNvSpPr>
            <a:spLocks noChangeArrowheads="1" noChangeShapeType="1" noTextEdit="1"/>
          </p:cNvSpPr>
          <p:nvPr/>
        </p:nvSpPr>
        <p:spPr bwMode="auto">
          <a:xfrm>
            <a:off x="4953000" y="4953000"/>
            <a:ext cx="754063" cy="2825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CA" sz="1800" kern="1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  <a:t>10 seats</a:t>
            </a:r>
          </a:p>
        </p:txBody>
      </p:sp>
      <p:sp>
        <p:nvSpPr>
          <p:cNvPr id="10252" name="WordArt 12"/>
          <p:cNvSpPr>
            <a:spLocks noChangeArrowheads="1" noChangeShapeType="1" noTextEdit="1"/>
          </p:cNvSpPr>
          <p:nvPr/>
        </p:nvSpPr>
        <p:spPr bwMode="auto">
          <a:xfrm>
            <a:off x="4953000" y="5410200"/>
            <a:ext cx="669925" cy="2825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CA" sz="1800" kern="1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  <a:t>8 seats</a:t>
            </a:r>
          </a:p>
        </p:txBody>
      </p:sp>
      <p:sp>
        <p:nvSpPr>
          <p:cNvPr id="10253" name="WordArt 13"/>
          <p:cNvSpPr>
            <a:spLocks noChangeArrowheads="1" noChangeShapeType="1" noTextEdit="1"/>
          </p:cNvSpPr>
          <p:nvPr/>
        </p:nvSpPr>
        <p:spPr bwMode="auto">
          <a:xfrm>
            <a:off x="4876800" y="6019800"/>
            <a:ext cx="754063" cy="2825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CA" sz="1800" kern="1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  <a:t>10 seats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560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4" name="Picture 1028" descr="4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0"/>
            <a:ext cx="7620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“Total War”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676400"/>
            <a:ext cx="5562600" cy="487680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Mackenzie King soon realized that Canada’s contribution to the war had to involve all sectors of the economy as well as the Canadian workforce.</a:t>
            </a:r>
          </a:p>
          <a:p>
            <a:r>
              <a:rPr lang="en-US" dirty="0"/>
              <a:t>Both resource and manufacturing industries were quickly directed to the war effort.</a:t>
            </a:r>
          </a:p>
          <a:p>
            <a:r>
              <a:rPr lang="en-US" dirty="0"/>
              <a:t>Britain desperately needed Canada’s productive capacity if she was to survive the German onslaught.</a:t>
            </a:r>
          </a:p>
        </p:txBody>
      </p:sp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13663" y="304800"/>
            <a:ext cx="1103312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836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2057400"/>
            <a:ext cx="35052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24600" y="4724400"/>
            <a:ext cx="23622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b="1" u="sng" dirty="0" smtClean="0"/>
              <a:t>Clarence Howe</a:t>
            </a:r>
            <a:r>
              <a:rPr lang="en-CA" dirty="0" smtClean="0"/>
              <a:t/>
            </a:r>
            <a:br>
              <a:rPr lang="en-CA" dirty="0" smtClean="0"/>
            </a:b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572000" cy="4525963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en-CA" dirty="0" smtClean="0"/>
              <a:t>American–born engineer who was King’s Minister of Munitions &amp; Supply</a:t>
            </a:r>
          </a:p>
          <a:p>
            <a:pPr lvl="0"/>
            <a:r>
              <a:rPr lang="en-CA" dirty="0" smtClean="0"/>
              <a:t>On his way to Britain, Howe’s ship was torpedoed, he became a hero</a:t>
            </a:r>
          </a:p>
          <a:p>
            <a:pPr lvl="0"/>
            <a:r>
              <a:rPr lang="en-CA" dirty="0" smtClean="0"/>
              <a:t>Convinced Britain to buy Canadian goods</a:t>
            </a:r>
          </a:p>
          <a:p>
            <a:pPr lvl="0">
              <a:buNone/>
            </a:pPr>
            <a:r>
              <a:rPr lang="en-CA" dirty="0" smtClean="0"/>
              <a:t> – guns, radios, radars, aircrafts</a:t>
            </a:r>
          </a:p>
          <a:p>
            <a:endParaRPr lang="en-CA" dirty="0"/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1200" y="990600"/>
            <a:ext cx="231457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4000500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06400" y="228600"/>
            <a:ext cx="4165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>
                <a:hlinkClick r:id="rId4"/>
              </a:rPr>
              <a:t>Clarence Decatur Howe</a:t>
            </a:r>
            <a:endParaRPr lang="en-US" sz="360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885950"/>
            <a:ext cx="5257800" cy="451485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sz="2800" b="1" dirty="0" smtClean="0"/>
              <a:t>Canadian </a:t>
            </a:r>
            <a:r>
              <a:rPr lang="en-US" sz="2800" b="1" dirty="0"/>
              <a:t>factories underwent enormous expansion and produced a wide range of products from aircraft to weapons of all types</a:t>
            </a:r>
            <a:r>
              <a:rPr lang="en-US" sz="2800" b="1" dirty="0" smtClean="0"/>
              <a:t>.</a:t>
            </a:r>
          </a:p>
          <a:p>
            <a:pPr>
              <a:lnSpc>
                <a:spcPct val="80000"/>
              </a:lnSpc>
            </a:pPr>
            <a:r>
              <a:rPr lang="en-CA" sz="2800" b="1" dirty="0" smtClean="0"/>
              <a:t>Howe created 28 Crown corporations </a:t>
            </a:r>
          </a:p>
          <a:p>
            <a:pPr>
              <a:lnSpc>
                <a:spcPct val="80000"/>
              </a:lnSpc>
            </a:pPr>
            <a:r>
              <a:rPr lang="en-US" sz="2800" b="1" dirty="0" smtClean="0"/>
              <a:t>Howe has a lot of authority, and shows it by telling industries to produce goods they had never made before.</a:t>
            </a:r>
          </a:p>
          <a:p>
            <a:pPr>
              <a:lnSpc>
                <a:spcPct val="80000"/>
              </a:lnSpc>
            </a:pPr>
            <a:r>
              <a:rPr lang="en-US" sz="2800" b="1" dirty="0" smtClean="0"/>
              <a:t>Vancouver built ships, and Montreal built planes and bombers (Lancaster)</a:t>
            </a:r>
          </a:p>
          <a:p>
            <a:pPr lvl="0">
              <a:lnSpc>
                <a:spcPct val="90000"/>
              </a:lnSpc>
            </a:pPr>
            <a:endParaRPr lang="en-CA" sz="2800" b="1" dirty="0" smtClean="0"/>
          </a:p>
          <a:p>
            <a:pPr>
              <a:lnSpc>
                <a:spcPct val="90000"/>
              </a:lnSpc>
            </a:pPr>
            <a:endParaRPr lang="en-US" sz="2800" b="1" dirty="0"/>
          </a:p>
        </p:txBody>
      </p:sp>
      <p:graphicFrame>
        <p:nvGraphicFramePr>
          <p:cNvPr id="18441" name="Object 9"/>
          <p:cNvGraphicFramePr>
            <a:graphicFrameLocks noChangeAspect="1"/>
          </p:cNvGraphicFramePr>
          <p:nvPr>
            <p:ph type="clipArt" sz="half" idx="2"/>
          </p:nvPr>
        </p:nvGraphicFramePr>
        <p:xfrm>
          <a:off x="6781800" y="0"/>
          <a:ext cx="2068513" cy="3124200"/>
        </p:xfrm>
        <a:graphic>
          <a:graphicData uri="http://schemas.openxmlformats.org/presentationml/2006/ole">
            <p:oleObj spid="_x0000_s5122" name="Image" r:id="rId5" imgW="7344864" imgH="8907872" progId="">
              <p:embed/>
            </p:oleObj>
          </a:graphicData>
        </a:graphic>
      </p:graphicFrame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7400" y="4343400"/>
            <a:ext cx="2457450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J. L. Isley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001000" cy="4495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b="1"/>
              <a:t>Isley was the Canadian Minister of Finance and responsible for financing the war effort.</a:t>
            </a:r>
          </a:p>
          <a:p>
            <a:pPr>
              <a:lnSpc>
                <a:spcPct val="90000"/>
              </a:lnSpc>
            </a:pPr>
            <a:r>
              <a:rPr lang="en-US" sz="2800" b="1"/>
              <a:t>He revived the sale of </a:t>
            </a:r>
            <a:r>
              <a:rPr lang="en-US" sz="2800" b="1">
                <a:solidFill>
                  <a:srgbClr val="FF0000"/>
                </a:solidFill>
              </a:rPr>
              <a:t>Victory Bonds</a:t>
            </a:r>
            <a:r>
              <a:rPr lang="en-US" sz="2800" b="1"/>
              <a:t> and expanded the taxation powers of the central government.</a:t>
            </a:r>
          </a:p>
          <a:p>
            <a:pPr>
              <a:lnSpc>
                <a:spcPct val="90000"/>
              </a:lnSpc>
            </a:pPr>
            <a:r>
              <a:rPr lang="en-US" sz="2800" b="1"/>
              <a:t>The debt level of the Canadian government rose rapidly but inflation was largely controlled because prices were frozen by the </a:t>
            </a:r>
            <a:r>
              <a:rPr lang="en-US" sz="2800" b="1" i="1">
                <a:solidFill>
                  <a:srgbClr val="FF0000"/>
                </a:solidFill>
              </a:rPr>
              <a:t>Wartime Prices and Trade Board.</a:t>
            </a:r>
            <a:endParaRPr lang="en-US" sz="2800" b="1">
              <a:solidFill>
                <a:srgbClr val="FF0000"/>
              </a:solidFill>
            </a:endParaRPr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10425" y="228600"/>
            <a:ext cx="159385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461" name="WordArt 5"/>
          <p:cNvSpPr>
            <a:spLocks noChangeArrowheads="1" noChangeShapeType="1" noTextEdit="1"/>
          </p:cNvSpPr>
          <p:nvPr/>
        </p:nvSpPr>
        <p:spPr bwMode="auto">
          <a:xfrm>
            <a:off x="7391400" y="1447800"/>
            <a:ext cx="1363663" cy="3508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CA" sz="20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CONTROL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b="1" u="sng" dirty="0" smtClean="0"/>
              <a:t>Finance</a:t>
            </a:r>
            <a:r>
              <a:rPr lang="en-CA" dirty="0" smtClean="0"/>
              <a:t/>
            </a:r>
            <a:br>
              <a:rPr lang="en-CA" dirty="0" smtClean="0"/>
            </a:b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248400" cy="4953000"/>
          </a:xfrm>
        </p:spPr>
        <p:txBody>
          <a:bodyPr>
            <a:normAutofit fontScale="70000" lnSpcReduction="20000"/>
          </a:bodyPr>
          <a:lstStyle/>
          <a:p>
            <a:pPr lvl="0"/>
            <a:r>
              <a:rPr lang="en-CA" dirty="0" smtClean="0"/>
              <a:t>Canada’s Finance Minister, J.L. </a:t>
            </a:r>
            <a:r>
              <a:rPr lang="en-CA" dirty="0" err="1" smtClean="0"/>
              <a:t>lsley</a:t>
            </a:r>
            <a:r>
              <a:rPr lang="en-CA" dirty="0" smtClean="0"/>
              <a:t>, recycled ideas of WW1 (war bonds, war saving stamps &amp; higher income tax)</a:t>
            </a:r>
          </a:p>
          <a:p>
            <a:pPr lvl="0"/>
            <a:r>
              <a:rPr lang="en-CA" dirty="0" smtClean="0"/>
              <a:t>Full employment, regular pay cheques – rising profits eased financial burden</a:t>
            </a:r>
          </a:p>
          <a:p>
            <a:pPr lvl="0"/>
            <a:r>
              <a:rPr lang="en-CA" dirty="0" smtClean="0"/>
              <a:t>Canada’s debt went from $ 3 billion to $11 billion by end of war</a:t>
            </a:r>
          </a:p>
          <a:p>
            <a:pPr lvl="0"/>
            <a:r>
              <a:rPr lang="en-CA" dirty="0" smtClean="0"/>
              <a:t>Both Canada &amp; Britain running out of money</a:t>
            </a:r>
          </a:p>
          <a:p>
            <a:pPr lvl="0"/>
            <a:r>
              <a:rPr lang="en-CA" dirty="0" smtClean="0"/>
              <a:t>Britain borrowed money form US, with promise to pay it back after the war</a:t>
            </a:r>
          </a:p>
          <a:p>
            <a:pPr lvl="0"/>
            <a:r>
              <a:rPr lang="en-CA" dirty="0" smtClean="0"/>
              <a:t>In April 1941, King &amp; Roosevelt negotiate an agreement under which each country would produce the armament it was best at producing</a:t>
            </a:r>
          </a:p>
          <a:p>
            <a:pPr lvl="0"/>
            <a:r>
              <a:rPr lang="en-CA" dirty="0" smtClean="0"/>
              <a:t>By 1943, the million &amp; a quarter men &amp; women in Canada’s factories had become a skilled, efficient work force.</a:t>
            </a:r>
          </a:p>
          <a:p>
            <a:endParaRPr lang="en-CA" dirty="0"/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0400" y="1371600"/>
            <a:ext cx="1847850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6600" y="4038599"/>
            <a:ext cx="1905000" cy="266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640"/>
            <a:ext cx="8229600" cy="939552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000" u="sng" dirty="0" smtClean="0">
                <a:latin typeface="Garamond" pitchFamily="18" charset="0"/>
              </a:rPr>
              <a:t>Paying for the War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390650"/>
            <a:ext cx="4724400" cy="5133975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b="1" dirty="0" smtClean="0">
                <a:solidFill>
                  <a:schemeClr val="tx1"/>
                </a:solidFill>
                <a:latin typeface="Garamond" pitchFamily="18" charset="0"/>
              </a:rPr>
              <a:t>The Canadian Government did raise taxes during the WWII to help pay for the cost of the war. </a:t>
            </a:r>
          </a:p>
          <a:p>
            <a:pPr eaLnBrk="1" hangingPunct="1">
              <a:lnSpc>
                <a:spcPct val="90000"/>
              </a:lnSpc>
            </a:pPr>
            <a:endParaRPr lang="en-US" b="1" dirty="0" smtClean="0">
              <a:solidFill>
                <a:schemeClr val="tx1"/>
              </a:solidFill>
              <a:latin typeface="Garamond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b="1" dirty="0" smtClean="0">
                <a:solidFill>
                  <a:schemeClr val="tx1"/>
                </a:solidFill>
                <a:latin typeface="Garamond" pitchFamily="18" charset="0"/>
              </a:rPr>
              <a:t>The Canadian government turned to an old idea: Victory Bond drives.</a:t>
            </a:r>
          </a:p>
          <a:p>
            <a:pPr eaLnBrk="1" hangingPunct="1">
              <a:lnSpc>
                <a:spcPct val="90000"/>
              </a:lnSpc>
            </a:pPr>
            <a:r>
              <a:rPr lang="en-US" b="1" dirty="0" smtClean="0">
                <a:solidFill>
                  <a:schemeClr val="tx1"/>
                </a:solidFill>
                <a:latin typeface="Garamond" pitchFamily="18" charset="0"/>
              </a:rPr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en-US" b="1" dirty="0" smtClean="0">
                <a:solidFill>
                  <a:schemeClr val="tx1"/>
                </a:solidFill>
                <a:latin typeface="Garamond" pitchFamily="18" charset="0"/>
              </a:rPr>
              <a:t>The government conducted nine Victory Bond drives between June 1941 and October 1945. These campaigns raised nearly $12 billion by the end of the war. </a:t>
            </a:r>
          </a:p>
        </p:txBody>
      </p:sp>
      <p:pic>
        <p:nvPicPr>
          <p:cNvPr id="16388" name="Picture 5" descr="ww2datewithablo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1412875"/>
            <a:ext cx="3546475" cy="468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</a:t>
            </a:r>
            <a:r>
              <a:rPr lang="en-US" i="1"/>
              <a:t>Hyde Park Declaration</a:t>
            </a:r>
            <a:endParaRPr lang="en-US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b="1"/>
              <a:t>After Pearl Harbour the American military underwent rapid expansion.</a:t>
            </a:r>
          </a:p>
          <a:p>
            <a:r>
              <a:rPr lang="en-US" sz="2800" b="1"/>
              <a:t>Canada assisted in this process and was able to earn valuable American dollars by expanding her trade with United States.</a:t>
            </a:r>
          </a:p>
          <a:p>
            <a:r>
              <a:rPr lang="en-US" sz="2800" b="1"/>
              <a:t>This trade was made possible by the </a:t>
            </a:r>
            <a:r>
              <a:rPr lang="en-US" sz="2800" b="1" i="1">
                <a:solidFill>
                  <a:srgbClr val="FF0000"/>
                </a:solidFill>
              </a:rPr>
              <a:t>Hyde Park Declaration</a:t>
            </a:r>
            <a:r>
              <a:rPr lang="en-US" sz="2800" b="1"/>
              <a:t> which allowed Canadian goods of all kinds to move freely into the United Sates.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640"/>
            <a:ext cx="8229600" cy="13716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6600" u="sng" dirty="0" smtClean="0">
                <a:latin typeface="Garamond" pitchFamily="18" charset="0"/>
              </a:rPr>
              <a:t>Total War</a:t>
            </a:r>
          </a:p>
        </p:txBody>
      </p:sp>
      <p:sp>
        <p:nvSpPr>
          <p:cNvPr id="10243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114800" y="1773238"/>
            <a:ext cx="4572000" cy="3886200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en-US" sz="3600" b="1" smtClean="0">
                <a:solidFill>
                  <a:schemeClr val="tx1"/>
                </a:solidFill>
                <a:latin typeface="Garamond" pitchFamily="18" charset="0"/>
              </a:rPr>
              <a:t>By 1942, Canada was committed to a policy of “Total War” which meant that all industries, materials and people were put to work for the war effort.</a:t>
            </a:r>
          </a:p>
        </p:txBody>
      </p:sp>
      <p:pic>
        <p:nvPicPr>
          <p:cNvPr id="10244" name="Picture 7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t="3128" b="3850"/>
          <a:stretch>
            <a:fillRect/>
          </a:stretch>
        </p:blipFill>
        <p:spPr>
          <a:xfrm>
            <a:off x="304800" y="1484313"/>
            <a:ext cx="3352800" cy="4724400"/>
          </a:xfrm>
          <a:noFill/>
          <a:ln w="57150">
            <a:solidFill>
              <a:schemeClr val="tx2"/>
            </a:solidFill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/>
              <a:t>“Total War”</a:t>
            </a:r>
          </a:p>
        </p:txBody>
      </p:sp>
      <p:graphicFrame>
        <p:nvGraphicFramePr>
          <p:cNvPr id="64516" name="Object 4"/>
          <p:cNvGraphicFramePr>
            <a:graphicFrameLocks noChangeAspect="1"/>
          </p:cNvGraphicFramePr>
          <p:nvPr/>
        </p:nvGraphicFramePr>
        <p:xfrm>
          <a:off x="5410200" y="1752600"/>
          <a:ext cx="3429000" cy="4648200"/>
        </p:xfrm>
        <a:graphic>
          <a:graphicData uri="http://schemas.openxmlformats.org/presentationml/2006/ole">
            <p:oleObj spid="_x0000_s6146" name="Image" r:id="rId4" imgW="8069185" imgH="10941052" progId="">
              <p:embed/>
            </p:oleObj>
          </a:graphicData>
        </a:graphic>
      </p:graphicFrame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533400" y="1841242"/>
            <a:ext cx="403860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685800" algn="l"/>
              </a:tabLst>
            </a:pPr>
            <a:r>
              <a:rPr kumimoji="0" lang="en-CA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British described their desperate struggle against Hitler as “Total War”</a:t>
            </a:r>
            <a:endParaRPr kumimoji="0" lang="en-CA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685800" algn="l"/>
              </a:tabLst>
            </a:pPr>
            <a:r>
              <a:rPr kumimoji="0" lang="en-CA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P.M King hoped Can. role would be as an “arsenal for democracy” – did not want to send troops to Europe</a:t>
            </a:r>
            <a:endParaRPr kumimoji="0" lang="en-CA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06400" y="228600"/>
            <a:ext cx="4927600" cy="1143000"/>
          </a:xfrm>
        </p:spPr>
        <p:txBody>
          <a:bodyPr/>
          <a:lstStyle/>
          <a:p>
            <a:r>
              <a:rPr lang="en-US" sz="3600"/>
              <a:t>“Total War” - Manpower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6096000" cy="525780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90000"/>
              </a:lnSpc>
            </a:pPr>
            <a:r>
              <a:rPr lang="en-US" sz="3000" dirty="0"/>
              <a:t>The </a:t>
            </a:r>
            <a:r>
              <a:rPr lang="en-US" sz="3000" i="1" dirty="0">
                <a:solidFill>
                  <a:srgbClr val="FF0000"/>
                </a:solidFill>
              </a:rPr>
              <a:t>National Resources Mobilization Act</a:t>
            </a:r>
            <a:r>
              <a:rPr lang="en-US" sz="3000" dirty="0"/>
              <a:t> gave the government the power to conscript manpower but only for the defense of Canada.</a:t>
            </a:r>
          </a:p>
          <a:p>
            <a:pPr>
              <a:lnSpc>
                <a:spcPct val="90000"/>
              </a:lnSpc>
            </a:pPr>
            <a:r>
              <a:rPr lang="en-US" sz="3000" dirty="0"/>
              <a:t>The </a:t>
            </a:r>
            <a:r>
              <a:rPr lang="en-US" sz="3000" i="1" dirty="0">
                <a:solidFill>
                  <a:srgbClr val="FF0000"/>
                </a:solidFill>
              </a:rPr>
              <a:t>National Selective Service</a:t>
            </a:r>
            <a:r>
              <a:rPr lang="en-US" sz="3000" dirty="0"/>
              <a:t> directed Canadian workers to the requirements of industry.</a:t>
            </a:r>
          </a:p>
          <a:p>
            <a:pPr lvl="0"/>
            <a:r>
              <a:rPr lang="en-US" sz="3000" dirty="0"/>
              <a:t>Experienced businessmen volunteered their services to the government for a “dollar-a-year</a:t>
            </a:r>
            <a:r>
              <a:rPr lang="en-US" sz="3000" dirty="0" smtClean="0"/>
              <a:t>.”</a:t>
            </a:r>
            <a:r>
              <a:rPr lang="en-CA" sz="2800" dirty="0" smtClean="0"/>
              <a:t> </a:t>
            </a:r>
          </a:p>
          <a:p>
            <a:pPr lvl="0"/>
            <a:r>
              <a:rPr lang="en-CA" sz="2800" dirty="0" smtClean="0"/>
              <a:t>In 1942, single women aged 20 to 24 were ordered to register </a:t>
            </a:r>
          </a:p>
          <a:p>
            <a:pPr lvl="0"/>
            <a:r>
              <a:rPr lang="en-CA" sz="2800" dirty="0" smtClean="0"/>
              <a:t>No able bodied man aged 17 to 45 was permitted to drive a taxi, sell real estate, or help make such products as beer, toys and sporting goods</a:t>
            </a:r>
          </a:p>
          <a:p>
            <a:pPr>
              <a:lnSpc>
                <a:spcPct val="90000"/>
              </a:lnSpc>
            </a:pPr>
            <a:endParaRPr lang="en-US" sz="3000" dirty="0"/>
          </a:p>
        </p:txBody>
      </p:sp>
      <p:pic>
        <p:nvPicPr>
          <p:cNvPr id="17414" name="Picture 6" descr="Recruiting Poster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535738" y="0"/>
            <a:ext cx="2608262" cy="3810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981200"/>
            <a:ext cx="2819400" cy="4114800"/>
          </a:xfrm>
        </p:spPr>
        <p:txBody>
          <a:bodyPr/>
          <a:lstStyle/>
          <a:p>
            <a:r>
              <a:rPr lang="en-US" sz="2400"/>
              <a:t>The announcement</a:t>
            </a:r>
          </a:p>
        </p:txBody>
      </p:sp>
      <p:pic>
        <p:nvPicPr>
          <p:cNvPr id="10244" name="Picture 4" descr="canada declares wa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0"/>
            <a:ext cx="61722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“Total War” and Canadian Women</a:t>
            </a:r>
          </a:p>
        </p:txBody>
      </p:sp>
      <p:sp>
        <p:nvSpPr>
          <p:cNvPr id="261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4953000" cy="452596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sz="2800" b="1" dirty="0"/>
              <a:t>Men enlisting in the Canadian forces left important jobs in many industries.</a:t>
            </a:r>
          </a:p>
          <a:p>
            <a:pPr>
              <a:lnSpc>
                <a:spcPct val="90000"/>
              </a:lnSpc>
            </a:pPr>
            <a:r>
              <a:rPr lang="en-US" sz="2800" b="1" dirty="0"/>
              <a:t>These jobs were filled by women from all across Canada.</a:t>
            </a:r>
          </a:p>
          <a:p>
            <a:pPr>
              <a:lnSpc>
                <a:spcPct val="90000"/>
              </a:lnSpc>
            </a:pPr>
            <a:r>
              <a:rPr lang="en-US" sz="2800" b="1" dirty="0"/>
              <a:t>Women worked in every sector of the economy including shipbuilding, construction and agriculture.</a:t>
            </a:r>
          </a:p>
          <a:p>
            <a:pPr>
              <a:lnSpc>
                <a:spcPct val="90000"/>
              </a:lnSpc>
            </a:pPr>
            <a:r>
              <a:rPr lang="en-US" sz="2800" b="1" dirty="0"/>
              <a:t>Women in large numbers also joined all of the services filling a variety of roles. </a:t>
            </a:r>
          </a:p>
          <a:p>
            <a:pPr>
              <a:lnSpc>
                <a:spcPct val="90000"/>
              </a:lnSpc>
            </a:pPr>
            <a:endParaRPr lang="en-US" sz="2800" b="1" dirty="0"/>
          </a:p>
        </p:txBody>
      </p:sp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1676400"/>
            <a:ext cx="3352800" cy="4286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CA" b="1" u="sng" dirty="0" smtClean="0"/>
              <a:t>Recruitment </a:t>
            </a:r>
            <a:r>
              <a:rPr lang="en-CA" dirty="0" smtClean="0"/>
              <a:t/>
            </a:r>
            <a:br>
              <a:rPr lang="en-CA" dirty="0" smtClean="0"/>
            </a:b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181600" cy="4525963"/>
          </a:xfrm>
        </p:spPr>
        <p:txBody>
          <a:bodyPr>
            <a:normAutofit fontScale="85000" lnSpcReduction="10000"/>
          </a:bodyPr>
          <a:lstStyle/>
          <a:p>
            <a:pPr lvl="0"/>
            <a:r>
              <a:rPr lang="en-CA" dirty="0" smtClean="0"/>
              <a:t>All 3 branches of the armed forces scrambled for the highly trained men vital to modern war</a:t>
            </a:r>
          </a:p>
          <a:p>
            <a:pPr lvl="0"/>
            <a:r>
              <a:rPr lang="en-CA" dirty="0" smtClean="0"/>
              <a:t>Navy no problem recruiting – men from Prairies flocked to it.</a:t>
            </a:r>
          </a:p>
          <a:p>
            <a:pPr lvl="0"/>
            <a:r>
              <a:rPr lang="en-CA" dirty="0" smtClean="0"/>
              <a:t>Air force no problems – excitement &amp; glamour of aerial combat</a:t>
            </a:r>
          </a:p>
          <a:p>
            <a:pPr lvl="0"/>
            <a:r>
              <a:rPr lang="en-CA" dirty="0" smtClean="0"/>
              <a:t>Army hard time – people remembered WWI – grand battles</a:t>
            </a:r>
          </a:p>
          <a:p>
            <a:endParaRPr lang="en-CA" dirty="0"/>
          </a:p>
        </p:txBody>
      </p:sp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7400" y="762000"/>
            <a:ext cx="2762250" cy="367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8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400" y="4419600"/>
            <a:ext cx="17526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748" name="Picture 4" descr="board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90488"/>
            <a:ext cx="9144000" cy="70389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77688" y="260648"/>
            <a:ext cx="8686800" cy="831304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en-US" sz="4800" u="sng" dirty="0" smtClean="0">
                <a:solidFill>
                  <a:schemeClr val="tx1"/>
                </a:solidFill>
                <a:latin typeface="Garamond" pitchFamily="18" charset="0"/>
              </a:rPr>
              <a:t>Government and the Economy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125538"/>
            <a:ext cx="8064500" cy="4724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3200" b="1" smtClean="0">
                <a:solidFill>
                  <a:schemeClr val="tx1"/>
                </a:solidFill>
                <a:latin typeface="Garamond" pitchFamily="18" charset="0"/>
              </a:rPr>
              <a:t>The war launched Canada out of the depression and into an economic boom.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endParaRPr lang="en-US" sz="3200" b="1" smtClean="0">
              <a:solidFill>
                <a:schemeClr val="tx1"/>
              </a:solidFill>
              <a:latin typeface="Garamond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3200" b="1" smtClean="0">
                <a:solidFill>
                  <a:schemeClr val="tx1"/>
                </a:solidFill>
                <a:latin typeface="Garamond" pitchFamily="18" charset="0"/>
              </a:rPr>
              <a:t>Canada became an industrial power: new factories were built and old ones adapted for war purposes. Factories produced thousands of guns, ships, fighter planes and military vehicles. </a:t>
            </a:r>
          </a:p>
          <a:p>
            <a:pPr eaLnBrk="1" hangingPunct="1">
              <a:lnSpc>
                <a:spcPct val="90000"/>
              </a:lnSpc>
            </a:pPr>
            <a:endParaRPr lang="en-US" sz="2800" b="1" smtClean="0">
              <a:solidFill>
                <a:schemeClr val="bg2"/>
              </a:solidFill>
              <a:latin typeface="Garamond" pitchFamily="18" charset="0"/>
            </a:endParaRPr>
          </a:p>
        </p:txBody>
      </p:sp>
      <p:pic>
        <p:nvPicPr>
          <p:cNvPr id="1126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613" y="4979988"/>
            <a:ext cx="2179637" cy="187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638" y="4941888"/>
            <a:ext cx="2224087" cy="191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8" y="4916488"/>
            <a:ext cx="1836737" cy="194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16688" y="4941888"/>
            <a:ext cx="2589212" cy="191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 u="sng"/>
              <a:t>Not Another Bloody Saturday-Avoiding Social Unrest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5562600" cy="4525963"/>
          </a:xfrm>
        </p:spPr>
        <p:txBody>
          <a:bodyPr>
            <a:normAutofit fontScale="92500"/>
          </a:bodyPr>
          <a:lstStyle/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/>
              <a:t>Wage freezes made striking difficult for unions</a:t>
            </a:r>
          </a:p>
          <a:p>
            <a:pPr>
              <a:lnSpc>
                <a:spcPct val="80000"/>
              </a:lnSpc>
            </a:pPr>
            <a:r>
              <a:rPr lang="en-US" sz="2400" dirty="0"/>
              <a:t>The </a:t>
            </a:r>
            <a:r>
              <a:rPr lang="en-US" sz="2400" dirty="0" err="1"/>
              <a:t>labour</a:t>
            </a:r>
            <a:r>
              <a:rPr lang="en-US" sz="2400" dirty="0"/>
              <a:t> (worker) shortage was a benefit </a:t>
            </a:r>
          </a:p>
          <a:p>
            <a:pPr>
              <a:lnSpc>
                <a:spcPct val="80000"/>
              </a:lnSpc>
            </a:pPr>
            <a:r>
              <a:rPr lang="en-US" sz="2400" dirty="0"/>
              <a:t>Howe was strongly opposed to </a:t>
            </a:r>
            <a:r>
              <a:rPr lang="en-US" sz="2400" dirty="0" err="1"/>
              <a:t>labour</a:t>
            </a:r>
            <a:r>
              <a:rPr lang="en-US" sz="2400" dirty="0"/>
              <a:t> unions but steel workers in BC and Nova Scotia went on strike in 1943 anyways</a:t>
            </a:r>
          </a:p>
          <a:p>
            <a:pPr>
              <a:lnSpc>
                <a:spcPct val="80000"/>
              </a:lnSpc>
            </a:pPr>
            <a:r>
              <a:rPr lang="en-US" sz="2400" dirty="0"/>
              <a:t>This forced the government to ensure that employers recognized unions chosen by employees</a:t>
            </a:r>
          </a:p>
          <a:p>
            <a:pPr>
              <a:lnSpc>
                <a:spcPct val="80000"/>
              </a:lnSpc>
            </a:pPr>
            <a:r>
              <a:rPr lang="en-US" sz="2400" dirty="0"/>
              <a:t>In response to the growth of the CCF, King created the Family Allowance program ($ paid to families with children)</a:t>
            </a:r>
          </a:p>
          <a:p>
            <a:pPr>
              <a:lnSpc>
                <a:spcPct val="80000"/>
              </a:lnSpc>
            </a:pPr>
            <a:r>
              <a:rPr lang="en-US" sz="2400" dirty="0"/>
              <a:t>This started Canada’s “cradle to grave” social security policy</a:t>
            </a:r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72200" y="1752600"/>
            <a:ext cx="2224087" cy="191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4114800"/>
            <a:ext cx="2589212" cy="191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"/>
            <a:ext cx="5486400" cy="5715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000" b="1" dirty="0" smtClean="0">
                <a:solidFill>
                  <a:schemeClr val="tx1"/>
                </a:solidFill>
                <a:latin typeface="Garamond" pitchFamily="18" charset="0"/>
              </a:rPr>
              <a:t> </a:t>
            </a:r>
            <a:r>
              <a:rPr lang="en-US" sz="2800" b="1" dirty="0" smtClean="0">
                <a:solidFill>
                  <a:schemeClr val="tx1"/>
                </a:solidFill>
                <a:latin typeface="Garamond" pitchFamily="18" charset="0"/>
              </a:rPr>
              <a:t>At first only single women were recruited, but upon severe </a:t>
            </a:r>
            <a:r>
              <a:rPr lang="en-US" sz="2800" b="1" dirty="0" err="1" smtClean="0">
                <a:solidFill>
                  <a:schemeClr val="tx1"/>
                </a:solidFill>
                <a:latin typeface="Garamond" pitchFamily="18" charset="0"/>
              </a:rPr>
              <a:t>labour</a:t>
            </a:r>
            <a:r>
              <a:rPr lang="en-US" sz="2800" b="1" dirty="0" smtClean="0">
                <a:solidFill>
                  <a:schemeClr val="tx1"/>
                </a:solidFill>
                <a:latin typeface="Garamond" pitchFamily="18" charset="0"/>
              </a:rPr>
              <a:t> shortages, both married women and mothers were sought out; the government even funded daycare </a:t>
            </a:r>
            <a:r>
              <a:rPr lang="en-US" sz="2800" b="1" dirty="0" err="1" smtClean="0">
                <a:solidFill>
                  <a:schemeClr val="tx1"/>
                </a:solidFill>
                <a:latin typeface="Garamond" pitchFamily="18" charset="0"/>
              </a:rPr>
              <a:t>centres</a:t>
            </a:r>
            <a:r>
              <a:rPr lang="en-US" sz="2800" b="1" dirty="0" smtClean="0">
                <a:solidFill>
                  <a:schemeClr val="tx1"/>
                </a:solidFill>
                <a:latin typeface="Garamond" pitchFamily="18" charset="0"/>
              </a:rPr>
              <a:t> so that women would be free to work.</a:t>
            </a:r>
          </a:p>
          <a:p>
            <a:pPr eaLnBrk="1" hangingPunct="1"/>
            <a:r>
              <a:rPr lang="en-US" sz="2800" b="1" dirty="0" smtClean="0">
                <a:solidFill>
                  <a:schemeClr val="tx1"/>
                </a:solidFill>
                <a:latin typeface="Garamond" pitchFamily="18" charset="0"/>
              </a:rPr>
              <a:t>In 1943, there were approximately 225,000 Canadian women working in munitions factories.</a:t>
            </a:r>
          </a:p>
        </p:txBody>
      </p:sp>
      <p:pic>
        <p:nvPicPr>
          <p:cNvPr id="1331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4889500"/>
            <a:ext cx="3124200" cy="196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62200" y="4876800"/>
            <a:ext cx="37338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876800"/>
            <a:ext cx="28194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manpowe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13400" y="457200"/>
            <a:ext cx="3530600" cy="4119562"/>
          </a:xfrm>
          <a:prstGeom prst="rect">
            <a:avLst/>
          </a:prstGeom>
          <a:noFill/>
          <a:ln w="57150">
            <a:solidFill>
              <a:srgbClr val="339966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381000"/>
            <a:ext cx="8077200" cy="1031776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sz="4900" u="sng" spc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In The Army Now…</a:t>
            </a:r>
            <a:r>
              <a:rPr lang="en-US" sz="4000" u="sng" dirty="0" smtClean="0">
                <a:latin typeface="Garamond" pitchFamily="18" charset="0"/>
              </a:rPr>
              <a:t/>
            </a:r>
            <a:br>
              <a:rPr lang="en-US" sz="4000" u="sng" dirty="0" smtClean="0">
                <a:latin typeface="Garamond" pitchFamily="18" charset="0"/>
              </a:rPr>
            </a:br>
            <a:endParaRPr lang="en-US" sz="4000" u="sng" dirty="0" smtClean="0">
              <a:latin typeface="Garamond" pitchFamily="18" charset="0"/>
            </a:endParaRP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908050"/>
            <a:ext cx="4608512" cy="59055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200" b="1" dirty="0" smtClean="0">
                <a:solidFill>
                  <a:schemeClr val="tx1"/>
                </a:solidFill>
                <a:latin typeface="Garamond" pitchFamily="18" charset="0"/>
              </a:rPr>
              <a:t>In 1941, for the first time in Canadian history, women were able to enlist in their own  divisions of the Army, Navy                   and Air Force. </a:t>
            </a:r>
          </a:p>
          <a:p>
            <a:pPr eaLnBrk="1" hangingPunct="1">
              <a:lnSpc>
                <a:spcPct val="90000"/>
              </a:lnSpc>
            </a:pPr>
            <a:r>
              <a:rPr lang="en-US" sz="2200" b="1" dirty="0" smtClean="0">
                <a:solidFill>
                  <a:schemeClr val="tx1"/>
                </a:solidFill>
                <a:latin typeface="Garamond" pitchFamily="18" charset="0"/>
              </a:rPr>
              <a:t>Although Canadian women                     were not allowed into combat during the Second World War,       they did just about everything  else.</a:t>
            </a:r>
          </a:p>
          <a:p>
            <a:pPr eaLnBrk="1" hangingPunct="1">
              <a:lnSpc>
                <a:spcPct val="90000"/>
              </a:lnSpc>
            </a:pPr>
            <a:r>
              <a:rPr lang="en-US" sz="2200" b="1" dirty="0" smtClean="0">
                <a:solidFill>
                  <a:schemeClr val="tx1"/>
                </a:solidFill>
                <a:latin typeface="Garamond" pitchFamily="18" charset="0"/>
              </a:rPr>
              <a:t>Women served as nurses,              stretcher bearers, drivers, machine operators, cooks  and secretaries. They also flew Canadian built planes to bases in Britain</a:t>
            </a:r>
          </a:p>
          <a:p>
            <a:pPr eaLnBrk="1" hangingPunct="1">
              <a:lnSpc>
                <a:spcPct val="90000"/>
              </a:lnSpc>
            </a:pPr>
            <a:r>
              <a:rPr lang="en-US" sz="2200" b="1" dirty="0" smtClean="0">
                <a:solidFill>
                  <a:schemeClr val="tx1"/>
                </a:solidFill>
                <a:latin typeface="Garamond" pitchFamily="18" charset="0"/>
              </a:rPr>
              <a:t>They were paid roughly 60% of what males in the military were paid</a:t>
            </a: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888" y="3581400"/>
            <a:ext cx="2667000" cy="32766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</p:pic>
      <p:pic>
        <p:nvPicPr>
          <p:cNvPr id="14341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9925" y="188913"/>
            <a:ext cx="18288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43400" y="990600"/>
            <a:ext cx="25146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6388" name="Picture 4" descr="attack on all front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96038" y="0"/>
            <a:ext cx="2747962" cy="6858000"/>
          </a:xfrm>
          <a:prstGeom prst="rect">
            <a:avLst/>
          </a:prstGeom>
          <a:noFill/>
        </p:spPr>
      </p:pic>
      <p:pic>
        <p:nvPicPr>
          <p:cNvPr id="16389" name="Picture 5" descr="women ww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05199"/>
            <a:ext cx="6705600" cy="3296213"/>
          </a:xfrm>
          <a:prstGeom prst="rect">
            <a:avLst/>
          </a:prstGeom>
          <a:noFill/>
        </p:spPr>
      </p:pic>
      <p:pic>
        <p:nvPicPr>
          <p:cNvPr id="16390" name="Picture 6" descr="cwa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6400800" cy="35226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60648"/>
            <a:ext cx="8686800" cy="89912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u="sng" dirty="0" smtClean="0">
                <a:solidFill>
                  <a:schemeClr val="tx1"/>
                </a:solidFill>
                <a:latin typeface="Garamond" pitchFamily="18" charset="0"/>
              </a:rPr>
              <a:t>Rationing: A Little Goes a Long Way!</a:t>
            </a:r>
          </a:p>
        </p:txBody>
      </p:sp>
      <p:sp>
        <p:nvSpPr>
          <p:cNvPr id="38921" name="Rectangle 9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143000"/>
            <a:ext cx="8229600" cy="2400300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b="1" smtClean="0">
                <a:solidFill>
                  <a:schemeClr val="tx1"/>
                </a:solidFill>
                <a:latin typeface="Garamond" pitchFamily="18" charset="0"/>
              </a:rPr>
              <a:t>To ensure there was a large enough supply to meet both military and civilian needs, certain staple goods were rationed. </a:t>
            </a:r>
          </a:p>
          <a:p>
            <a:pPr eaLnBrk="1" hangingPunct="1">
              <a:lnSpc>
                <a:spcPct val="90000"/>
              </a:lnSpc>
            </a:pPr>
            <a:r>
              <a:rPr lang="en-US" b="1" smtClean="0">
                <a:solidFill>
                  <a:schemeClr val="tx1"/>
                </a:solidFill>
                <a:latin typeface="Garamond" pitchFamily="18" charset="0"/>
              </a:rPr>
              <a:t>Rationed Items Included: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b="1" smtClean="0">
                <a:solidFill>
                  <a:schemeClr val="tx1"/>
                </a:solidFill>
                <a:latin typeface="Garamond" pitchFamily="18" charset="0"/>
              </a:rPr>
              <a:t>     Meat, Butter, Tea, Coffee, Gasoline, Tires (rubber), Alcohol, Clothing Fabric and Silk</a:t>
            </a:r>
          </a:p>
          <a:p>
            <a:pPr eaLnBrk="1" hangingPunct="1">
              <a:lnSpc>
                <a:spcPct val="90000"/>
              </a:lnSpc>
            </a:pPr>
            <a:endParaRPr lang="en-US" sz="2200" b="1" smtClean="0">
              <a:solidFill>
                <a:schemeClr val="bg2"/>
              </a:solidFill>
              <a:latin typeface="Garamond" pitchFamily="18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2000" smtClean="0"/>
          </a:p>
        </p:txBody>
      </p:sp>
      <p:pic>
        <p:nvPicPr>
          <p:cNvPr id="15364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124200" y="3429000"/>
            <a:ext cx="3657600" cy="1714500"/>
          </a:xfrm>
        </p:spPr>
      </p:pic>
      <p:pic>
        <p:nvPicPr>
          <p:cNvPr id="15365" name="Picture 8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124200" y="5105400"/>
            <a:ext cx="3657600" cy="1752600"/>
          </a:xfrm>
        </p:spPr>
      </p:pic>
      <p:pic>
        <p:nvPicPr>
          <p:cNvPr id="15366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429000"/>
            <a:ext cx="31242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81800" y="3429000"/>
            <a:ext cx="23622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2" name="Picture 4" descr="wartime prices and trad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397375" cy="6629400"/>
          </a:xfrm>
          <a:prstGeom prst="rect">
            <a:avLst/>
          </a:prstGeom>
          <a:noFill/>
        </p:spPr>
      </p:pic>
      <p:pic>
        <p:nvPicPr>
          <p:cNvPr id="17413" name="Picture 5" descr="wartime prices and trad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33913" y="0"/>
            <a:ext cx="4510087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Was Canada Ready for War?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3581400" cy="411480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4500 Regular soldiers</a:t>
            </a:r>
          </a:p>
          <a:p>
            <a:r>
              <a:rPr lang="en-US" dirty="0"/>
              <a:t>51,000 reservists (partially trained)</a:t>
            </a:r>
          </a:p>
          <a:p>
            <a:r>
              <a:rPr lang="en-US" dirty="0"/>
              <a:t>20 modern combat planes</a:t>
            </a:r>
          </a:p>
          <a:p>
            <a:r>
              <a:rPr lang="en-US" dirty="0"/>
              <a:t>6 Destroyers (smallest ocean-going ship)</a:t>
            </a:r>
          </a:p>
          <a:p>
            <a:r>
              <a:rPr lang="en-US" dirty="0"/>
              <a:t>King promised only volunteers would be sent to fight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828800"/>
            <a:ext cx="3810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6" name="Picture 4" descr="wartime prices and trade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0"/>
            <a:ext cx="50165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8640"/>
            <a:ext cx="9144000" cy="864096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800" u="sng" dirty="0" smtClean="0">
                <a:latin typeface="Garamond" pitchFamily="18" charset="0"/>
              </a:rPr>
              <a:t>Social Support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382000" cy="2895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b="1" smtClean="0">
                <a:solidFill>
                  <a:schemeClr val="tx1"/>
                </a:solidFill>
                <a:latin typeface="Garamond" pitchFamily="18" charset="0"/>
              </a:rPr>
              <a:t>In 1940, the government passed the Unemployment Insurance Act. In the face of unemployment, workers could now collect insurance.</a:t>
            </a:r>
          </a:p>
          <a:p>
            <a:pPr eaLnBrk="1" hangingPunct="1">
              <a:lnSpc>
                <a:spcPct val="80000"/>
              </a:lnSpc>
            </a:pPr>
            <a:endParaRPr lang="en-US" sz="2800" b="1" smtClean="0">
              <a:solidFill>
                <a:schemeClr val="tx1"/>
              </a:solidFill>
              <a:latin typeface="Garamond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800" b="1" smtClean="0">
                <a:solidFill>
                  <a:schemeClr val="tx1"/>
                </a:solidFill>
                <a:latin typeface="Garamond" pitchFamily="18" charset="0"/>
              </a:rPr>
              <a:t>In 1944, the government introduced Family Allowance and in 1945 the first “baby bonus” cheques were mailed out.</a:t>
            </a:r>
          </a:p>
        </p:txBody>
      </p:sp>
      <p:pic>
        <p:nvPicPr>
          <p:cNvPr id="18436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860800"/>
            <a:ext cx="4284662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9" descr="See full size image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8313" y="4003675"/>
            <a:ext cx="3967162" cy="266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r>
              <a:rPr lang="en-US"/>
              <a:t>Arsenal of Democracy</a:t>
            </a:r>
          </a:p>
        </p:txBody>
      </p:sp>
      <p:pic>
        <p:nvPicPr>
          <p:cNvPr id="12292" name="Picture 4" descr="roosevelt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914400"/>
            <a:ext cx="2971800" cy="2295525"/>
          </a:xfrm>
          <a:prstGeom prst="rect">
            <a:avLst/>
          </a:prstGeom>
          <a:noFill/>
        </p:spPr>
      </p:pic>
      <p:pic>
        <p:nvPicPr>
          <p:cNvPr id="12293" name="Picture 5" descr="bed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71800" y="1936750"/>
            <a:ext cx="6172200" cy="4921250"/>
          </a:xfrm>
          <a:prstGeom prst="rect">
            <a:avLst/>
          </a:prstGeom>
          <a:noFill/>
        </p:spPr>
      </p:pic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685800" y="4800600"/>
            <a:ext cx="2286000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Beds at a factory so workers could world longer hours making stuff for the war effort.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effectLst>
                  <a:outerShdw blurRad="38100" dist="38100" dir="2700000" algn="tl">
                    <a:srgbClr val="C0C0C0"/>
                  </a:outerShdw>
                </a:effectLst>
              </a:rPr>
              <a:t>Canada in 1939</a:t>
            </a:r>
            <a:endParaRPr lang="en-US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524000"/>
            <a:ext cx="5943600" cy="4114800"/>
          </a:xfrm>
        </p:spPr>
        <p:txBody>
          <a:bodyPr/>
          <a:lstStyle/>
          <a:p>
            <a:r>
              <a:rPr lang="en-US"/>
              <a:t>Population:  11 million</a:t>
            </a:r>
          </a:p>
          <a:p>
            <a:r>
              <a:rPr lang="en-US"/>
              <a:t>750,000 unemployed</a:t>
            </a:r>
          </a:p>
          <a:p>
            <a:r>
              <a:rPr lang="en-US"/>
              <a:t>Largest city is Montreal</a:t>
            </a:r>
          </a:p>
          <a:p>
            <a:r>
              <a:rPr lang="en-US"/>
              <a:t>9 provinces and 2 territories</a:t>
            </a:r>
          </a:p>
          <a:p>
            <a:endParaRPr lang="en-US"/>
          </a:p>
        </p:txBody>
      </p:sp>
      <p:pic>
        <p:nvPicPr>
          <p:cNvPr id="14340" name="Picture 4" descr="red ensig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3948113"/>
            <a:ext cx="5486400" cy="29098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go to war?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Canada is now an autonomous nation</a:t>
            </a:r>
          </a:p>
          <a:p>
            <a:r>
              <a:rPr lang="en-US"/>
              <a:t>No direct threat from Hitler</a:t>
            </a:r>
          </a:p>
          <a:p>
            <a:r>
              <a:rPr lang="en-US"/>
              <a:t>Very small armed forces</a:t>
            </a:r>
          </a:p>
          <a:p>
            <a:r>
              <a:rPr lang="en-US"/>
              <a:t>Many opposed the war</a:t>
            </a:r>
          </a:p>
          <a:p>
            <a:pPr lvl="1"/>
            <a:r>
              <a:rPr lang="en-US"/>
              <a:t>JS Woodsworth</a:t>
            </a:r>
          </a:p>
          <a:p>
            <a:pPr lvl="1"/>
            <a:r>
              <a:rPr lang="en-US"/>
              <a:t>Pacifists</a:t>
            </a:r>
          </a:p>
          <a:p>
            <a:pPr lvl="1"/>
            <a:r>
              <a:rPr lang="en-US"/>
              <a:t>Isolationists</a:t>
            </a:r>
          </a:p>
        </p:txBody>
      </p:sp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0" y="2667000"/>
            <a:ext cx="2085975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Decision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5105400" cy="452596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sz="2800" dirty="0"/>
              <a:t>Parliament will decide…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A special session of Parliament was called on Sept. 7. Canada remained neutral until Sept. </a:t>
            </a:r>
            <a:r>
              <a:rPr lang="en-US" sz="2800" dirty="0" smtClean="0"/>
              <a:t>10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PM Mackenzie King believed entrance into the war was "a self-evident national duty."</a:t>
            </a:r>
            <a:endParaRPr lang="en-US" sz="2800" dirty="0"/>
          </a:p>
          <a:p>
            <a:pPr>
              <a:lnSpc>
                <a:spcPct val="90000"/>
              </a:lnSpc>
            </a:pPr>
            <a:r>
              <a:rPr lang="en-US" sz="2800" dirty="0"/>
              <a:t>Parliament approved the Prime Minister's request to go to war. 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King George VI announced declared war on Germany in the name of Canada the same day.</a:t>
            </a:r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1524000"/>
            <a:ext cx="3429000" cy="408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50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30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"/>
</p:tagLst>
</file>

<file path=ppt/theme/theme1.xml><?xml version="1.0" encoding="utf-8"?>
<a:theme xmlns:a="http://schemas.openxmlformats.org/drawingml/2006/main" name="Office Theme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</TotalTime>
  <Words>1589</Words>
  <Application>Microsoft Office PowerPoint</Application>
  <PresentationFormat>On-screen Show (4:3)</PresentationFormat>
  <Paragraphs>168</Paragraphs>
  <Slides>42</Slides>
  <Notes>25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4" baseType="lpstr">
      <vt:lpstr>Office Theme</vt:lpstr>
      <vt:lpstr>Image</vt:lpstr>
      <vt:lpstr>Canada Reacts to War</vt:lpstr>
      <vt:lpstr>Slide 2</vt:lpstr>
      <vt:lpstr>Slide 3</vt:lpstr>
      <vt:lpstr>Was Canada Ready for War?</vt:lpstr>
      <vt:lpstr>Canada in 1939</vt:lpstr>
      <vt:lpstr>Why go to war?</vt:lpstr>
      <vt:lpstr>The Decision</vt:lpstr>
      <vt:lpstr>Slide 8</vt:lpstr>
      <vt:lpstr>Slide 9</vt:lpstr>
      <vt:lpstr>Slide 10</vt:lpstr>
      <vt:lpstr>Slide 11</vt:lpstr>
      <vt:lpstr>Slide 12</vt:lpstr>
      <vt:lpstr>Slide 13</vt:lpstr>
      <vt:lpstr> WWII: The War at Home</vt:lpstr>
      <vt:lpstr>The Mood in Canada</vt:lpstr>
      <vt:lpstr>Regulating the  Economy</vt:lpstr>
      <vt:lpstr>“ A Fireproof House?”</vt:lpstr>
      <vt:lpstr>Political Problems</vt:lpstr>
      <vt:lpstr>The Election of 1940</vt:lpstr>
      <vt:lpstr>“Total War”</vt:lpstr>
      <vt:lpstr>Clarence Howe </vt:lpstr>
      <vt:lpstr>Clarence Decatur Howe</vt:lpstr>
      <vt:lpstr>J. L. Isley</vt:lpstr>
      <vt:lpstr>Finance </vt:lpstr>
      <vt:lpstr>Paying for the War</vt:lpstr>
      <vt:lpstr>The Hyde Park Declaration</vt:lpstr>
      <vt:lpstr>Total War</vt:lpstr>
      <vt:lpstr>“Total War”</vt:lpstr>
      <vt:lpstr>“Total War” - Manpower</vt:lpstr>
      <vt:lpstr>“Total War” and Canadian Women</vt:lpstr>
      <vt:lpstr>Recruitment  </vt:lpstr>
      <vt:lpstr>Slide 32</vt:lpstr>
      <vt:lpstr>Government and the Economy</vt:lpstr>
      <vt:lpstr>Not Another Bloody Saturday-Avoiding Social Unrest</vt:lpstr>
      <vt:lpstr>Slide 35</vt:lpstr>
      <vt:lpstr>In The Army Now… </vt:lpstr>
      <vt:lpstr>Slide 37</vt:lpstr>
      <vt:lpstr>Rationing: A Little Goes a Long Way!</vt:lpstr>
      <vt:lpstr>Slide 39</vt:lpstr>
      <vt:lpstr>Slide 40</vt:lpstr>
      <vt:lpstr>Social Support</vt:lpstr>
      <vt:lpstr>Arsenal of Democracy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WW2</dc:title>
  <dc:creator>Mr Iachetta</dc:creator>
  <cp:lastModifiedBy>Teacher</cp:lastModifiedBy>
  <cp:revision>27</cp:revision>
  <dcterms:created xsi:type="dcterms:W3CDTF">2006-08-16T00:00:00Z</dcterms:created>
  <dcterms:modified xsi:type="dcterms:W3CDTF">2013-01-30T18:39:25Z</dcterms:modified>
</cp:coreProperties>
</file>