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8"/>
  </p:notesMasterIdLst>
  <p:handoutMasterIdLst>
    <p:handoutMasterId r:id="rId19"/>
  </p:handoutMasterIdLst>
  <p:sldIdLst>
    <p:sldId id="280" r:id="rId2"/>
    <p:sldId id="257" r:id="rId3"/>
    <p:sldId id="258" r:id="rId4"/>
    <p:sldId id="262" r:id="rId5"/>
    <p:sldId id="263" r:id="rId6"/>
    <p:sldId id="264" r:id="rId7"/>
    <p:sldId id="265" r:id="rId8"/>
    <p:sldId id="266" r:id="rId9"/>
    <p:sldId id="267" r:id="rId10"/>
    <p:sldId id="268" r:id="rId11"/>
    <p:sldId id="269" r:id="rId12"/>
    <p:sldId id="270" r:id="rId13"/>
    <p:sldId id="271" r:id="rId14"/>
    <p:sldId id="274" r:id="rId15"/>
    <p:sldId id="275" r:id="rId16"/>
    <p:sldId id="276" r:id="rId1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FAFD24F-4F13-4C77-83AC-9A588C3EAE0C}" type="datetimeFigureOut">
              <a:rPr lang="en-US"/>
              <a:pPr>
                <a:defRPr/>
              </a:pPr>
              <a:t>11/14/2012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795A565E-EE5C-4368-AEED-4A00876D3ED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C9C3AC1-4DCB-474C-9341-B5437FB20C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CA"/>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en-CA"/>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en-CA"/>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en-CA"/>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en-CA"/>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CA"/>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CA"/>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41026"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102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F309380F-64E4-4CD6-82E8-948EC644C6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737635CC-DDA0-45CD-91A2-91FFC4BE96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6CE468AF-264A-4DED-A190-966ED9D177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74DA79B1-43A2-4571-8A6C-78FC26B7F7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12397B1-FC90-4579-85EC-BC6BB91451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E0D70F46-1DE8-4D61-A303-C39FC0E6A4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1C7581EE-9E17-4CB5-A5D3-60944C5144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AA141928-6D16-4E10-A60E-01DE622242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3B5B0F1E-C26F-4618-9544-6B012862E6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54626F6F-EF34-4FDA-8F66-83098EC05E9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E0A26BD-75C0-4DAD-8553-099AA3DCF51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10C38653-8EFC-4EB4-B305-9E7EA2FCD8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CA"/>
            </a:p>
          </p:txBody>
        </p:sp>
        <p:grpSp>
          <p:nvGrpSpPr>
            <p:cNvPr id="1034" name="Group 5"/>
            <p:cNvGrpSpPr>
              <a:grpSpLocks/>
            </p:cNvGrpSpPr>
            <p:nvPr userDrawn="1"/>
          </p:nvGrpSpPr>
          <p:grpSpPr bwMode="auto">
            <a:xfrm>
              <a:off x="3528" y="3715"/>
              <a:ext cx="792" cy="521"/>
              <a:chOff x="3527" y="3715"/>
              <a:chExt cx="792" cy="521"/>
            </a:xfrm>
          </p:grpSpPr>
          <p:sp>
            <p:nvSpPr>
              <p:cNvPr id="3994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4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4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4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4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47"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48"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49"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50"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51"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5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3995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5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5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5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5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5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6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6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62"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63"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64"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65"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en-CA"/>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en-CA"/>
              </a:p>
            </p:txBody>
          </p:sp>
          <p:sp>
            <p:nvSpPr>
              <p:cNvPr id="39968"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69"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70"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en-CA"/>
              </a:p>
            </p:txBody>
          </p:sp>
        </p:grpSp>
        <p:grpSp>
          <p:nvGrpSpPr>
            <p:cNvPr id="1036" name="Group 36"/>
            <p:cNvGrpSpPr>
              <a:grpSpLocks/>
            </p:cNvGrpSpPr>
            <p:nvPr userDrawn="1"/>
          </p:nvGrpSpPr>
          <p:grpSpPr bwMode="auto">
            <a:xfrm>
              <a:off x="4128" y="3360"/>
              <a:ext cx="1351" cy="821"/>
              <a:chOff x="4128" y="3360"/>
              <a:chExt cx="1351" cy="821"/>
            </a:xfrm>
          </p:grpSpPr>
          <p:sp>
            <p:nvSpPr>
              <p:cNvPr id="39973"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74"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75"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76"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77"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78"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79"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en-CA"/>
              </a:p>
            </p:txBody>
          </p:sp>
          <p:sp>
            <p:nvSpPr>
              <p:cNvPr id="39981"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82"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83"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98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8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8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8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8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98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CA"/>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CA"/>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CA"/>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40003"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0004"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005"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FFFFFF"/>
                  </a:outerShdw>
                </a:effectLst>
              </a:defRPr>
            </a:lvl1pPr>
          </a:lstStyle>
          <a:p>
            <a:pPr>
              <a:defRPr/>
            </a:pPr>
            <a:endParaRPr lang="en-US"/>
          </a:p>
        </p:txBody>
      </p:sp>
      <p:sp>
        <p:nvSpPr>
          <p:cNvPr id="40006"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FFFFFF"/>
                  </a:outerShdw>
                </a:effectLst>
              </a:defRPr>
            </a:lvl1pPr>
          </a:lstStyle>
          <a:p>
            <a:pPr>
              <a:defRPr/>
            </a:pPr>
            <a:endParaRPr lang="en-US"/>
          </a:p>
        </p:txBody>
      </p:sp>
      <p:sp>
        <p:nvSpPr>
          <p:cNvPr id="40007"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FFFFFF"/>
                  </a:outerShdw>
                </a:effectLst>
              </a:defRPr>
            </a:lvl1pPr>
          </a:lstStyle>
          <a:p>
            <a:pPr>
              <a:defRPr/>
            </a:pPr>
            <a:fld id="{AB3033D2-45B4-4B2C-A5FA-7CDF275EE1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6"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Reasons for American Entrance Into WWI</a:t>
            </a:r>
            <a:endParaRPr lang="en-US" dirty="0"/>
          </a:p>
        </p:txBody>
      </p:sp>
      <p:sp>
        <p:nvSpPr>
          <p:cNvPr id="3" name="Content Placeholder 2"/>
          <p:cNvSpPr>
            <a:spLocks noGrp="1"/>
          </p:cNvSpPr>
          <p:nvPr>
            <p:ph sz="half" idx="1"/>
          </p:nvPr>
        </p:nvSpPr>
        <p:spPr>
          <a:xfrm>
            <a:off x="457200" y="1600200"/>
            <a:ext cx="4038600" cy="3048000"/>
          </a:xfrm>
        </p:spPr>
        <p:txBody>
          <a:bodyPr/>
          <a:lstStyle/>
          <a:p>
            <a:pPr>
              <a:defRPr/>
            </a:pPr>
            <a:r>
              <a:rPr lang="en-US" sz="2400" dirty="0" smtClean="0"/>
              <a:t>German </a:t>
            </a:r>
            <a:r>
              <a:rPr lang="en-US" sz="2400" dirty="0" smtClean="0"/>
              <a:t>USW</a:t>
            </a:r>
          </a:p>
          <a:p>
            <a:pPr>
              <a:buNone/>
              <a:defRPr/>
            </a:pPr>
            <a:r>
              <a:rPr lang="en-US" sz="1800" dirty="0" smtClean="0"/>
              <a:t>(unrestricted Submarine Warfare)</a:t>
            </a:r>
            <a:endParaRPr lang="en-US" sz="1800" dirty="0" smtClean="0"/>
          </a:p>
          <a:p>
            <a:pPr>
              <a:defRPr/>
            </a:pPr>
            <a:r>
              <a:rPr lang="en-US" sz="2400" dirty="0" smtClean="0"/>
              <a:t>Allied Propaganda</a:t>
            </a:r>
          </a:p>
          <a:p>
            <a:pPr>
              <a:defRPr/>
            </a:pPr>
            <a:r>
              <a:rPr lang="en-US" sz="2400" dirty="0" smtClean="0"/>
              <a:t>Hostility Toward Germany</a:t>
            </a:r>
          </a:p>
          <a:p>
            <a:pPr>
              <a:defRPr/>
            </a:pPr>
            <a:r>
              <a:rPr lang="en-US" sz="2400" dirty="0" smtClean="0"/>
              <a:t>American economic Interests</a:t>
            </a:r>
          </a:p>
          <a:p>
            <a:pPr>
              <a:defRPr/>
            </a:pPr>
            <a:r>
              <a:rPr lang="en-US" sz="2400" dirty="0" smtClean="0"/>
              <a:t>American Idealism</a:t>
            </a:r>
            <a:endParaRPr lang="en-US" sz="2400" dirty="0"/>
          </a:p>
        </p:txBody>
      </p:sp>
      <p:sp>
        <p:nvSpPr>
          <p:cNvPr id="5" name="Content Placeholder 4"/>
          <p:cNvSpPr>
            <a:spLocks noGrp="1"/>
          </p:cNvSpPr>
          <p:nvPr>
            <p:ph sz="half" idx="2"/>
          </p:nvPr>
        </p:nvSpPr>
        <p:spPr/>
        <p:txBody>
          <a:body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1DD22CEC-3AE7-4A37-8F77-C54D44504B57}" type="slidenum">
              <a:rPr lang="en-US" smtClean="0"/>
              <a:pPr>
                <a:defRPr/>
              </a:pPr>
              <a:t>1</a:t>
            </a:fld>
            <a:endParaRPr lang="en-US" dirty="0"/>
          </a:p>
        </p:txBody>
      </p:sp>
      <p:pic>
        <p:nvPicPr>
          <p:cNvPr id="79878" name="Picture 2" descr="http://cryptome.org/eyeball/black-tom/pict62.jpg"/>
          <p:cNvPicPr>
            <a:picLocks noChangeAspect="1" noChangeArrowheads="1"/>
          </p:cNvPicPr>
          <p:nvPr/>
        </p:nvPicPr>
        <p:blipFill>
          <a:blip r:embed="rId2" cstate="print"/>
          <a:srcRect/>
          <a:stretch>
            <a:fillRect/>
          </a:stretch>
        </p:blipFill>
        <p:spPr bwMode="auto">
          <a:xfrm>
            <a:off x="1143000" y="4724400"/>
            <a:ext cx="3443288" cy="2133600"/>
          </a:xfrm>
          <a:prstGeom prst="rect">
            <a:avLst/>
          </a:prstGeom>
          <a:noFill/>
          <a:ln w="9525">
            <a:noFill/>
            <a:miter lim="800000"/>
            <a:headEnd/>
            <a:tailEnd/>
          </a:ln>
        </p:spPr>
      </p:pic>
      <p:pic>
        <p:nvPicPr>
          <p:cNvPr id="79879" name="Picture 4" descr="http://www.100megspop3.com/bark/Propaganda14.jpg"/>
          <p:cNvPicPr>
            <a:picLocks noChangeAspect="1" noChangeArrowheads="1"/>
          </p:cNvPicPr>
          <p:nvPr/>
        </p:nvPicPr>
        <p:blipFill>
          <a:blip r:embed="rId3" cstate="print"/>
          <a:srcRect/>
          <a:stretch>
            <a:fillRect/>
          </a:stretch>
        </p:blipFill>
        <p:spPr bwMode="auto">
          <a:xfrm>
            <a:off x="5029200" y="1778000"/>
            <a:ext cx="32004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1CEF6E00-AE0E-4A0A-8883-E34C9AC33DBD}" type="slidenum">
              <a:rPr lang="en-US"/>
              <a:pPr>
                <a:defRPr/>
              </a:pPr>
              <a:t>10</a:t>
            </a:fld>
            <a:endParaRPr lang="en-US"/>
          </a:p>
        </p:txBody>
      </p:sp>
      <p:sp>
        <p:nvSpPr>
          <p:cNvPr id="16386" name="Rectangle 2"/>
          <p:cNvSpPr>
            <a:spLocks noGrp="1" noChangeArrowheads="1"/>
          </p:cNvSpPr>
          <p:nvPr>
            <p:ph type="title"/>
          </p:nvPr>
        </p:nvSpPr>
        <p:spPr/>
        <p:txBody>
          <a:bodyPr/>
          <a:lstStyle/>
          <a:p>
            <a:pPr eaLnBrk="1" hangingPunct="1">
              <a:defRPr/>
            </a:pPr>
            <a:r>
              <a:rPr lang="en-US" smtClean="0"/>
              <a:t>The Zimmermann Telegram</a:t>
            </a:r>
          </a:p>
        </p:txBody>
      </p:sp>
      <p:sp>
        <p:nvSpPr>
          <p:cNvPr id="16387" name="Rectangle 3"/>
          <p:cNvSpPr>
            <a:spLocks noGrp="1" noChangeArrowheads="1"/>
          </p:cNvSpPr>
          <p:nvPr>
            <p:ph type="body" idx="1"/>
          </p:nvPr>
        </p:nvSpPr>
        <p:spPr>
          <a:xfrm>
            <a:off x="457200" y="1600200"/>
            <a:ext cx="5562600" cy="4525963"/>
          </a:xfrm>
        </p:spPr>
        <p:txBody>
          <a:bodyPr/>
          <a:lstStyle/>
          <a:p>
            <a:pPr marL="609600" indent="-609600" eaLnBrk="1" hangingPunct="1">
              <a:lnSpc>
                <a:spcPct val="90000"/>
              </a:lnSpc>
              <a:buFontTx/>
              <a:buAutoNum type="arabicPeriod"/>
              <a:defRPr/>
            </a:pPr>
            <a:r>
              <a:rPr lang="en-US" sz="2400" smtClean="0"/>
              <a:t>On January 19, 1917, British naval intelligence intercepted and decrypted a telegram sent by German Foreign Minister Arthur Zimmerman to the German Ambassador in Mexico City.</a:t>
            </a:r>
          </a:p>
          <a:p>
            <a:pPr marL="609600" indent="-609600" eaLnBrk="1" hangingPunct="1">
              <a:lnSpc>
                <a:spcPct val="90000"/>
              </a:lnSpc>
              <a:buFontTx/>
              <a:buAutoNum type="arabicPeriod"/>
              <a:defRPr/>
            </a:pPr>
            <a:r>
              <a:rPr lang="en-US" sz="2400" smtClean="0"/>
              <a:t>In return for Mexico’s help in the war, Germany promised to assist Mexico in recovering the territories ceded to the U.S. after the Mexican-American war.</a:t>
            </a:r>
          </a:p>
          <a:p>
            <a:pPr marL="609600" indent="-609600" eaLnBrk="1" hangingPunct="1">
              <a:lnSpc>
                <a:spcPct val="90000"/>
              </a:lnSpc>
              <a:buFontTx/>
              <a:buAutoNum type="arabicPeriod"/>
              <a:defRPr/>
            </a:pPr>
            <a:r>
              <a:rPr lang="en-US" sz="2400" smtClean="0"/>
              <a:t>Texas, New Mexico, and Arizona</a:t>
            </a:r>
          </a:p>
        </p:txBody>
      </p:sp>
      <p:pic>
        <p:nvPicPr>
          <p:cNvPr id="16388" name="Picture 4"/>
          <p:cNvPicPr>
            <a:picLocks noChangeAspect="1" noChangeArrowheads="1"/>
          </p:cNvPicPr>
          <p:nvPr/>
        </p:nvPicPr>
        <p:blipFill>
          <a:blip r:embed="rId2" cstate="print"/>
          <a:srcRect/>
          <a:stretch>
            <a:fillRect/>
          </a:stretch>
        </p:blipFill>
        <p:spPr bwMode="auto">
          <a:xfrm>
            <a:off x="6248400" y="1752600"/>
            <a:ext cx="2751138" cy="4038600"/>
          </a:xfrm>
          <a:prstGeom prst="rect">
            <a:avLst/>
          </a:prstGeom>
          <a:noFill/>
          <a:ln w="9525">
            <a:noFill/>
            <a:miter lim="800000"/>
            <a:headEnd/>
            <a:tailEnd/>
          </a:ln>
          <a:effectLst/>
        </p:spPr>
      </p:pic>
      <p:sp>
        <p:nvSpPr>
          <p:cNvPr id="16389" name="Text Box 5"/>
          <p:cNvSpPr txBox="1">
            <a:spLocks noChangeArrowheads="1"/>
          </p:cNvSpPr>
          <p:nvPr/>
        </p:nvSpPr>
        <p:spPr bwMode="auto">
          <a:xfrm>
            <a:off x="6324600" y="6019800"/>
            <a:ext cx="2590800" cy="366713"/>
          </a:xfrm>
          <a:prstGeom prst="rect">
            <a:avLst/>
          </a:prstGeom>
          <a:noFill/>
          <a:ln w="9525">
            <a:noFill/>
            <a:miter lim="800000"/>
            <a:headEnd/>
            <a:tailEnd/>
          </a:ln>
          <a:effectLst/>
        </p:spPr>
        <p:txBody>
          <a:bodyPr>
            <a:spAutoFit/>
          </a:bodyPr>
          <a:lstStyle/>
          <a:p>
            <a:pPr algn="ctr">
              <a:spcBef>
                <a:spcPct val="50000"/>
              </a:spcBef>
            </a:pPr>
            <a:r>
              <a:rPr lang="en-US"/>
              <a:t>Arthur Zimmermann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A1EA7AE1-FFBF-42AD-A298-3958A85A455B}" type="slidenum">
              <a:rPr lang="en-US"/>
              <a:pPr>
                <a:defRPr/>
              </a:pPr>
              <a:t>11</a:t>
            </a:fld>
            <a:endParaRPr lang="en-US"/>
          </a:p>
        </p:txBody>
      </p:sp>
      <p:pic>
        <p:nvPicPr>
          <p:cNvPr id="17412" name="Picture 4"/>
          <p:cNvPicPr>
            <a:picLocks noChangeAspect="1" noChangeArrowheads="1"/>
          </p:cNvPicPr>
          <p:nvPr/>
        </p:nvPicPr>
        <p:blipFill>
          <a:blip r:embed="rId2" cstate="print"/>
          <a:srcRect/>
          <a:stretch>
            <a:fillRect/>
          </a:stretch>
        </p:blipFill>
        <p:spPr bwMode="auto">
          <a:xfrm>
            <a:off x="1066800" y="0"/>
            <a:ext cx="63801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30C251E8-FB3D-4265-A17A-B027DEFCDA79}" type="slidenum">
              <a:rPr lang="en-US"/>
              <a:pPr>
                <a:defRPr/>
              </a:pPr>
              <a:t>12</a:t>
            </a:fld>
            <a:endParaRPr lang="en-US"/>
          </a:p>
        </p:txBody>
      </p:sp>
      <p:pic>
        <p:nvPicPr>
          <p:cNvPr id="18436" name="Picture 4"/>
          <p:cNvPicPr>
            <a:picLocks noChangeAspect="1" noChangeArrowheads="1"/>
          </p:cNvPicPr>
          <p:nvPr/>
        </p:nvPicPr>
        <p:blipFill>
          <a:blip r:embed="rId2" cstate="print"/>
          <a:srcRect/>
          <a:stretch>
            <a:fillRect/>
          </a:stretch>
        </p:blipFill>
        <p:spPr bwMode="auto">
          <a:xfrm>
            <a:off x="0" y="1447800"/>
            <a:ext cx="4267200" cy="5410200"/>
          </a:xfrm>
          <a:prstGeom prst="rect">
            <a:avLst/>
          </a:prstGeom>
          <a:noFill/>
          <a:ln w="9525">
            <a:noFill/>
            <a:miter lim="800000"/>
            <a:headEnd/>
            <a:tailEnd/>
          </a:ln>
        </p:spPr>
      </p:pic>
      <p:pic>
        <p:nvPicPr>
          <p:cNvPr id="18437" name="Picture 5"/>
          <p:cNvPicPr>
            <a:picLocks noChangeAspect="1" noChangeArrowheads="1"/>
          </p:cNvPicPr>
          <p:nvPr/>
        </p:nvPicPr>
        <p:blipFill>
          <a:blip r:embed="rId3" cstate="print"/>
          <a:srcRect/>
          <a:stretch>
            <a:fillRect/>
          </a:stretch>
        </p:blipFill>
        <p:spPr bwMode="auto">
          <a:xfrm>
            <a:off x="4495800" y="1447800"/>
            <a:ext cx="4648200" cy="5410200"/>
          </a:xfrm>
          <a:prstGeom prst="rect">
            <a:avLst/>
          </a:prstGeom>
          <a:noFill/>
          <a:ln w="9525">
            <a:noFill/>
            <a:miter lim="800000"/>
            <a:headEnd/>
            <a:tailEnd/>
          </a:ln>
        </p:spPr>
      </p:pic>
      <p:sp>
        <p:nvSpPr>
          <p:cNvPr id="18438" name="Rectangle 6"/>
          <p:cNvSpPr>
            <a:spLocks noGrp="1" noChangeArrowheads="1"/>
          </p:cNvSpPr>
          <p:nvPr>
            <p:ph type="title"/>
          </p:nvPr>
        </p:nvSpPr>
        <p:spPr/>
        <p:txBody>
          <a:bodyPr/>
          <a:lstStyle/>
          <a:p>
            <a:pPr eaLnBrk="1" hangingPunct="1">
              <a:defRPr/>
            </a:pPr>
            <a:r>
              <a:rPr lang="en-US" sz="4000" smtClean="0"/>
              <a:t>The Actual Zimmermann Telegram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83396715-D636-43E7-8D64-A3D514197F75}" type="slidenum">
              <a:rPr lang="en-US"/>
              <a:pPr>
                <a:defRPr/>
              </a:pPr>
              <a:t>13</a:t>
            </a:fld>
            <a:endParaRPr lang="en-US"/>
          </a:p>
        </p:txBody>
      </p:sp>
      <p:sp>
        <p:nvSpPr>
          <p:cNvPr id="20486" name="Rectangle 6"/>
          <p:cNvSpPr>
            <a:spLocks noGrp="1" noChangeArrowheads="1"/>
          </p:cNvSpPr>
          <p:nvPr>
            <p:ph type="body" idx="1"/>
          </p:nvPr>
        </p:nvSpPr>
        <p:spPr>
          <a:xfrm>
            <a:off x="574675" y="152400"/>
            <a:ext cx="8112125" cy="5181600"/>
          </a:xfrm>
        </p:spPr>
        <p:txBody>
          <a:bodyPr/>
          <a:lstStyle/>
          <a:p>
            <a:pPr eaLnBrk="1" hangingPunct="1">
              <a:lnSpc>
                <a:spcPct val="80000"/>
              </a:lnSpc>
              <a:buFont typeface="Wingdings" pitchFamily="2" charset="2"/>
              <a:buNone/>
              <a:defRPr/>
            </a:pPr>
            <a:r>
              <a:rPr lang="en-US" sz="2000" dirty="0" smtClean="0"/>
              <a:t>    </a:t>
            </a:r>
            <a:r>
              <a:rPr lang="en-US" sz="1800" dirty="0" smtClean="0">
                <a:latin typeface="Georgia" pitchFamily="18" charset="0"/>
              </a:rPr>
              <a:t>Germany's submarine warfare is no longer directed against belligerents, but against the whole world. All nations are involved in Germany's action. The challenge is to all mankind. Wanton, wholesale destruction has been effected against women and children while they have been engaged in pursuits which even in the darkest periods of modern history have been regarded as innocent and legitimate.								</a:t>
            </a:r>
          </a:p>
          <a:p>
            <a:pPr eaLnBrk="1" hangingPunct="1">
              <a:lnSpc>
                <a:spcPct val="80000"/>
              </a:lnSpc>
              <a:buFont typeface="Wingdings" pitchFamily="2" charset="2"/>
              <a:buNone/>
              <a:defRPr/>
            </a:pPr>
            <a:r>
              <a:rPr lang="en-US" sz="1800" dirty="0" smtClean="0">
                <a:latin typeface="Georgia" pitchFamily="18" charset="0"/>
              </a:rPr>
              <a:t>     There is one choice I cannot make. I will not choose the path of submission, and suffer the most sacred rights of the nation and of the people to be ignored and violated.	</a:t>
            </a:r>
          </a:p>
          <a:p>
            <a:pPr eaLnBrk="1" hangingPunct="1">
              <a:lnSpc>
                <a:spcPct val="80000"/>
              </a:lnSpc>
              <a:buFont typeface="Wingdings" pitchFamily="2" charset="2"/>
              <a:buNone/>
              <a:defRPr/>
            </a:pPr>
            <a:r>
              <a:rPr lang="en-US" sz="1800" dirty="0" smtClean="0">
                <a:latin typeface="Georgia" pitchFamily="18" charset="0"/>
              </a:rPr>
              <a:t>				</a:t>
            </a:r>
          </a:p>
          <a:p>
            <a:pPr eaLnBrk="1" hangingPunct="1">
              <a:lnSpc>
                <a:spcPct val="80000"/>
              </a:lnSpc>
              <a:buFont typeface="Wingdings" pitchFamily="2" charset="2"/>
              <a:buNone/>
              <a:defRPr/>
            </a:pPr>
            <a:r>
              <a:rPr lang="en-US" sz="1800" dirty="0" smtClean="0">
                <a:latin typeface="Georgia" pitchFamily="18" charset="0"/>
              </a:rPr>
              <a:t>     With a profound sense of the solemn and even tragic character of the step I am taking, and of the grave responsibilities involved, but in unhesitating obedience to my constitutional duty, I advise Congress to declare that the recent course of the German Government is nothing less than war against the United States, and that the United States accept the status of a belligerent which has been thrust upon it, and will take immediate steps to put the country into a thorough state of defense, and to exert all her power and resource in bringing Germany to terms, and in ending the war.</a:t>
            </a:r>
          </a:p>
          <a:p>
            <a:pPr eaLnBrk="1" hangingPunct="1">
              <a:lnSpc>
                <a:spcPct val="80000"/>
              </a:lnSpc>
              <a:buFont typeface="Wingdings" pitchFamily="2" charset="2"/>
              <a:buNone/>
              <a:defRPr/>
            </a:pPr>
            <a:endParaRPr lang="en-US" sz="2000" dirty="0" smtClean="0">
              <a:latin typeface="Georgia" pitchFamily="18" charset="0"/>
            </a:endParaRPr>
          </a:p>
          <a:p>
            <a:pPr algn="r" eaLnBrk="1" hangingPunct="1">
              <a:lnSpc>
                <a:spcPct val="80000"/>
              </a:lnSpc>
              <a:buFont typeface="Wingdings" pitchFamily="2" charset="2"/>
              <a:buNone/>
              <a:defRPr/>
            </a:pPr>
            <a:r>
              <a:rPr lang="en-US" sz="2000" dirty="0" smtClean="0"/>
              <a:t>				President Woodrow Wilson, April 3, 1917</a:t>
            </a:r>
          </a:p>
        </p:txBody>
      </p:sp>
      <p:sp>
        <p:nvSpPr>
          <p:cNvPr id="2" name="Rectangle 1"/>
          <p:cNvSpPr/>
          <p:nvPr/>
        </p:nvSpPr>
        <p:spPr>
          <a:xfrm>
            <a:off x="609600" y="5486400"/>
            <a:ext cx="7620000" cy="892175"/>
          </a:xfrm>
          <a:prstGeom prst="rect">
            <a:avLst/>
          </a:prstGeom>
        </p:spPr>
        <p:txBody>
          <a:bodyPr>
            <a:spAutoFit/>
          </a:bodyPr>
          <a:lstStyle/>
          <a:p>
            <a:pPr marL="692150" lvl="1" indent="-347663">
              <a:spcBef>
                <a:spcPct val="20000"/>
              </a:spcBef>
              <a:buClr>
                <a:srgbClr val="669999"/>
              </a:buClr>
              <a:buSzPct val="70000"/>
              <a:buFont typeface="Wingdings" pitchFamily="2" charset="2"/>
              <a:buChar char="l"/>
              <a:defRPr/>
            </a:pPr>
            <a:r>
              <a:rPr lang="en-US" sz="2600" kern="0" dirty="0">
                <a:solidFill>
                  <a:srgbClr val="000000"/>
                </a:solidFill>
                <a:latin typeface="Arial"/>
              </a:rPr>
              <a:t>The United States declares war against Germany in April 1917 joining the Allies.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6EFBCC54-9E23-4CD5-975D-FE138AA05589}" type="slidenum">
              <a:rPr lang="en-US"/>
              <a:pPr>
                <a:defRPr/>
              </a:pPr>
              <a:t>14</a:t>
            </a:fld>
            <a:endParaRPr lang="en-US"/>
          </a:p>
        </p:txBody>
      </p:sp>
      <p:sp>
        <p:nvSpPr>
          <p:cNvPr id="24578" name="Rectangle 2"/>
          <p:cNvSpPr>
            <a:spLocks noGrp="1" noChangeArrowheads="1"/>
          </p:cNvSpPr>
          <p:nvPr>
            <p:ph type="title"/>
          </p:nvPr>
        </p:nvSpPr>
        <p:spPr/>
        <p:txBody>
          <a:bodyPr/>
          <a:lstStyle/>
          <a:p>
            <a:pPr eaLnBrk="1" hangingPunct="1">
              <a:defRPr/>
            </a:pPr>
            <a:r>
              <a:rPr lang="en-US" sz="4000" smtClean="0"/>
              <a:t>The United States Enters the Great War </a:t>
            </a:r>
          </a:p>
        </p:txBody>
      </p:sp>
      <p:sp>
        <p:nvSpPr>
          <p:cNvPr id="24579" name="Rectangle 3"/>
          <p:cNvSpPr>
            <a:spLocks noGrp="1" noChangeArrowheads="1"/>
          </p:cNvSpPr>
          <p:nvPr>
            <p:ph type="body" idx="1"/>
          </p:nvPr>
        </p:nvSpPr>
        <p:spPr>
          <a:xfrm>
            <a:off x="457200" y="1600200"/>
            <a:ext cx="4800600" cy="4525963"/>
          </a:xfrm>
        </p:spPr>
        <p:txBody>
          <a:bodyPr/>
          <a:lstStyle/>
          <a:p>
            <a:pPr marL="609600" indent="-609600" eaLnBrk="1" hangingPunct="1">
              <a:lnSpc>
                <a:spcPct val="90000"/>
              </a:lnSpc>
              <a:buFontTx/>
              <a:buAutoNum type="arabicPeriod"/>
              <a:defRPr/>
            </a:pPr>
            <a:r>
              <a:rPr lang="en-US" sz="1800" dirty="0" smtClean="0"/>
              <a:t>By early 1918 the United States is able to mobilize  2 million men led by General John J. Pershing. </a:t>
            </a:r>
          </a:p>
          <a:p>
            <a:pPr marL="609600" indent="-609600" eaLnBrk="1" hangingPunct="1">
              <a:lnSpc>
                <a:spcPct val="90000"/>
              </a:lnSpc>
              <a:buFontTx/>
              <a:buAutoNum type="arabicPeriod"/>
              <a:defRPr/>
            </a:pPr>
            <a:r>
              <a:rPr lang="en-US" sz="1800" dirty="0"/>
              <a:t>The Central Powers Collapse</a:t>
            </a:r>
          </a:p>
          <a:p>
            <a:pPr marL="1009650" lvl="1" indent="-609600" eaLnBrk="1" hangingPunct="1">
              <a:lnSpc>
                <a:spcPct val="90000"/>
              </a:lnSpc>
              <a:buFontTx/>
              <a:buAutoNum type="arabicPeriod"/>
              <a:defRPr/>
            </a:pPr>
            <a:r>
              <a:rPr lang="en-US" sz="1800" dirty="0"/>
              <a:t>With Russia gone, Germany moves most forces to Western Front</a:t>
            </a:r>
          </a:p>
          <a:p>
            <a:pPr marL="1009650" lvl="1" indent="-609600" eaLnBrk="1" hangingPunct="1">
              <a:lnSpc>
                <a:spcPct val="90000"/>
              </a:lnSpc>
              <a:buFontTx/>
              <a:buAutoNum type="arabicPeriod"/>
              <a:defRPr/>
            </a:pPr>
            <a:r>
              <a:rPr lang="en-US" sz="1800" dirty="0"/>
              <a:t>Engage in major fighting; Allies force Germans to retreat</a:t>
            </a:r>
            <a:r>
              <a:rPr lang="en-US" sz="1800" dirty="0" smtClean="0"/>
              <a:t>.</a:t>
            </a:r>
          </a:p>
          <a:p>
            <a:pPr marL="609600" indent="-609600" eaLnBrk="1" hangingPunct="1">
              <a:lnSpc>
                <a:spcPct val="90000"/>
              </a:lnSpc>
              <a:buFontTx/>
              <a:buAutoNum type="arabicPeriod"/>
              <a:defRPr/>
            </a:pPr>
            <a:r>
              <a:rPr lang="en-US" sz="1800" dirty="0" smtClean="0"/>
              <a:t>By the end of 1918 the Central Powers are being overwhelmed by the Allies.</a:t>
            </a:r>
          </a:p>
          <a:p>
            <a:pPr marL="990600" lvl="1" indent="-533400" eaLnBrk="1" hangingPunct="1">
              <a:lnSpc>
                <a:spcPct val="90000"/>
              </a:lnSpc>
              <a:buClr>
                <a:schemeClr val="tx1"/>
              </a:buClr>
              <a:buFont typeface="Wingdings" pitchFamily="2" charset="2"/>
              <a:buChar char="§"/>
              <a:defRPr/>
            </a:pPr>
            <a:r>
              <a:rPr lang="en-US" sz="1800" dirty="0" smtClean="0"/>
              <a:t>Bulgaria surrenders on Sept. 29, 1918</a:t>
            </a:r>
          </a:p>
          <a:p>
            <a:pPr marL="990600" lvl="1" indent="-533400" eaLnBrk="1" hangingPunct="1">
              <a:lnSpc>
                <a:spcPct val="90000"/>
              </a:lnSpc>
              <a:buClr>
                <a:schemeClr val="tx1"/>
              </a:buClr>
              <a:buFont typeface="Wingdings" pitchFamily="2" charset="2"/>
              <a:buChar char="§"/>
              <a:defRPr/>
            </a:pPr>
            <a:r>
              <a:rPr lang="en-US" sz="1800" dirty="0" smtClean="0"/>
              <a:t>Ottoman Empire surrenders on Oct. 30, 1918</a:t>
            </a:r>
          </a:p>
          <a:p>
            <a:pPr marL="990600" lvl="1" indent="-533400" eaLnBrk="1" hangingPunct="1">
              <a:lnSpc>
                <a:spcPct val="90000"/>
              </a:lnSpc>
              <a:buClr>
                <a:schemeClr val="tx1"/>
              </a:buClr>
              <a:buFont typeface="Wingdings" pitchFamily="2" charset="2"/>
              <a:buChar char="§"/>
              <a:defRPr/>
            </a:pPr>
            <a:r>
              <a:rPr lang="en-US" sz="1800" dirty="0" smtClean="0"/>
              <a:t>Austria-Hungary surrenders on Nov. 3, 1918</a:t>
            </a:r>
          </a:p>
        </p:txBody>
      </p:sp>
      <p:pic>
        <p:nvPicPr>
          <p:cNvPr id="24581" name="Picture 5"/>
          <p:cNvPicPr>
            <a:picLocks noChangeAspect="1" noChangeArrowheads="1"/>
          </p:cNvPicPr>
          <p:nvPr/>
        </p:nvPicPr>
        <p:blipFill>
          <a:blip r:embed="rId2" cstate="print"/>
          <a:srcRect/>
          <a:stretch>
            <a:fillRect/>
          </a:stretch>
        </p:blipFill>
        <p:spPr bwMode="auto">
          <a:xfrm>
            <a:off x="5791200" y="1143000"/>
            <a:ext cx="28575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BE40E847-0D62-4291-B852-EA5631710D3C}" type="slidenum">
              <a:rPr lang="en-US"/>
              <a:pPr>
                <a:defRPr/>
              </a:pPr>
              <a:t>15</a:t>
            </a:fld>
            <a:endParaRPr lang="en-US"/>
          </a:p>
        </p:txBody>
      </p:sp>
      <p:sp>
        <p:nvSpPr>
          <p:cNvPr id="25602" name="Rectangle 2"/>
          <p:cNvSpPr>
            <a:spLocks noGrp="1" noChangeArrowheads="1"/>
          </p:cNvSpPr>
          <p:nvPr>
            <p:ph type="title"/>
          </p:nvPr>
        </p:nvSpPr>
        <p:spPr/>
        <p:txBody>
          <a:bodyPr/>
          <a:lstStyle/>
          <a:p>
            <a:pPr eaLnBrk="1" hangingPunct="1">
              <a:defRPr/>
            </a:pPr>
            <a:r>
              <a:rPr lang="en-US" smtClean="0"/>
              <a:t>An Armistice is Signed</a:t>
            </a:r>
          </a:p>
        </p:txBody>
      </p:sp>
      <p:sp>
        <p:nvSpPr>
          <p:cNvPr id="25603" name="Rectangle 3"/>
          <p:cNvSpPr>
            <a:spLocks noGrp="1" noChangeArrowheads="1"/>
          </p:cNvSpPr>
          <p:nvPr>
            <p:ph type="body" sz="half" idx="1"/>
          </p:nvPr>
        </p:nvSpPr>
        <p:spPr/>
        <p:txBody>
          <a:bodyPr/>
          <a:lstStyle/>
          <a:p>
            <a:pPr marL="609600" indent="-609600" eaLnBrk="1" hangingPunct="1">
              <a:lnSpc>
                <a:spcPct val="80000"/>
              </a:lnSpc>
              <a:buFontTx/>
              <a:buAutoNum type="arabicPeriod"/>
              <a:defRPr/>
            </a:pPr>
            <a:r>
              <a:rPr lang="en-US" sz="2400" smtClean="0"/>
              <a:t>On November 11, 1918 Germany agrees to a cease fire and surrenders after signing an Armistice.</a:t>
            </a:r>
          </a:p>
          <a:p>
            <a:pPr marL="609600" indent="-609600" eaLnBrk="1" hangingPunct="1">
              <a:lnSpc>
                <a:spcPct val="80000"/>
              </a:lnSpc>
              <a:buFontTx/>
              <a:buAutoNum type="arabicPeriod"/>
              <a:defRPr/>
            </a:pPr>
            <a:r>
              <a:rPr lang="en-US" sz="2400" smtClean="0"/>
              <a:t>The document was signed on the eleventh hour, of the eleventh, of the eleventh month.</a:t>
            </a:r>
          </a:p>
          <a:p>
            <a:pPr marL="609600" indent="-609600" eaLnBrk="1" hangingPunct="1">
              <a:lnSpc>
                <a:spcPct val="80000"/>
              </a:lnSpc>
              <a:buFontTx/>
              <a:buAutoNum type="arabicPeriod"/>
              <a:defRPr/>
            </a:pPr>
            <a:r>
              <a:rPr lang="en-US" sz="2400" smtClean="0"/>
              <a:t>Germany was not at the mercy of the Allies.</a:t>
            </a:r>
          </a:p>
          <a:p>
            <a:pPr marL="609600" indent="-609600" eaLnBrk="1" hangingPunct="1">
              <a:lnSpc>
                <a:spcPct val="80000"/>
              </a:lnSpc>
              <a:buFontTx/>
              <a:buAutoNum type="arabicPeriod"/>
              <a:defRPr/>
            </a:pPr>
            <a:r>
              <a:rPr lang="en-US" sz="2400" smtClean="0"/>
              <a:t>America emerges as a world power.</a:t>
            </a:r>
          </a:p>
        </p:txBody>
      </p:sp>
      <p:pic>
        <p:nvPicPr>
          <p:cNvPr id="25604" name="Picture 4"/>
          <p:cNvPicPr>
            <a:picLocks noChangeAspect="1" noChangeArrowheads="1"/>
          </p:cNvPicPr>
          <p:nvPr/>
        </p:nvPicPr>
        <p:blipFill>
          <a:blip r:embed="rId2" cstate="print"/>
          <a:srcRect/>
          <a:stretch>
            <a:fillRect/>
          </a:stretch>
        </p:blipFill>
        <p:spPr bwMode="auto">
          <a:xfrm>
            <a:off x="5105400" y="1447800"/>
            <a:ext cx="3400425" cy="453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4"/>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D1B500C6-0F1E-49E6-8D06-2ED72B544BC8}" type="slidenum">
              <a:rPr lang="en-US"/>
              <a:pPr>
                <a:defRPr/>
              </a:pPr>
              <a:t>16</a:t>
            </a:fld>
            <a:endParaRPr lang="en-US"/>
          </a:p>
        </p:txBody>
      </p:sp>
      <p:sp>
        <p:nvSpPr>
          <p:cNvPr id="26626" name="Rectangle 2"/>
          <p:cNvSpPr>
            <a:spLocks noGrp="1" noChangeArrowheads="1"/>
          </p:cNvSpPr>
          <p:nvPr>
            <p:ph type="title"/>
          </p:nvPr>
        </p:nvSpPr>
        <p:spPr/>
        <p:txBody>
          <a:bodyPr/>
          <a:lstStyle/>
          <a:p>
            <a:pPr eaLnBrk="1" hangingPunct="1">
              <a:defRPr/>
            </a:pPr>
            <a:r>
              <a:rPr lang="en-US" smtClean="0"/>
              <a:t>World War I Statistics</a:t>
            </a:r>
          </a:p>
        </p:txBody>
      </p:sp>
      <p:graphicFrame>
        <p:nvGraphicFramePr>
          <p:cNvPr id="28699" name="Group 1051"/>
          <p:cNvGraphicFramePr>
            <a:graphicFrameLocks noGrp="1"/>
          </p:cNvGraphicFramePr>
          <p:nvPr/>
        </p:nvGraphicFramePr>
        <p:xfrm>
          <a:off x="460375" y="304800"/>
          <a:ext cx="8223250" cy="6388103"/>
        </p:xfrm>
        <a:graphic>
          <a:graphicData uri="http://schemas.openxmlformats.org/drawingml/2006/table">
            <a:tbl>
              <a:tblPr/>
              <a:tblGrid>
                <a:gridCol w="1174750"/>
                <a:gridCol w="1174750"/>
                <a:gridCol w="1174750"/>
                <a:gridCol w="1174750"/>
                <a:gridCol w="1174750"/>
                <a:gridCol w="1174750"/>
                <a:gridCol w="1174750"/>
              </a:tblGrid>
              <a:tr h="594419">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dirty="0" smtClean="0">
                          <a:ln>
                            <a:noFill/>
                          </a:ln>
                          <a:solidFill>
                            <a:srgbClr val="FFFFFF"/>
                          </a:solidFill>
                          <a:effectLst/>
                          <a:latin typeface="Swis721 BT"/>
                          <a:cs typeface="Arial" pitchFamily="34" charset="0"/>
                        </a:rPr>
                        <a:t>Countries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FFFFFF"/>
                          </a:solidFill>
                          <a:effectLst/>
                          <a:latin typeface="Swis721 BT"/>
                          <a:cs typeface="Arial" pitchFamily="34" charset="0"/>
                        </a:rPr>
                        <a:t>Total</a:t>
                      </a:r>
                      <a:br>
                        <a:rPr kumimoji="0" lang="en-US" sz="1100" b="1" i="0" u="none" strike="noStrike" cap="none" normalizeH="0" baseline="0" smtClean="0">
                          <a:ln>
                            <a:noFill/>
                          </a:ln>
                          <a:solidFill>
                            <a:srgbClr val="FFFFFF"/>
                          </a:solidFill>
                          <a:effectLst/>
                          <a:latin typeface="Swis721 BT"/>
                          <a:cs typeface="Arial" pitchFamily="34" charset="0"/>
                        </a:rPr>
                      </a:br>
                      <a:r>
                        <a:rPr kumimoji="0" lang="en-US" sz="1100" b="1" i="0" u="none" strike="noStrike" cap="none" normalizeH="0" baseline="0" smtClean="0">
                          <a:ln>
                            <a:noFill/>
                          </a:ln>
                          <a:solidFill>
                            <a:srgbClr val="FFFFFF"/>
                          </a:solidFill>
                          <a:effectLst/>
                          <a:latin typeface="Swis721 BT"/>
                          <a:cs typeface="Arial" pitchFamily="34" charset="0"/>
                        </a:rPr>
                        <a:t>Mobilized</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FFFFFF"/>
                          </a:solidFill>
                          <a:effectLst/>
                          <a:latin typeface="Swis721 BT"/>
                          <a:cs typeface="Arial" pitchFamily="34" charset="0"/>
                        </a:rPr>
                        <a:t>Killed</a:t>
                      </a:r>
                      <a:br>
                        <a:rPr kumimoji="0" lang="en-US" sz="1100" b="1" i="0" u="none" strike="noStrike" cap="none" normalizeH="0" baseline="0" smtClean="0">
                          <a:ln>
                            <a:noFill/>
                          </a:ln>
                          <a:solidFill>
                            <a:srgbClr val="FFFFFF"/>
                          </a:solidFill>
                          <a:effectLst/>
                          <a:latin typeface="Swis721 BT"/>
                          <a:cs typeface="Arial" pitchFamily="34" charset="0"/>
                        </a:rPr>
                      </a:br>
                      <a:r>
                        <a:rPr kumimoji="0" lang="en-US" sz="1100" b="1" i="0" u="none" strike="noStrike" cap="none" normalizeH="0" baseline="0" smtClean="0">
                          <a:ln>
                            <a:noFill/>
                          </a:ln>
                          <a:solidFill>
                            <a:srgbClr val="FFFFFF"/>
                          </a:solidFill>
                          <a:effectLst/>
                          <a:latin typeface="Swis721 BT"/>
                          <a:cs typeface="Arial" pitchFamily="34" charset="0"/>
                        </a:rPr>
                        <a:t>&amp; Died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FFFFFF"/>
                          </a:solidFill>
                          <a:effectLst/>
                          <a:latin typeface="Swis721 BT"/>
                          <a:cs typeface="Arial" pitchFamily="34" charset="0"/>
                        </a:rPr>
                        <a:t>Wounded</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FFFFFF"/>
                          </a:solidFill>
                          <a:effectLst/>
                          <a:latin typeface="Swis721 BT"/>
                          <a:cs typeface="Arial" pitchFamily="34" charset="0"/>
                        </a:rPr>
                        <a:t>Prisoners</a:t>
                      </a:r>
                      <a:br>
                        <a:rPr kumimoji="0" lang="en-US" sz="1100" b="1" i="0" u="none" strike="noStrike" cap="none" normalizeH="0" baseline="0" smtClean="0">
                          <a:ln>
                            <a:noFill/>
                          </a:ln>
                          <a:solidFill>
                            <a:srgbClr val="FFFFFF"/>
                          </a:solidFill>
                          <a:effectLst/>
                          <a:latin typeface="Swis721 BT"/>
                          <a:cs typeface="Arial" pitchFamily="34" charset="0"/>
                        </a:rPr>
                      </a:br>
                      <a:r>
                        <a:rPr kumimoji="0" lang="en-US" sz="1100" b="1" i="0" u="none" strike="noStrike" cap="none" normalizeH="0" baseline="0" smtClean="0">
                          <a:ln>
                            <a:noFill/>
                          </a:ln>
                          <a:solidFill>
                            <a:srgbClr val="FFFFFF"/>
                          </a:solidFill>
                          <a:effectLst/>
                          <a:latin typeface="Swis721 BT"/>
                          <a:cs typeface="Arial" pitchFamily="34" charset="0"/>
                        </a:rPr>
                        <a:t>&amp; Missing</a:t>
                      </a:r>
                      <a:r>
                        <a:rPr kumimoji="0" lang="en-US" sz="1100" b="1" i="0" u="none" strike="noStrike" cap="none" normalizeH="0" baseline="0" smtClean="0">
                          <a:ln>
                            <a:noFill/>
                          </a:ln>
                          <a:solidFill>
                            <a:srgbClr val="000000"/>
                          </a:solidFill>
                          <a:effectLst/>
                          <a:latin typeface="Swis721 BT"/>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FFFFFF"/>
                          </a:solidFill>
                          <a:effectLst/>
                          <a:latin typeface="Swis721 BT"/>
                          <a:cs typeface="Arial" pitchFamily="34" charset="0"/>
                        </a:rPr>
                        <a:t>Total</a:t>
                      </a:r>
                      <a:br>
                        <a:rPr kumimoji="0" lang="en-US" sz="1100" b="1" i="0" u="none" strike="noStrike" cap="none" normalizeH="0" baseline="0" smtClean="0">
                          <a:ln>
                            <a:noFill/>
                          </a:ln>
                          <a:solidFill>
                            <a:srgbClr val="FFFFFF"/>
                          </a:solidFill>
                          <a:effectLst/>
                          <a:latin typeface="Swis721 BT"/>
                          <a:cs typeface="Arial" pitchFamily="34" charset="0"/>
                        </a:rPr>
                      </a:br>
                      <a:r>
                        <a:rPr kumimoji="0" lang="en-US" sz="1100" b="1" i="0" u="none" strike="noStrike" cap="none" normalizeH="0" baseline="0" smtClean="0">
                          <a:ln>
                            <a:noFill/>
                          </a:ln>
                          <a:solidFill>
                            <a:srgbClr val="FFFFFF"/>
                          </a:solidFill>
                          <a:effectLst/>
                          <a:latin typeface="Swis721 BT"/>
                          <a:cs typeface="Arial" pitchFamily="34" charset="0"/>
                        </a:rPr>
                        <a:t>Casualties</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FFFFFF"/>
                          </a:solidFill>
                          <a:effectLst/>
                          <a:latin typeface="Swis721 BT"/>
                          <a:cs typeface="Arial" pitchFamily="34" charset="0"/>
                        </a:rPr>
                        <a:t>Casualties % </a:t>
                      </a:r>
                      <a:br>
                        <a:rPr kumimoji="0" lang="en-US" sz="1100" b="1" i="0" u="none" strike="noStrike" cap="none" normalizeH="0" baseline="0" smtClean="0">
                          <a:ln>
                            <a:noFill/>
                          </a:ln>
                          <a:solidFill>
                            <a:srgbClr val="FFFFFF"/>
                          </a:solidFill>
                          <a:effectLst/>
                          <a:latin typeface="Swis721 BT"/>
                          <a:cs typeface="Arial" pitchFamily="34" charset="0"/>
                        </a:rPr>
                      </a:br>
                      <a:r>
                        <a:rPr kumimoji="0" lang="en-US" sz="1100" b="1" i="0" u="none" strike="noStrike" cap="none" normalizeH="0" baseline="0" smtClean="0">
                          <a:ln>
                            <a:noFill/>
                          </a:ln>
                          <a:solidFill>
                            <a:srgbClr val="FFFFFF"/>
                          </a:solidFill>
                          <a:effectLst/>
                          <a:latin typeface="Swis721 BT"/>
                          <a:cs typeface="Arial" pitchFamily="34" charset="0"/>
                        </a:rPr>
                        <a:t>of Mobilized</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r>
              <a:tr h="276252">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Allied Powers</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Russia</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12,000,000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1,700,000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4,950,000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2,500,000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9,150,000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76.3</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France</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8,410,000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1,357,800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4,266,000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537,000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6,160,800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76.3</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British Empire</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8,904,467</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908,371</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2,090,212</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191,652</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3,190,235</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35.8</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Italy</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5,615,000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650,000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947,000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600,000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2,197,000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39.1</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United States</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4,355,000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126,000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234,300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4,500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364,800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8.2</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Japan</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800,000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907</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1,210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0.2</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Romania</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750,000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335,706</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120,000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80,000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535,706</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71.4</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Serbia</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707,343</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45,000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133,148</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152,958</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331,106</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46.8</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Belgium</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267,000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13,716</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44,686</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34,659</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93,061</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34.9</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Greece</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230,000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5,000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21,000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17,000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11.7</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Portugal</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7,222</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13,751</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12,318</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33,291</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33.3</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Montenegro</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50,000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Total</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42,188,810</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5,152,115</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12,831,004</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4,121,090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22,104,209</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52.3</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426762">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Central Powers</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Germany</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11,000,000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1,773,700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4,216,058</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1,152,800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7,142,558</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64.9</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426762">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Austria-Hungary</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7,800,000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1,200,000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3,620,000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2,200,000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7,020,000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90.0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Turkey</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2,850,000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325,000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400,000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250,000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975,000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34.2</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Bulgaria</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1,200,000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87,500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152,390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27,029</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266,919</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22.2</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Total</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22,850,000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3,386,200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8,388,448</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3,629,829</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15,404,477</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67.4</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59106">
                <a:tc>
                  <a:txBody>
                    <a:bodyPr/>
                    <a:lstStyle/>
                    <a:p>
                      <a:pPr marL="342900" marR="0" lvl="0" indent="-342900" algn="l"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Grand Total</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65,038,810</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8,538,315</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21,219,452</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7,750,919</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37,508,686</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57.6</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F8FF"/>
                    </a:solidFill>
                  </a:tcPr>
                </a:tc>
              </a:tr>
            </a:tbl>
          </a:graphicData>
        </a:graphic>
      </p:graphicFrame>
      <p:sp>
        <p:nvSpPr>
          <p:cNvPr id="103614" name="Rectangle 1031"/>
          <p:cNvSpPr>
            <a:spLocks noChangeArrowheads="1"/>
          </p:cNvSpPr>
          <p:nvPr/>
        </p:nvSpPr>
        <p:spPr bwMode="auto">
          <a:xfrm>
            <a:off x="460375" y="9236075"/>
            <a:ext cx="184150" cy="641350"/>
          </a:xfrm>
          <a:prstGeom prst="rect">
            <a:avLst/>
          </a:prstGeom>
          <a:noFill/>
          <a:ln w="9525">
            <a:noFill/>
            <a:miter lim="800000"/>
            <a:headEnd/>
            <a:tailEnd/>
          </a:ln>
          <a:effectLst/>
        </p:spPr>
        <p:txBody>
          <a:bodyPr wrap="none" anchor="ctr">
            <a:spAutoFit/>
          </a:bodyPr>
          <a:lstStyle/>
          <a:p>
            <a:r>
              <a:rPr lang="en-US">
                <a:solidFill>
                  <a:srgbClr val="000000"/>
                </a:solidFill>
              </a:rPr>
              <a:t/>
            </a:r>
            <a:br>
              <a:rPr lang="en-US">
                <a:solidFill>
                  <a:srgbClr val="000000"/>
                </a:solidFill>
              </a:rPr>
            </a:b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FCE4A89C-3A75-43F9-9760-0361A9BF17DB}" type="slidenum">
              <a:rPr lang="en-US"/>
              <a:pPr>
                <a:defRPr/>
              </a:pPr>
              <a:t>2</a:t>
            </a:fld>
            <a:endParaRPr lang="en-US"/>
          </a:p>
        </p:txBody>
      </p:sp>
      <p:sp>
        <p:nvSpPr>
          <p:cNvPr id="3074" name="Rectangle 2"/>
          <p:cNvSpPr>
            <a:spLocks noGrp="1" noChangeArrowheads="1"/>
          </p:cNvSpPr>
          <p:nvPr>
            <p:ph type="title"/>
          </p:nvPr>
        </p:nvSpPr>
        <p:spPr/>
        <p:txBody>
          <a:bodyPr/>
          <a:lstStyle/>
          <a:p>
            <a:pPr eaLnBrk="1" hangingPunct="1">
              <a:defRPr/>
            </a:pPr>
            <a:r>
              <a:rPr lang="en-US" smtClean="0"/>
              <a:t>American Neutrality</a:t>
            </a:r>
          </a:p>
        </p:txBody>
      </p:sp>
      <p:sp>
        <p:nvSpPr>
          <p:cNvPr id="3075" name="Rectangle 3"/>
          <p:cNvSpPr>
            <a:spLocks noGrp="1" noChangeArrowheads="1"/>
          </p:cNvSpPr>
          <p:nvPr>
            <p:ph type="body" idx="1"/>
          </p:nvPr>
        </p:nvSpPr>
        <p:spPr>
          <a:xfrm>
            <a:off x="457200" y="1600200"/>
            <a:ext cx="3657600" cy="4525963"/>
          </a:xfrm>
        </p:spPr>
        <p:txBody>
          <a:bodyPr/>
          <a:lstStyle/>
          <a:p>
            <a:pPr marL="609600" indent="-609600" eaLnBrk="1" hangingPunct="1">
              <a:lnSpc>
                <a:spcPct val="90000"/>
              </a:lnSpc>
              <a:buFontTx/>
              <a:buAutoNum type="arabicPeriod"/>
              <a:defRPr/>
            </a:pPr>
            <a:r>
              <a:rPr lang="en-US" sz="2800" smtClean="0"/>
              <a:t>In 1914 the United States issues a </a:t>
            </a:r>
            <a:r>
              <a:rPr lang="en-US" sz="2800" i="1" smtClean="0"/>
              <a:t>Proclamation of Neutrality.</a:t>
            </a:r>
          </a:p>
          <a:p>
            <a:pPr marL="609600" indent="-609600" eaLnBrk="1" hangingPunct="1">
              <a:lnSpc>
                <a:spcPct val="90000"/>
              </a:lnSpc>
              <a:buFontTx/>
              <a:buAutoNum type="arabicPeriod"/>
              <a:defRPr/>
            </a:pPr>
            <a:r>
              <a:rPr lang="en-US" sz="2800" smtClean="0"/>
              <a:t>Woodrow Wilson won the Presidency in 1916 under the slogan; “He Kept Us Out Of War.”</a:t>
            </a:r>
          </a:p>
        </p:txBody>
      </p:sp>
      <p:pic>
        <p:nvPicPr>
          <p:cNvPr id="3076" name="Picture 4"/>
          <p:cNvPicPr>
            <a:picLocks noChangeAspect="1" noChangeArrowheads="1"/>
          </p:cNvPicPr>
          <p:nvPr/>
        </p:nvPicPr>
        <p:blipFill>
          <a:blip r:embed="rId2" cstate="print"/>
          <a:srcRect/>
          <a:stretch>
            <a:fillRect/>
          </a:stretch>
        </p:blipFill>
        <p:spPr bwMode="auto">
          <a:xfrm>
            <a:off x="4572000" y="1676400"/>
            <a:ext cx="381000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48B8FC6A-8B33-4003-AF05-4D009A61800B}" type="slidenum">
              <a:rPr lang="en-US"/>
              <a:pPr>
                <a:defRPr/>
              </a:pPr>
              <a:t>3</a:t>
            </a:fld>
            <a:endParaRPr lang="en-US"/>
          </a:p>
        </p:txBody>
      </p:sp>
      <p:sp>
        <p:nvSpPr>
          <p:cNvPr id="4098" name="Rectangle 2"/>
          <p:cNvSpPr>
            <a:spLocks noGrp="1" noChangeArrowheads="1"/>
          </p:cNvSpPr>
          <p:nvPr>
            <p:ph type="title"/>
          </p:nvPr>
        </p:nvSpPr>
        <p:spPr/>
        <p:txBody>
          <a:bodyPr/>
          <a:lstStyle/>
          <a:p>
            <a:pPr eaLnBrk="1" hangingPunct="1">
              <a:defRPr/>
            </a:pPr>
            <a:r>
              <a:rPr lang="en-US" sz="4000" smtClean="0"/>
              <a:t>A Prosperous War for the United States</a:t>
            </a:r>
          </a:p>
        </p:txBody>
      </p:sp>
      <p:sp>
        <p:nvSpPr>
          <p:cNvPr id="4099" name="Rectangle 3"/>
          <p:cNvSpPr>
            <a:spLocks noGrp="1" noChangeArrowheads="1"/>
          </p:cNvSpPr>
          <p:nvPr>
            <p:ph type="body" idx="1"/>
          </p:nvPr>
        </p:nvSpPr>
        <p:spPr>
          <a:xfrm>
            <a:off x="228600" y="1447800"/>
            <a:ext cx="4419600" cy="5029200"/>
          </a:xfrm>
        </p:spPr>
        <p:txBody>
          <a:bodyPr/>
          <a:lstStyle/>
          <a:p>
            <a:pPr marL="609600" indent="-609600" eaLnBrk="1" hangingPunct="1">
              <a:lnSpc>
                <a:spcPct val="80000"/>
              </a:lnSpc>
              <a:buFontTx/>
              <a:buAutoNum type="arabicPeriod"/>
              <a:defRPr/>
            </a:pPr>
            <a:r>
              <a:rPr lang="en-US" sz="2400" smtClean="0"/>
              <a:t>America’s economy was greatly aided by trading supplies to European countries when the Great War broke out.</a:t>
            </a:r>
          </a:p>
          <a:p>
            <a:pPr marL="609600" indent="-609600" eaLnBrk="1" hangingPunct="1">
              <a:lnSpc>
                <a:spcPct val="80000"/>
              </a:lnSpc>
              <a:buFontTx/>
              <a:buAutoNum type="arabicPeriod"/>
              <a:defRPr/>
            </a:pPr>
            <a:r>
              <a:rPr lang="en-US" sz="2400" smtClean="0"/>
              <a:t>America traded mostly with Britain and France.</a:t>
            </a:r>
          </a:p>
          <a:p>
            <a:pPr marL="609600" indent="-609600" eaLnBrk="1" hangingPunct="1">
              <a:lnSpc>
                <a:spcPct val="80000"/>
              </a:lnSpc>
              <a:buFontTx/>
              <a:buAutoNum type="arabicPeriod"/>
              <a:defRPr/>
            </a:pPr>
            <a:r>
              <a:rPr lang="en-US" sz="2400" smtClean="0"/>
              <a:t>In June of 1915 Austria-Hungary suggested that American neutrality was threatened by its munitions trade with the Allies.</a:t>
            </a:r>
          </a:p>
          <a:p>
            <a:pPr marL="609600" indent="-609600" eaLnBrk="1" hangingPunct="1">
              <a:lnSpc>
                <a:spcPct val="80000"/>
              </a:lnSpc>
              <a:buFontTx/>
              <a:buAutoNum type="arabicPeriod"/>
              <a:defRPr/>
            </a:pPr>
            <a:r>
              <a:rPr lang="en-US" sz="2400" smtClean="0"/>
              <a:t>As the war went on, it was in the best interest for the U.S. that the Allies won the war.  $$$</a:t>
            </a:r>
          </a:p>
        </p:txBody>
      </p:sp>
      <p:pic>
        <p:nvPicPr>
          <p:cNvPr id="4100" name="Picture 4"/>
          <p:cNvPicPr>
            <a:picLocks noChangeAspect="1" noChangeArrowheads="1"/>
          </p:cNvPicPr>
          <p:nvPr/>
        </p:nvPicPr>
        <p:blipFill>
          <a:blip r:embed="rId2" cstate="print"/>
          <a:srcRect/>
          <a:stretch>
            <a:fillRect/>
          </a:stretch>
        </p:blipFill>
        <p:spPr bwMode="auto">
          <a:xfrm>
            <a:off x="5181600" y="1828800"/>
            <a:ext cx="32226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C39E47EB-ED2F-4D4D-BB1F-518877FAA335}" type="slidenum">
              <a:rPr lang="en-US"/>
              <a:pPr>
                <a:defRPr/>
              </a:pPr>
              <a:t>4</a:t>
            </a:fld>
            <a:endParaRPr lang="en-US"/>
          </a:p>
        </p:txBody>
      </p:sp>
      <p:sp>
        <p:nvSpPr>
          <p:cNvPr id="10242" name="Rectangle 2"/>
          <p:cNvSpPr>
            <a:spLocks noGrp="1" noChangeArrowheads="1"/>
          </p:cNvSpPr>
          <p:nvPr>
            <p:ph type="title"/>
          </p:nvPr>
        </p:nvSpPr>
        <p:spPr/>
        <p:txBody>
          <a:bodyPr/>
          <a:lstStyle/>
          <a:p>
            <a:pPr eaLnBrk="1" hangingPunct="1">
              <a:defRPr/>
            </a:pPr>
            <a:r>
              <a:rPr lang="en-US" smtClean="0"/>
              <a:t>Unrestricted Submarine Warfare</a:t>
            </a:r>
          </a:p>
        </p:txBody>
      </p:sp>
      <p:sp>
        <p:nvSpPr>
          <p:cNvPr id="10243" name="Rectangle 3"/>
          <p:cNvSpPr>
            <a:spLocks noGrp="1" noChangeArrowheads="1"/>
          </p:cNvSpPr>
          <p:nvPr>
            <p:ph type="body" idx="1"/>
          </p:nvPr>
        </p:nvSpPr>
        <p:spPr>
          <a:xfrm>
            <a:off x="228600" y="1600200"/>
            <a:ext cx="4572000" cy="4525963"/>
          </a:xfrm>
        </p:spPr>
        <p:txBody>
          <a:bodyPr/>
          <a:lstStyle/>
          <a:p>
            <a:pPr marL="609600" indent="-609600" eaLnBrk="1" hangingPunct="1">
              <a:buFontTx/>
              <a:buAutoNum type="arabicPeriod"/>
              <a:defRPr/>
            </a:pPr>
            <a:r>
              <a:rPr lang="en-US" sz="2800" smtClean="0"/>
              <a:t>German plan to </a:t>
            </a:r>
            <a:r>
              <a:rPr lang="en-US" sz="2800" smtClean="0">
                <a:solidFill>
                  <a:srgbClr val="FF0000"/>
                </a:solidFill>
                <a:effectLst>
                  <a:outerShdw blurRad="38100" dist="38100" dir="2700000" algn="tl">
                    <a:srgbClr val="000000"/>
                  </a:outerShdw>
                </a:effectLst>
              </a:rPr>
              <a:t>blockade</a:t>
            </a:r>
            <a:r>
              <a:rPr lang="en-US" sz="2800" smtClean="0"/>
              <a:t> Britain and France.</a:t>
            </a:r>
          </a:p>
          <a:p>
            <a:pPr marL="609600" indent="-609600" eaLnBrk="1" hangingPunct="1">
              <a:buFontTx/>
              <a:buAutoNum type="arabicPeriod"/>
              <a:defRPr/>
            </a:pPr>
            <a:r>
              <a:rPr lang="en-US" sz="2800" smtClean="0"/>
              <a:t>U-Boats attack without warning and without attempting to save crews and passengers.</a:t>
            </a:r>
          </a:p>
          <a:p>
            <a:pPr marL="609600" indent="-609600" eaLnBrk="1" hangingPunct="1">
              <a:buFontTx/>
              <a:buAutoNum type="arabicPeriod"/>
              <a:defRPr/>
            </a:pPr>
            <a:r>
              <a:rPr lang="en-US" sz="2800" smtClean="0"/>
              <a:t>Torpedoed neutral and belligerent ships. </a:t>
            </a:r>
          </a:p>
        </p:txBody>
      </p:sp>
      <p:pic>
        <p:nvPicPr>
          <p:cNvPr id="10245" name="Picture 5"/>
          <p:cNvPicPr>
            <a:picLocks noChangeAspect="1" noChangeArrowheads="1"/>
          </p:cNvPicPr>
          <p:nvPr/>
        </p:nvPicPr>
        <p:blipFill>
          <a:blip r:embed="rId2" cstate="print"/>
          <a:srcRect/>
          <a:stretch>
            <a:fillRect/>
          </a:stretch>
        </p:blipFill>
        <p:spPr bwMode="auto">
          <a:xfrm>
            <a:off x="5181600" y="1371600"/>
            <a:ext cx="3532188"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0D39483A-E839-46BB-B1C9-870CE997F3DC}" type="slidenum">
              <a:rPr lang="en-US"/>
              <a:pPr>
                <a:defRPr/>
              </a:pPr>
              <a:t>5</a:t>
            </a:fld>
            <a:endParaRPr lang="en-US"/>
          </a:p>
        </p:txBody>
      </p:sp>
      <p:sp>
        <p:nvSpPr>
          <p:cNvPr id="11266" name="Rectangle 2"/>
          <p:cNvSpPr>
            <a:spLocks noGrp="1" noChangeArrowheads="1"/>
          </p:cNvSpPr>
          <p:nvPr>
            <p:ph type="title"/>
          </p:nvPr>
        </p:nvSpPr>
        <p:spPr/>
        <p:txBody>
          <a:bodyPr/>
          <a:lstStyle/>
          <a:p>
            <a:pPr eaLnBrk="1" hangingPunct="1">
              <a:defRPr/>
            </a:pPr>
            <a:r>
              <a:rPr lang="en-US" smtClean="0"/>
              <a:t>Germany Warns the U.S.</a:t>
            </a:r>
          </a:p>
        </p:txBody>
      </p:sp>
      <p:sp>
        <p:nvSpPr>
          <p:cNvPr id="11267" name="Rectangle 3"/>
          <p:cNvSpPr>
            <a:spLocks noGrp="1" noChangeArrowheads="1"/>
          </p:cNvSpPr>
          <p:nvPr>
            <p:ph type="body" idx="1"/>
          </p:nvPr>
        </p:nvSpPr>
        <p:spPr>
          <a:xfrm>
            <a:off x="457200" y="1600200"/>
            <a:ext cx="4876800" cy="4525963"/>
          </a:xfrm>
        </p:spPr>
        <p:txBody>
          <a:bodyPr/>
          <a:lstStyle/>
          <a:p>
            <a:pPr marL="609600" indent="-609600" eaLnBrk="1" hangingPunct="1">
              <a:buFontTx/>
              <a:buAutoNum type="arabicPeriod"/>
              <a:defRPr/>
            </a:pPr>
            <a:r>
              <a:rPr lang="en-US" sz="2800" smtClean="0"/>
              <a:t>Because many Americans traveled to Britain, Germany tried to urge Americans not to travel to Europe.</a:t>
            </a:r>
          </a:p>
          <a:p>
            <a:pPr marL="609600" indent="-609600" eaLnBrk="1" hangingPunct="1">
              <a:buFontTx/>
              <a:buAutoNum type="arabicPeriod"/>
              <a:defRPr/>
            </a:pPr>
            <a:r>
              <a:rPr lang="en-US" sz="2800" smtClean="0"/>
              <a:t>The Germans went as far as taking out an add in the New York Time to discourage Americans from traveling to Europe.</a:t>
            </a:r>
          </a:p>
        </p:txBody>
      </p:sp>
      <p:pic>
        <p:nvPicPr>
          <p:cNvPr id="11268" name="Picture 4" descr="GermanEmbassyNoticeNewYorkWorld150501"/>
          <p:cNvPicPr>
            <a:picLocks noChangeAspect="1" noChangeArrowheads="1"/>
          </p:cNvPicPr>
          <p:nvPr/>
        </p:nvPicPr>
        <p:blipFill>
          <a:blip r:embed="rId2" cstate="print"/>
          <a:srcRect/>
          <a:stretch>
            <a:fillRect/>
          </a:stretch>
        </p:blipFill>
        <p:spPr bwMode="auto">
          <a:xfrm>
            <a:off x="5257800" y="1219200"/>
            <a:ext cx="3201988"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8E1FDBAF-9D7B-4096-8F2E-061DEE6C7169}" type="slidenum">
              <a:rPr lang="en-US"/>
              <a:pPr>
                <a:defRPr/>
              </a:pPr>
              <a:t>6</a:t>
            </a:fld>
            <a:endParaRPr lang="en-US"/>
          </a:p>
        </p:txBody>
      </p:sp>
      <p:pic>
        <p:nvPicPr>
          <p:cNvPr id="1229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06E00704-2112-4C20-A0C3-4769B4715E6F}" type="slidenum">
              <a:rPr lang="en-US"/>
              <a:pPr>
                <a:defRPr/>
              </a:pPr>
              <a:t>7</a:t>
            </a:fld>
            <a:endParaRPr lang="en-US"/>
          </a:p>
        </p:txBody>
      </p:sp>
      <p:sp>
        <p:nvSpPr>
          <p:cNvPr id="13314" name="Rectangle 2"/>
          <p:cNvSpPr>
            <a:spLocks noGrp="1" noChangeArrowheads="1"/>
          </p:cNvSpPr>
          <p:nvPr>
            <p:ph type="title"/>
          </p:nvPr>
        </p:nvSpPr>
        <p:spPr/>
        <p:txBody>
          <a:bodyPr/>
          <a:lstStyle/>
          <a:p>
            <a:pPr eaLnBrk="1" hangingPunct="1">
              <a:defRPr/>
            </a:pPr>
            <a:r>
              <a:rPr lang="en-US" smtClean="0"/>
              <a:t>The Sinking of the Lusitania</a:t>
            </a:r>
          </a:p>
        </p:txBody>
      </p:sp>
      <p:sp>
        <p:nvSpPr>
          <p:cNvPr id="13315" name="Rectangle 3"/>
          <p:cNvSpPr>
            <a:spLocks noGrp="1" noChangeArrowheads="1"/>
          </p:cNvSpPr>
          <p:nvPr>
            <p:ph type="body" idx="1"/>
          </p:nvPr>
        </p:nvSpPr>
        <p:spPr>
          <a:xfrm>
            <a:off x="228600" y="1524000"/>
            <a:ext cx="4724400" cy="4525963"/>
          </a:xfrm>
        </p:spPr>
        <p:txBody>
          <a:bodyPr/>
          <a:lstStyle/>
          <a:p>
            <a:pPr marL="609600" indent="-609600" eaLnBrk="1" hangingPunct="1">
              <a:lnSpc>
                <a:spcPct val="80000"/>
              </a:lnSpc>
              <a:buFontTx/>
              <a:buAutoNum type="arabicPeriod"/>
              <a:defRPr/>
            </a:pPr>
            <a:r>
              <a:rPr lang="en-US" sz="2400" dirty="0" smtClean="0"/>
              <a:t>On May 7, 1915 a German U-Boat sank the British passenger ship the </a:t>
            </a:r>
            <a:r>
              <a:rPr lang="en-US" sz="2400" i="1" dirty="0" smtClean="0">
                <a:solidFill>
                  <a:srgbClr val="FF0000"/>
                </a:solidFill>
                <a:effectLst>
                  <a:outerShdw blurRad="38100" dist="38100" dir="2700000" algn="tl">
                    <a:srgbClr val="000000"/>
                  </a:outerShdw>
                </a:effectLst>
              </a:rPr>
              <a:t>Lusitania</a:t>
            </a:r>
            <a:r>
              <a:rPr lang="en-US" sz="2400" dirty="0" smtClean="0"/>
              <a:t>, 1198 die including 128 Americans. </a:t>
            </a:r>
          </a:p>
          <a:p>
            <a:pPr marL="609600" indent="-609600" eaLnBrk="1" hangingPunct="1">
              <a:lnSpc>
                <a:spcPct val="80000"/>
              </a:lnSpc>
              <a:buFontTx/>
              <a:buAutoNum type="arabicPeriod"/>
              <a:defRPr/>
            </a:pPr>
            <a:r>
              <a:rPr lang="en-US" sz="2400" dirty="0" smtClean="0"/>
              <a:t>The Germans argued that the Lusitania was carrying munitions in the hull.</a:t>
            </a:r>
          </a:p>
          <a:p>
            <a:pPr marL="609600" indent="-609600" eaLnBrk="1" hangingPunct="1">
              <a:lnSpc>
                <a:spcPct val="80000"/>
              </a:lnSpc>
              <a:buFontTx/>
              <a:buAutoNum type="arabicPeriod"/>
              <a:defRPr/>
            </a:pPr>
            <a:r>
              <a:rPr lang="en-US" sz="2400" dirty="0" smtClean="0"/>
              <a:t>The U.S. pressures Germany to end </a:t>
            </a:r>
            <a:r>
              <a:rPr lang="en-US" sz="2400" dirty="0" smtClean="0">
                <a:solidFill>
                  <a:srgbClr val="FF0000"/>
                </a:solidFill>
                <a:effectLst>
                  <a:outerShdw blurRad="38100" dist="38100" dir="2700000" algn="tl">
                    <a:srgbClr val="000000"/>
                  </a:outerShdw>
                </a:effectLst>
              </a:rPr>
              <a:t>Unrestricted Submarine Warfare.</a:t>
            </a:r>
          </a:p>
          <a:p>
            <a:pPr marL="609600" indent="-609600" eaLnBrk="1" hangingPunct="1">
              <a:lnSpc>
                <a:spcPct val="80000"/>
              </a:lnSpc>
              <a:buFontTx/>
              <a:buAutoNum type="arabicPeriod"/>
              <a:defRPr/>
            </a:pPr>
            <a:r>
              <a:rPr lang="en-US" sz="2400" dirty="0" smtClean="0"/>
              <a:t>Germany agrees to end USW after signing the </a:t>
            </a:r>
            <a:r>
              <a:rPr lang="en-US" sz="2400" dirty="0" smtClean="0">
                <a:solidFill>
                  <a:srgbClr val="FF0000"/>
                </a:solidFill>
                <a:effectLst>
                  <a:outerShdw blurRad="38100" dist="38100" dir="2700000" algn="tl">
                    <a:srgbClr val="000000"/>
                  </a:outerShdw>
                </a:effectLst>
              </a:rPr>
              <a:t>Sussex Pledge</a:t>
            </a:r>
            <a:r>
              <a:rPr lang="en-US" sz="2400" dirty="0" smtClean="0"/>
              <a:t> in 1916.</a:t>
            </a:r>
          </a:p>
          <a:p>
            <a:pPr marL="609600" indent="-609600" eaLnBrk="1" hangingPunct="1">
              <a:lnSpc>
                <a:spcPct val="80000"/>
              </a:lnSpc>
              <a:buFontTx/>
              <a:buAutoNum type="arabicPeriod"/>
              <a:defRPr/>
            </a:pPr>
            <a:endParaRPr lang="en-US" sz="2400" dirty="0" smtClean="0"/>
          </a:p>
        </p:txBody>
      </p:sp>
      <p:pic>
        <p:nvPicPr>
          <p:cNvPr id="13316" name="Picture 4"/>
          <p:cNvPicPr>
            <a:picLocks noChangeAspect="1" noChangeArrowheads="1"/>
          </p:cNvPicPr>
          <p:nvPr/>
        </p:nvPicPr>
        <p:blipFill>
          <a:blip r:embed="rId2" cstate="print"/>
          <a:srcRect/>
          <a:stretch>
            <a:fillRect/>
          </a:stretch>
        </p:blipFill>
        <p:spPr bwMode="auto">
          <a:xfrm>
            <a:off x="4876800" y="1752600"/>
            <a:ext cx="4191000" cy="396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BE0176E4-E956-44EB-BBC4-1EAFB0DA1185}" type="slidenum">
              <a:rPr lang="en-US"/>
              <a:pPr>
                <a:defRPr/>
              </a:pPr>
              <a:t>8</a:t>
            </a:fld>
            <a:endParaRPr lang="en-US"/>
          </a:p>
        </p:txBody>
      </p:sp>
      <p:pic>
        <p:nvPicPr>
          <p:cNvPr id="14340" name="Picture 4"/>
          <p:cNvPicPr>
            <a:picLocks noChangeAspect="1" noChangeArrowheads="1"/>
          </p:cNvPicPr>
          <p:nvPr/>
        </p:nvPicPr>
        <p:blipFill>
          <a:blip r:embed="rId2" cstate="print"/>
          <a:srcRect/>
          <a:stretch>
            <a:fillRect/>
          </a:stretch>
        </p:blipFill>
        <p:spPr bwMode="auto">
          <a:xfrm>
            <a:off x="0" y="304800"/>
            <a:ext cx="9144000" cy="605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9710031D-EF16-4A51-B034-72FDB0CB70C1}" type="slidenum">
              <a:rPr lang="en-US"/>
              <a:pPr>
                <a:defRPr/>
              </a:pPr>
              <a:t>9</a:t>
            </a:fld>
            <a:endParaRPr lang="en-US"/>
          </a:p>
        </p:txBody>
      </p:sp>
      <p:sp>
        <p:nvSpPr>
          <p:cNvPr id="15362" name="Rectangle 2"/>
          <p:cNvSpPr>
            <a:spLocks noGrp="1" noChangeArrowheads="1"/>
          </p:cNvSpPr>
          <p:nvPr>
            <p:ph type="title"/>
          </p:nvPr>
        </p:nvSpPr>
        <p:spPr/>
        <p:txBody>
          <a:bodyPr/>
          <a:lstStyle/>
          <a:p>
            <a:pPr eaLnBrk="1" hangingPunct="1">
              <a:defRPr/>
            </a:pPr>
            <a:r>
              <a:rPr lang="en-US" sz="4000" smtClean="0"/>
              <a:t>Germany Sees No Other Alternative</a:t>
            </a:r>
          </a:p>
        </p:txBody>
      </p:sp>
      <p:sp>
        <p:nvSpPr>
          <p:cNvPr id="15363" name="Rectangle 3"/>
          <p:cNvSpPr>
            <a:spLocks noGrp="1" noChangeArrowheads="1"/>
          </p:cNvSpPr>
          <p:nvPr>
            <p:ph type="body" idx="1"/>
          </p:nvPr>
        </p:nvSpPr>
        <p:spPr>
          <a:xfrm>
            <a:off x="152400" y="1600200"/>
            <a:ext cx="5562600" cy="4876800"/>
          </a:xfrm>
        </p:spPr>
        <p:txBody>
          <a:bodyPr/>
          <a:lstStyle/>
          <a:p>
            <a:pPr marL="609600" indent="-609600" eaLnBrk="1" hangingPunct="1">
              <a:lnSpc>
                <a:spcPct val="80000"/>
              </a:lnSpc>
              <a:buFontTx/>
              <a:buAutoNum type="arabicPeriod"/>
              <a:defRPr/>
            </a:pPr>
            <a:r>
              <a:rPr lang="en-US" sz="2400" dirty="0" smtClean="0"/>
              <a:t>Unable to make any headway after ending Unrestricted Submarine Warfare, Germany decides to take action.</a:t>
            </a:r>
          </a:p>
          <a:p>
            <a:pPr marL="609600" indent="-609600" eaLnBrk="1" hangingPunct="1">
              <a:lnSpc>
                <a:spcPct val="80000"/>
              </a:lnSpc>
              <a:buFontTx/>
              <a:buAutoNum type="arabicPeriod"/>
              <a:defRPr/>
            </a:pPr>
            <a:r>
              <a:rPr lang="en-US" sz="2400" dirty="0" smtClean="0"/>
              <a:t>On January 1917 Germany resumed Unrestricted Submarine Warfare believing they could defeat England in 5 months. 	                                                                                     </a:t>
            </a:r>
          </a:p>
          <a:p>
            <a:pPr marL="609600" indent="-609600" eaLnBrk="1" hangingPunct="1">
              <a:lnSpc>
                <a:spcPct val="80000"/>
              </a:lnSpc>
              <a:buFontTx/>
              <a:buAutoNum type="arabicPeriod"/>
              <a:defRPr/>
            </a:pPr>
            <a:r>
              <a:rPr lang="en-US" sz="2400" dirty="0" smtClean="0">
                <a:latin typeface="Georgia" pitchFamily="18" charset="0"/>
              </a:rPr>
              <a:t>“</a:t>
            </a:r>
            <a:r>
              <a:rPr lang="en-US" sz="2400" i="1" dirty="0" smtClean="0">
                <a:latin typeface="Georgia" pitchFamily="18" charset="0"/>
              </a:rPr>
              <a:t>We will frighten the British flag off the face of the waters and starve the British people until they, who have refused peace, will kneel and plead for it.”</a:t>
            </a:r>
            <a:r>
              <a:rPr lang="en-US" sz="2400" dirty="0" smtClean="0"/>
              <a:t>  Kaiser Wilhelm</a:t>
            </a:r>
          </a:p>
        </p:txBody>
      </p:sp>
      <p:pic>
        <p:nvPicPr>
          <p:cNvPr id="15364" name="Picture 4"/>
          <p:cNvPicPr>
            <a:picLocks noChangeAspect="1" noChangeArrowheads="1"/>
          </p:cNvPicPr>
          <p:nvPr/>
        </p:nvPicPr>
        <p:blipFill>
          <a:blip r:embed="rId2" cstate="print"/>
          <a:srcRect/>
          <a:stretch>
            <a:fillRect/>
          </a:stretch>
        </p:blipFill>
        <p:spPr bwMode="auto">
          <a:xfrm>
            <a:off x="5943600" y="1676400"/>
            <a:ext cx="2960688"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779</TotalTime>
  <Words>783</Words>
  <Application>Microsoft Office PowerPoint</Application>
  <PresentationFormat>On-screen Show (4:3)</PresentationFormat>
  <Paragraphs>230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Ripple</vt:lpstr>
      <vt:lpstr>Reasons for American Entrance Into WWI</vt:lpstr>
      <vt:lpstr>American Neutrality</vt:lpstr>
      <vt:lpstr>A Prosperous War for the United States</vt:lpstr>
      <vt:lpstr>Unrestricted Submarine Warfare</vt:lpstr>
      <vt:lpstr>Germany Warns the U.S.</vt:lpstr>
      <vt:lpstr>Slide 6</vt:lpstr>
      <vt:lpstr>The Sinking of the Lusitania</vt:lpstr>
      <vt:lpstr>Slide 8</vt:lpstr>
      <vt:lpstr>Germany Sees No Other Alternative</vt:lpstr>
      <vt:lpstr>The Zimmermann Telegram</vt:lpstr>
      <vt:lpstr>Slide 11</vt:lpstr>
      <vt:lpstr>The Actual Zimmermann Telegram</vt:lpstr>
      <vt:lpstr>Slide 13</vt:lpstr>
      <vt:lpstr>The United States Enters the Great War </vt:lpstr>
      <vt:lpstr>An Armistice is Signed</vt:lpstr>
      <vt:lpstr>World War I Statistics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Enters the Great War</dc:title>
  <dc:creator>User</dc:creator>
  <cp:lastModifiedBy>Teacher</cp:lastModifiedBy>
  <cp:revision>25</cp:revision>
  <cp:lastPrinted>2012-02-09T17:06:42Z</cp:lastPrinted>
  <dcterms:created xsi:type="dcterms:W3CDTF">2008-09-28T00:45:38Z</dcterms:created>
  <dcterms:modified xsi:type="dcterms:W3CDTF">2012-11-14T23:40:34Z</dcterms:modified>
</cp:coreProperties>
</file>