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4" r:id="rId10"/>
    <p:sldId id="275" r:id="rId11"/>
    <p:sldId id="264" r:id="rId12"/>
    <p:sldId id="265" r:id="rId13"/>
    <p:sldId id="277" r:id="rId14"/>
    <p:sldId id="266" r:id="rId15"/>
    <p:sldId id="267" r:id="rId16"/>
    <p:sldId id="271" r:id="rId17"/>
    <p:sldId id="281" r:id="rId18"/>
    <p:sldId id="268" r:id="rId19"/>
    <p:sldId id="269" r:id="rId20"/>
    <p:sldId id="270" r:id="rId21"/>
    <p:sldId id="272" r:id="rId22"/>
    <p:sldId id="273" r:id="rId23"/>
    <p:sldId id="279" r:id="rId24"/>
    <p:sldId id="278"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A84D001-250D-4C4C-8BB6-34134DAAAB96}"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E0338D-1260-426B-9EAD-4B999DC5BE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cademic.brooklyn.cuny.edu/history/core/pics/0255/img0005.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CA" b="1" u="sng" dirty="0" smtClean="0"/>
              <a:t>The Russian Revolution</a:t>
            </a:r>
            <a:endParaRPr lang="en-CA" dirty="0"/>
          </a:p>
        </p:txBody>
      </p:sp>
      <p:pic>
        <p:nvPicPr>
          <p:cNvPr id="8194" name="Picture 2"/>
          <p:cNvPicPr>
            <a:picLocks noChangeAspect="1" noChangeArrowheads="1"/>
          </p:cNvPicPr>
          <p:nvPr/>
        </p:nvPicPr>
        <p:blipFill>
          <a:blip r:embed="rId2" cstate="print"/>
          <a:srcRect/>
          <a:stretch>
            <a:fillRect/>
          </a:stretch>
        </p:blipFill>
        <p:spPr bwMode="auto">
          <a:xfrm>
            <a:off x="838200" y="2057400"/>
            <a:ext cx="4648200" cy="345039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867400" y="1828800"/>
            <a:ext cx="2838450" cy="3429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broom%20makers%20sepia"/>
          <p:cNvPicPr>
            <a:picLocks noChangeAspect="1" noChangeArrowheads="1"/>
          </p:cNvPicPr>
          <p:nvPr/>
        </p:nvPicPr>
        <p:blipFill>
          <a:blip r:embed="rId2" cstate="print"/>
          <a:srcRect/>
          <a:stretch>
            <a:fillRect/>
          </a:stretch>
        </p:blipFill>
        <p:spPr bwMode="auto">
          <a:xfrm>
            <a:off x="0" y="0"/>
            <a:ext cx="9144000" cy="6172200"/>
          </a:xfrm>
          <a:prstGeom prst="rect">
            <a:avLst/>
          </a:prstGeom>
          <a:noFill/>
        </p:spPr>
      </p:pic>
      <p:sp>
        <p:nvSpPr>
          <p:cNvPr id="14342" name="Text Box 6"/>
          <p:cNvSpPr txBox="1">
            <a:spLocks noChangeArrowheads="1"/>
          </p:cNvSpPr>
          <p:nvPr/>
        </p:nvSpPr>
        <p:spPr bwMode="auto">
          <a:xfrm>
            <a:off x="0" y="6248400"/>
            <a:ext cx="9144000" cy="519113"/>
          </a:xfrm>
          <a:prstGeom prst="rect">
            <a:avLst/>
          </a:prstGeom>
          <a:noFill/>
          <a:ln w="9525">
            <a:noFill/>
            <a:miter lim="800000"/>
            <a:headEnd/>
            <a:tailEnd/>
          </a:ln>
          <a:effectLst/>
        </p:spPr>
        <p:txBody>
          <a:bodyPr>
            <a:spAutoFit/>
          </a:bodyPr>
          <a:lstStyle/>
          <a:p>
            <a:pPr>
              <a:spcBef>
                <a:spcPct val="50000"/>
              </a:spcBef>
            </a:pPr>
            <a:r>
              <a:rPr lang="en-US" sz="2800"/>
              <a:t>Russian peasants labor in broom-making sweatshop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The First Revolution </a:t>
            </a:r>
            <a:r>
              <a:rPr lang="en-CA" dirty="0" smtClean="0"/>
              <a:t/>
            </a:r>
            <a:br>
              <a:rPr lang="en-CA" dirty="0" smtClean="0"/>
            </a:br>
            <a:endParaRPr lang="en-CA" dirty="0"/>
          </a:p>
        </p:txBody>
      </p:sp>
      <p:sp>
        <p:nvSpPr>
          <p:cNvPr id="3" name="Content Placeholder 2"/>
          <p:cNvSpPr>
            <a:spLocks noGrp="1"/>
          </p:cNvSpPr>
          <p:nvPr>
            <p:ph idx="1"/>
          </p:nvPr>
        </p:nvSpPr>
        <p:spPr>
          <a:xfrm>
            <a:off x="152400" y="1600200"/>
            <a:ext cx="3810000" cy="4525963"/>
          </a:xfrm>
        </p:spPr>
        <p:txBody>
          <a:bodyPr>
            <a:normAutofit fontScale="70000" lnSpcReduction="20000"/>
          </a:bodyPr>
          <a:lstStyle/>
          <a:p>
            <a:pPr marL="0" indent="0">
              <a:buNone/>
            </a:pPr>
            <a:r>
              <a:rPr lang="en-CA" dirty="0" smtClean="0"/>
              <a:t>- January 9</a:t>
            </a:r>
            <a:r>
              <a:rPr lang="en-CA" baseline="30000" dirty="0" smtClean="0"/>
              <a:t>th</a:t>
            </a:r>
            <a:r>
              <a:rPr lang="en-CA" dirty="0" smtClean="0"/>
              <a:t>, 1905, ‘Bloody Sunday’ Thousands of striking workers petitioned outside the ‘Winter Palace’, with a petition of 150,000 signatures pleading the Tsar for: an elected assembly, voting rights, education and worker rights</a:t>
            </a:r>
          </a:p>
          <a:p>
            <a:pPr marL="0" indent="0">
              <a:buNone/>
            </a:pPr>
            <a:r>
              <a:rPr lang="en-CA" dirty="0" smtClean="0"/>
              <a:t>- Tsar not in St. Petersburg to receive the demands; soldiers opened fire, killing many women and children</a:t>
            </a:r>
          </a:p>
          <a:p>
            <a:pPr marL="0" indent="0">
              <a:buNone/>
            </a:pPr>
            <a:r>
              <a:rPr lang="en-CA" dirty="0" smtClean="0"/>
              <a:t>- Massacre devastated Tsar’s ‘fatherly’ image</a:t>
            </a:r>
          </a:p>
          <a:p>
            <a:endParaRPr lang="en-CA" dirty="0"/>
          </a:p>
        </p:txBody>
      </p:sp>
      <p:pic>
        <p:nvPicPr>
          <p:cNvPr id="6146" name="Picture 2" descr="C:\Users\Teacher\Desktop\Mr. Iachetta's Lesson folder\Mr I's pics\Baltic Cruise July\PICT3223.JPG"/>
          <p:cNvPicPr>
            <a:picLocks noChangeAspect="1" noChangeArrowheads="1"/>
          </p:cNvPicPr>
          <p:nvPr/>
        </p:nvPicPr>
        <p:blipFill>
          <a:blip r:embed="rId2" cstate="print"/>
          <a:srcRect/>
          <a:stretch>
            <a:fillRect/>
          </a:stretch>
        </p:blipFill>
        <p:spPr bwMode="auto">
          <a:xfrm>
            <a:off x="5105400" y="1371600"/>
            <a:ext cx="2743200" cy="2057400"/>
          </a:xfrm>
          <a:prstGeom prst="rect">
            <a:avLst/>
          </a:prstGeom>
          <a:noFill/>
        </p:spPr>
      </p:pic>
      <p:pic>
        <p:nvPicPr>
          <p:cNvPr id="5" name="Picture 1029" descr="img0005">
            <a:hlinkClick r:id="rId3"/>
          </p:cNvPr>
          <p:cNvPicPr>
            <a:picLocks noChangeAspect="1" noChangeArrowheads="1"/>
          </p:cNvPicPr>
          <p:nvPr/>
        </p:nvPicPr>
        <p:blipFill>
          <a:blip r:embed="rId4" cstate="print"/>
          <a:srcRect/>
          <a:stretch>
            <a:fillRect/>
          </a:stretch>
        </p:blipFill>
        <p:spPr bwMode="auto">
          <a:xfrm>
            <a:off x="4267200" y="3733800"/>
            <a:ext cx="4238339" cy="28321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WW1</a:t>
            </a:r>
            <a:r>
              <a:rPr lang="en-CA" dirty="0" smtClean="0"/>
              <a:t/>
            </a:r>
            <a:br>
              <a:rPr lang="en-CA" dirty="0" smtClean="0"/>
            </a:br>
            <a:endParaRPr lang="en-CA" dirty="0"/>
          </a:p>
        </p:txBody>
      </p:sp>
      <p:sp>
        <p:nvSpPr>
          <p:cNvPr id="3" name="Content Placeholder 2"/>
          <p:cNvSpPr>
            <a:spLocks noGrp="1"/>
          </p:cNvSpPr>
          <p:nvPr>
            <p:ph idx="1"/>
          </p:nvPr>
        </p:nvSpPr>
        <p:spPr>
          <a:xfrm>
            <a:off x="152400" y="1600200"/>
            <a:ext cx="4114800" cy="5105400"/>
          </a:xfrm>
        </p:spPr>
        <p:txBody>
          <a:bodyPr>
            <a:normAutofit fontScale="62500" lnSpcReduction="20000"/>
          </a:bodyPr>
          <a:lstStyle/>
          <a:p>
            <a:pPr marL="0" indent="0">
              <a:buNone/>
            </a:pPr>
            <a:r>
              <a:rPr lang="en-CA" dirty="0" smtClean="0"/>
              <a:t>- Tragic family squabble</a:t>
            </a:r>
          </a:p>
          <a:p>
            <a:pPr marL="0" indent="0">
              <a:buNone/>
            </a:pPr>
            <a:r>
              <a:rPr lang="en-CA" dirty="0" smtClean="0"/>
              <a:t>- Nicholas was cousin to King George V of England, while Alexandra was cousin to both the King of Britain and Kaiser Wilhelm II of Germany</a:t>
            </a:r>
          </a:p>
          <a:p>
            <a:pPr marL="0" indent="0">
              <a:buNone/>
            </a:pPr>
            <a:r>
              <a:rPr lang="en-CA" dirty="0" smtClean="0"/>
              <a:t>- German chancellor often visited Russia to hunt with the Tsar</a:t>
            </a:r>
          </a:p>
          <a:p>
            <a:pPr marL="0" indent="0">
              <a:buNone/>
            </a:pPr>
            <a:r>
              <a:rPr lang="en-CA" dirty="0" smtClean="0"/>
              <a:t>- Nicholas signed a treaty that entered Russia into a war which ended the lives of millions of Russians, and indirectly, his own life as well.</a:t>
            </a:r>
          </a:p>
          <a:p>
            <a:pPr marL="0" indent="0">
              <a:buNone/>
            </a:pPr>
            <a:r>
              <a:rPr lang="en-CA" dirty="0" smtClean="0"/>
              <a:t>- During the war the name ‘St. Petersburg’ was changed to ‘Petrograd’ because it sounded German</a:t>
            </a:r>
          </a:p>
          <a:p>
            <a:pPr marL="0" indent="0">
              <a:buNone/>
            </a:pPr>
            <a:r>
              <a:rPr lang="en-CA" dirty="0" smtClean="0"/>
              <a:t>- Tsar’s family (wife and son) mocked during the war for being ‘German’</a:t>
            </a:r>
          </a:p>
          <a:p>
            <a:endParaRPr lang="en-CA" dirty="0"/>
          </a:p>
        </p:txBody>
      </p:sp>
      <p:pic>
        <p:nvPicPr>
          <p:cNvPr id="4" name="Picture 8" descr="russian army"/>
          <p:cNvPicPr>
            <a:picLocks noChangeAspect="1" noChangeArrowheads="1"/>
          </p:cNvPicPr>
          <p:nvPr/>
        </p:nvPicPr>
        <p:blipFill>
          <a:blip r:embed="rId2" cstate="print"/>
          <a:srcRect/>
          <a:stretch>
            <a:fillRect/>
          </a:stretch>
        </p:blipFill>
        <p:spPr bwMode="auto">
          <a:xfrm>
            <a:off x="4419600" y="1295400"/>
            <a:ext cx="4343400" cy="2889250"/>
          </a:xfrm>
          <a:prstGeom prst="rect">
            <a:avLst/>
          </a:prstGeom>
          <a:noFill/>
        </p:spPr>
      </p:pic>
      <p:pic>
        <p:nvPicPr>
          <p:cNvPr id="6" name="Content Placeholder 3" descr="WWI Russian artillery.jpg"/>
          <p:cNvPicPr>
            <a:picLocks noChangeAspect="1"/>
          </p:cNvPicPr>
          <p:nvPr/>
        </p:nvPicPr>
        <p:blipFill>
          <a:blip r:embed="rId3" cstate="print"/>
          <a:srcRect/>
          <a:stretch>
            <a:fillRect/>
          </a:stretch>
        </p:blipFill>
        <p:spPr>
          <a:xfrm>
            <a:off x="3886200" y="4572000"/>
            <a:ext cx="5041350" cy="11858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np_danube_cavalry_01"/>
          <p:cNvPicPr>
            <a:picLocks noChangeAspect="1" noChangeArrowheads="1"/>
          </p:cNvPicPr>
          <p:nvPr/>
        </p:nvPicPr>
        <p:blipFill>
          <a:blip r:embed="rId2" cstate="print"/>
          <a:srcRect/>
          <a:stretch>
            <a:fillRect/>
          </a:stretch>
        </p:blipFill>
        <p:spPr bwMode="auto">
          <a:xfrm>
            <a:off x="0" y="228600"/>
            <a:ext cx="9144000" cy="1873250"/>
          </a:xfrm>
          <a:prstGeom prst="rect">
            <a:avLst/>
          </a:prstGeom>
          <a:noFill/>
        </p:spPr>
      </p:pic>
      <p:pic>
        <p:nvPicPr>
          <p:cNvPr id="13319" name="Picture 7" descr="cnp_galicia_russians_01"/>
          <p:cNvPicPr>
            <a:picLocks noChangeAspect="1" noChangeArrowheads="1"/>
          </p:cNvPicPr>
          <p:nvPr/>
        </p:nvPicPr>
        <p:blipFill>
          <a:blip r:embed="rId3" cstate="print"/>
          <a:srcRect/>
          <a:stretch>
            <a:fillRect/>
          </a:stretch>
        </p:blipFill>
        <p:spPr bwMode="auto">
          <a:xfrm>
            <a:off x="0" y="4489450"/>
            <a:ext cx="9144000" cy="2120900"/>
          </a:xfrm>
          <a:prstGeom prst="rect">
            <a:avLst/>
          </a:prstGeom>
          <a:noFill/>
        </p:spPr>
      </p:pic>
      <p:sp>
        <p:nvSpPr>
          <p:cNvPr id="13320" name="Text Box 8"/>
          <p:cNvSpPr txBox="1">
            <a:spLocks noChangeArrowheads="1"/>
          </p:cNvSpPr>
          <p:nvPr/>
        </p:nvSpPr>
        <p:spPr bwMode="auto">
          <a:xfrm>
            <a:off x="0" y="2514600"/>
            <a:ext cx="9144000" cy="3554819"/>
          </a:xfrm>
          <a:prstGeom prst="rect">
            <a:avLst/>
          </a:prstGeom>
          <a:noFill/>
          <a:ln w="9525">
            <a:noFill/>
            <a:miter lim="800000"/>
            <a:headEnd/>
            <a:tailEnd/>
          </a:ln>
          <a:effectLst/>
        </p:spPr>
        <p:txBody>
          <a:bodyPr>
            <a:spAutoFit/>
          </a:bodyPr>
          <a:lstStyle/>
          <a:p>
            <a:pPr lvl="1"/>
            <a:r>
              <a:rPr lang="en-US" sz="2400" b="1" dirty="0"/>
              <a:t>Russian forces retreating following losses in </a:t>
            </a:r>
            <a:r>
              <a:rPr lang="en-US" sz="2400" b="1" dirty="0" smtClean="0"/>
              <a:t>WWI</a:t>
            </a:r>
          </a:p>
          <a:p>
            <a:pPr lvl="1"/>
            <a:r>
              <a:rPr lang="en-US" sz="2400" b="1" dirty="0" smtClean="0">
                <a:latin typeface="Arial" charset="0"/>
              </a:rPr>
              <a:t>WWI cost Russia nearly: </a:t>
            </a:r>
          </a:p>
          <a:p>
            <a:pPr lvl="1"/>
            <a:r>
              <a:rPr lang="en-US" sz="2400" b="1" dirty="0" smtClean="0">
                <a:latin typeface="Arial" charset="0"/>
              </a:rPr>
              <a:t>$22.3 </a:t>
            </a:r>
            <a:r>
              <a:rPr lang="en-US" sz="2400" b="1" dirty="0" smtClean="0">
                <a:latin typeface="Arial" charset="0"/>
              </a:rPr>
              <a:t>billion</a:t>
            </a:r>
          </a:p>
          <a:p>
            <a:pPr lvl="1"/>
            <a:r>
              <a:rPr lang="en-US" sz="2400" b="1" dirty="0" smtClean="0">
                <a:latin typeface="Arial" charset="0"/>
              </a:rPr>
              <a:t>4 million dead </a:t>
            </a:r>
            <a:r>
              <a:rPr lang="en-US" sz="2400" b="1" smtClean="0">
                <a:latin typeface="Arial" charset="0"/>
              </a:rPr>
              <a:t>(estimation)</a:t>
            </a:r>
            <a:endParaRPr lang="en-US" sz="2400" b="1" dirty="0" smtClean="0">
              <a:latin typeface="Arial" charset="0"/>
            </a:endParaRPr>
          </a:p>
          <a:p>
            <a:pPr lvl="1"/>
            <a:r>
              <a:rPr lang="en-US" sz="2400" b="1" dirty="0" smtClean="0">
                <a:latin typeface="Arial" charset="0"/>
              </a:rPr>
              <a:t>2.3 </a:t>
            </a:r>
            <a:r>
              <a:rPr lang="en-US" sz="2400" b="1" dirty="0" smtClean="0">
                <a:latin typeface="Arial" charset="0"/>
              </a:rPr>
              <a:t>million soldiers died</a:t>
            </a:r>
          </a:p>
          <a:p>
            <a:pPr lvl="1"/>
            <a:r>
              <a:rPr lang="en-US" sz="2400" b="1" dirty="0" smtClean="0">
                <a:latin typeface="Arial" charset="0"/>
              </a:rPr>
              <a:t>1.5 </a:t>
            </a:r>
            <a:r>
              <a:rPr lang="en-US" sz="2400" b="1" dirty="0" smtClean="0">
                <a:latin typeface="Arial" charset="0"/>
              </a:rPr>
              <a:t>million civilian deaths</a:t>
            </a:r>
          </a:p>
          <a:p>
            <a:pPr algn="ctr">
              <a:spcBef>
                <a:spcPct val="50000"/>
              </a:spcBef>
            </a:pPr>
            <a:endParaRPr lang="en-US" dirty="0" smtClean="0"/>
          </a:p>
          <a:p>
            <a:pPr algn="ctr">
              <a:spcBef>
                <a:spcPct val="50000"/>
              </a:spcBef>
            </a:pPr>
            <a:endParaRPr lang="en-US" dirty="0" smtClean="0"/>
          </a:p>
          <a:p>
            <a:pPr algn="ctr">
              <a:spcBef>
                <a:spcPct val="50000"/>
              </a:spcBef>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Rasputin</a:t>
            </a:r>
            <a:r>
              <a:rPr lang="en-CA" dirty="0" smtClean="0"/>
              <a:t/>
            </a:r>
            <a:br>
              <a:rPr lang="en-CA" dirty="0" smtClean="0"/>
            </a:br>
            <a:endParaRPr lang="en-CA" dirty="0"/>
          </a:p>
        </p:txBody>
      </p:sp>
      <p:sp>
        <p:nvSpPr>
          <p:cNvPr id="3" name="Content Placeholder 2"/>
          <p:cNvSpPr>
            <a:spLocks noGrp="1"/>
          </p:cNvSpPr>
          <p:nvPr>
            <p:ph idx="1"/>
          </p:nvPr>
        </p:nvSpPr>
        <p:spPr>
          <a:xfrm>
            <a:off x="0" y="1600200"/>
            <a:ext cx="3810000" cy="4525963"/>
          </a:xfrm>
        </p:spPr>
        <p:txBody>
          <a:bodyPr>
            <a:normAutofit fontScale="55000" lnSpcReduction="20000"/>
          </a:bodyPr>
          <a:lstStyle/>
          <a:p>
            <a:pPr>
              <a:buNone/>
            </a:pPr>
            <a:r>
              <a:rPr lang="en-CA" dirty="0" smtClean="0"/>
              <a:t>- Siberian party peasant, turned spiritual healer</a:t>
            </a:r>
          </a:p>
          <a:p>
            <a:pPr>
              <a:buNone/>
            </a:pPr>
            <a:r>
              <a:rPr lang="en-CA" dirty="0" smtClean="0"/>
              <a:t>- Alexis dying from a groin haemorrhage, in desperation Rasputin was called to the palace</a:t>
            </a:r>
          </a:p>
          <a:p>
            <a:pPr>
              <a:buNone/>
            </a:pPr>
            <a:r>
              <a:rPr lang="en-CA" dirty="0" smtClean="0"/>
              <a:t>- Rasputin predicted that boy would be well by morning (When boy woke up healthy, Alexandra fell under his spell)</a:t>
            </a:r>
          </a:p>
          <a:p>
            <a:pPr>
              <a:buNone/>
            </a:pPr>
            <a:r>
              <a:rPr lang="en-CA" dirty="0" smtClean="0"/>
              <a:t>Secret police observed Rasputin frequently partying and bringing over women to his apartment</a:t>
            </a:r>
          </a:p>
          <a:p>
            <a:pPr>
              <a:buNone/>
            </a:pPr>
            <a:r>
              <a:rPr lang="en-CA" dirty="0" smtClean="0"/>
              <a:t>- Alexandra dismissed anyone who spoke against her ‘unholy man’</a:t>
            </a:r>
          </a:p>
          <a:p>
            <a:pPr>
              <a:buNone/>
            </a:pPr>
            <a:r>
              <a:rPr lang="en-CA" dirty="0" smtClean="0"/>
              <a:t>- Rumour that Alexandra and Rasputin were having an affair</a:t>
            </a:r>
          </a:p>
          <a:p>
            <a:pPr>
              <a:buNone/>
            </a:pPr>
            <a:r>
              <a:rPr lang="en-CA" dirty="0" smtClean="0"/>
              <a:t>- Rasputin guided the Empress in guiding state affairs</a:t>
            </a:r>
          </a:p>
          <a:p>
            <a:pPr>
              <a:buFontTx/>
              <a:buChar char="-"/>
            </a:pPr>
            <a:endParaRPr lang="en-CA" dirty="0" smtClean="0"/>
          </a:p>
          <a:p>
            <a:endParaRPr lang="en-CA" dirty="0"/>
          </a:p>
        </p:txBody>
      </p:sp>
      <p:pic>
        <p:nvPicPr>
          <p:cNvPr id="4" name="Picture 7" descr="cartoon"/>
          <p:cNvPicPr>
            <a:picLocks noChangeAspect="1" noChangeArrowheads="1"/>
          </p:cNvPicPr>
          <p:nvPr/>
        </p:nvPicPr>
        <p:blipFill>
          <a:blip r:embed="rId2" cstate="print"/>
          <a:srcRect/>
          <a:stretch>
            <a:fillRect/>
          </a:stretch>
        </p:blipFill>
        <p:spPr bwMode="auto">
          <a:xfrm>
            <a:off x="5638800" y="2209800"/>
            <a:ext cx="3041650" cy="4114800"/>
          </a:xfrm>
          <a:prstGeom prst="rect">
            <a:avLst/>
          </a:prstGeom>
          <a:noFill/>
        </p:spPr>
      </p:pic>
      <p:pic>
        <p:nvPicPr>
          <p:cNvPr id="5" name="Picture 7" descr="rasputindeath"/>
          <p:cNvPicPr>
            <a:picLocks noChangeAspect="1" noChangeArrowheads="1"/>
          </p:cNvPicPr>
          <p:nvPr/>
        </p:nvPicPr>
        <p:blipFill>
          <a:blip r:embed="rId3" cstate="print"/>
          <a:srcRect/>
          <a:stretch>
            <a:fillRect/>
          </a:stretch>
        </p:blipFill>
        <p:spPr bwMode="auto">
          <a:xfrm>
            <a:off x="3886200" y="1066800"/>
            <a:ext cx="1653495" cy="175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Rasputin’s Death</a:t>
            </a:r>
            <a:endParaRPr lang="en-CA" dirty="0"/>
          </a:p>
        </p:txBody>
      </p:sp>
      <p:sp>
        <p:nvSpPr>
          <p:cNvPr id="3" name="Content Placeholder 2"/>
          <p:cNvSpPr>
            <a:spLocks noGrp="1"/>
          </p:cNvSpPr>
          <p:nvPr>
            <p:ph idx="1"/>
          </p:nvPr>
        </p:nvSpPr>
        <p:spPr>
          <a:xfrm>
            <a:off x="0" y="1600200"/>
            <a:ext cx="4724400" cy="4525963"/>
          </a:xfrm>
        </p:spPr>
        <p:txBody>
          <a:bodyPr>
            <a:normAutofit fontScale="70000" lnSpcReduction="20000"/>
          </a:bodyPr>
          <a:lstStyle/>
          <a:p>
            <a:pPr>
              <a:buNone/>
            </a:pPr>
            <a:r>
              <a:rPr lang="en-CA" dirty="0" smtClean="0"/>
              <a:t>- Finally, a group of Russian Aristocrats, (along with members of the Romanov family), plotted to eliminate Rasputin on Dec. 17, 1916</a:t>
            </a:r>
          </a:p>
          <a:p>
            <a:pPr>
              <a:buNone/>
            </a:pPr>
            <a:r>
              <a:rPr lang="en-CA" dirty="0" smtClean="0"/>
              <a:t>- He was poisoned with wine, and later shot in the back…didn’t work</a:t>
            </a:r>
          </a:p>
          <a:p>
            <a:pPr>
              <a:buNone/>
            </a:pPr>
            <a:r>
              <a:rPr lang="en-CA" dirty="0" smtClean="0"/>
              <a:t>- Rasputin ran out of the palace but was shot again at the place gates and beaten to death</a:t>
            </a:r>
          </a:p>
          <a:p>
            <a:pPr>
              <a:buNone/>
            </a:pPr>
            <a:r>
              <a:rPr lang="en-CA" dirty="0" smtClean="0"/>
              <a:t>- His corpse was thrown into the river</a:t>
            </a:r>
          </a:p>
          <a:p>
            <a:pPr>
              <a:buNone/>
            </a:pPr>
            <a:r>
              <a:rPr lang="en-CA" dirty="0" smtClean="0"/>
              <a:t>- Rasputin’s body was found the next day; an autopsy revealed that he actually died from drowning  </a:t>
            </a:r>
          </a:p>
          <a:p>
            <a:endParaRPr lang="en-CA" dirty="0"/>
          </a:p>
        </p:txBody>
      </p:sp>
      <p:pic>
        <p:nvPicPr>
          <p:cNvPr id="4" name="Picture 5" descr="Image:Rasputin-PD.jpg"/>
          <p:cNvPicPr>
            <a:picLocks noChangeAspect="1" noChangeArrowheads="1"/>
          </p:cNvPicPr>
          <p:nvPr/>
        </p:nvPicPr>
        <p:blipFill>
          <a:blip r:embed="rId2" cstate="print"/>
          <a:srcRect/>
          <a:stretch>
            <a:fillRect/>
          </a:stretch>
        </p:blipFill>
        <p:spPr>
          <a:xfrm>
            <a:off x="5181600" y="1600200"/>
            <a:ext cx="2932642" cy="3886200"/>
          </a:xfrm>
          <a:prstGeom prst="rect">
            <a:avLst/>
          </a:prstGeo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The Russian Revolution</a:t>
            </a:r>
            <a:r>
              <a:rPr lang="en-CA" dirty="0" smtClean="0"/>
              <a:t/>
            </a:r>
            <a:br>
              <a:rPr lang="en-CA" dirty="0" smtClean="0"/>
            </a:br>
            <a:endParaRPr lang="en-CA" dirty="0"/>
          </a:p>
        </p:txBody>
      </p:sp>
      <p:sp>
        <p:nvSpPr>
          <p:cNvPr id="3" name="Content Placeholder 2"/>
          <p:cNvSpPr>
            <a:spLocks noGrp="1"/>
          </p:cNvSpPr>
          <p:nvPr>
            <p:ph idx="1"/>
          </p:nvPr>
        </p:nvSpPr>
        <p:spPr>
          <a:xfrm>
            <a:off x="0" y="1600200"/>
            <a:ext cx="5105400" cy="5257800"/>
          </a:xfrm>
        </p:spPr>
        <p:txBody>
          <a:bodyPr>
            <a:normAutofit fontScale="70000" lnSpcReduction="20000"/>
          </a:bodyPr>
          <a:lstStyle/>
          <a:p>
            <a:pPr>
              <a:buNone/>
            </a:pPr>
            <a:r>
              <a:rPr lang="en-CA" dirty="0" smtClean="0"/>
              <a:t>- March 15, 1917, with his government and the war effort in total chaos, Tsar Nicholas abdicated causing the country to move towards a civil war between the Tsar’s former ministers (led by Alexander </a:t>
            </a:r>
            <a:r>
              <a:rPr lang="en-CA" dirty="0" err="1" smtClean="0"/>
              <a:t>Karensky</a:t>
            </a:r>
            <a:r>
              <a:rPr lang="en-CA" dirty="0" smtClean="0"/>
              <a:t>) and the “Soviets of Workers, Soldiers and Peasants Deputies”, better known as Lenin’s ‘Bolsheviks’</a:t>
            </a:r>
          </a:p>
          <a:p>
            <a:pPr>
              <a:buNone/>
            </a:pPr>
            <a:r>
              <a:rPr lang="en-CA" dirty="0" smtClean="0"/>
              <a:t>-  The armed struggle began on October 24, 1917 when the Bolsheviks took control of Bridges, Railway stations, power and communications</a:t>
            </a:r>
          </a:p>
          <a:p>
            <a:pPr>
              <a:buNone/>
            </a:pPr>
            <a:r>
              <a:rPr lang="en-CA" dirty="0" smtClean="0"/>
              <a:t>- The next evening, the revolutionary cruiser AURORA fired a blank shot into the air to signal the occupation of the provisional government at the Winter Place</a:t>
            </a:r>
          </a:p>
          <a:p>
            <a:endParaRPr lang="en-CA" dirty="0"/>
          </a:p>
        </p:txBody>
      </p:sp>
      <p:pic>
        <p:nvPicPr>
          <p:cNvPr id="3074" name="Picture 2" descr="C:\Users\Teacher\Desktop\Mr. Iachetta's Lesson folder\Mr I's pics\Baltic Cruise July\PICT3225.JPG"/>
          <p:cNvPicPr>
            <a:picLocks noChangeAspect="1" noChangeArrowheads="1"/>
          </p:cNvPicPr>
          <p:nvPr/>
        </p:nvPicPr>
        <p:blipFill>
          <a:blip r:embed="rId2" cstate="print"/>
          <a:srcRect/>
          <a:stretch>
            <a:fillRect/>
          </a:stretch>
        </p:blipFill>
        <p:spPr bwMode="auto">
          <a:xfrm>
            <a:off x="5181600" y="1524000"/>
            <a:ext cx="3657600" cy="2743200"/>
          </a:xfrm>
          <a:prstGeom prst="rect">
            <a:avLst/>
          </a:prstGeom>
          <a:noFill/>
        </p:spPr>
      </p:pic>
      <p:pic>
        <p:nvPicPr>
          <p:cNvPr id="5" name="Content Placeholder 3" descr="February protesters.jpg"/>
          <p:cNvPicPr>
            <a:picLocks noChangeAspect="1"/>
          </p:cNvPicPr>
          <p:nvPr/>
        </p:nvPicPr>
        <p:blipFill>
          <a:blip r:embed="rId3" cstate="print"/>
          <a:srcRect/>
          <a:stretch>
            <a:fillRect/>
          </a:stretch>
        </p:blipFill>
        <p:spPr>
          <a:xfrm>
            <a:off x="5486400" y="4495800"/>
            <a:ext cx="2872976" cy="19637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Winter Palace storming reenactment.jpg"/>
          <p:cNvPicPr>
            <a:picLocks noGrp="1" noChangeAspect="1"/>
          </p:cNvPicPr>
          <p:nvPr>
            <p:ph idx="1"/>
          </p:nvPr>
        </p:nvPicPr>
        <p:blipFill>
          <a:blip r:embed="rId2" cstate="print"/>
          <a:srcRect/>
          <a:stretch>
            <a:fillRect/>
          </a:stretch>
        </p:blipFill>
        <p:spPr>
          <a:xfrm>
            <a:off x="304800" y="3048000"/>
            <a:ext cx="4813485" cy="3581400"/>
          </a:xfrm>
        </p:spPr>
      </p:pic>
      <p:pic>
        <p:nvPicPr>
          <p:cNvPr id="5" name="Content Placeholder 3" descr="Long Live World_October.jpg"/>
          <p:cNvPicPr>
            <a:picLocks noChangeAspect="1"/>
          </p:cNvPicPr>
          <p:nvPr/>
        </p:nvPicPr>
        <p:blipFill>
          <a:blip r:embed="rId3" cstate="print"/>
          <a:srcRect/>
          <a:stretch>
            <a:fillRect/>
          </a:stretch>
        </p:blipFill>
        <p:spPr>
          <a:xfrm>
            <a:off x="609600" y="304800"/>
            <a:ext cx="4050947" cy="2697163"/>
          </a:xfrm>
          <a:prstGeom prst="rect">
            <a:avLst/>
          </a:prstGeom>
        </p:spPr>
      </p:pic>
      <p:pic>
        <p:nvPicPr>
          <p:cNvPr id="6" name="Content Placeholder 3" descr="Lenin_purges_land_of_unclean.jpg"/>
          <p:cNvPicPr>
            <a:picLocks noChangeAspect="1"/>
          </p:cNvPicPr>
          <p:nvPr/>
        </p:nvPicPr>
        <p:blipFill>
          <a:blip r:embed="rId4" cstate="print"/>
          <a:srcRect/>
          <a:stretch>
            <a:fillRect/>
          </a:stretch>
        </p:blipFill>
        <p:spPr>
          <a:xfrm>
            <a:off x="5257800" y="1544637"/>
            <a:ext cx="3657600" cy="53133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 End of a Dynasty</a:t>
            </a:r>
            <a:r>
              <a:rPr lang="en-CA" dirty="0" smtClean="0"/>
              <a:t/>
            </a:r>
            <a:br>
              <a:rPr lang="en-CA" dirty="0" smtClean="0"/>
            </a:br>
            <a:endParaRPr lang="en-CA" dirty="0"/>
          </a:p>
        </p:txBody>
      </p:sp>
      <p:sp>
        <p:nvSpPr>
          <p:cNvPr id="3" name="Content Placeholder 2"/>
          <p:cNvSpPr>
            <a:spLocks noGrp="1"/>
          </p:cNvSpPr>
          <p:nvPr>
            <p:ph idx="1"/>
          </p:nvPr>
        </p:nvSpPr>
        <p:spPr>
          <a:xfrm>
            <a:off x="457200" y="1600200"/>
            <a:ext cx="4724400" cy="4525963"/>
          </a:xfrm>
        </p:spPr>
        <p:txBody>
          <a:bodyPr>
            <a:normAutofit fontScale="55000" lnSpcReduction="20000"/>
          </a:bodyPr>
          <a:lstStyle/>
          <a:p>
            <a:pPr>
              <a:buNone/>
            </a:pPr>
            <a:r>
              <a:rPr lang="en-CA" dirty="0" smtClean="0"/>
              <a:t>- Since his abdication, Nicholas and his family had been held under house arrest at Alexander Palace in </a:t>
            </a:r>
            <a:r>
              <a:rPr lang="en-CA" dirty="0" err="1" smtClean="0"/>
              <a:t>Tsarskoie</a:t>
            </a:r>
            <a:r>
              <a:rPr lang="en-CA" dirty="0" smtClean="0"/>
              <a:t> </a:t>
            </a:r>
            <a:r>
              <a:rPr lang="en-CA" dirty="0" err="1" smtClean="0"/>
              <a:t>Selo</a:t>
            </a:r>
            <a:endParaRPr lang="en-CA" dirty="0" smtClean="0"/>
          </a:p>
          <a:p>
            <a:pPr>
              <a:buNone/>
            </a:pPr>
            <a:r>
              <a:rPr lang="en-CA" dirty="0" smtClean="0"/>
              <a:t>- Nicholas hoped to fulfill his life’s desire and keep a farm </a:t>
            </a:r>
          </a:p>
          <a:p>
            <a:pPr>
              <a:buNone/>
            </a:pPr>
            <a:r>
              <a:rPr lang="en-CA" dirty="0" smtClean="0"/>
              <a:t>- Although the British Government offered the Tsar and his family asylum in March 1917, the King forced the British PM to withdrawal the invitation within one week due to: a) rising socialist concerns b) anticipated problems of having two Royal families living in the same country</a:t>
            </a:r>
          </a:p>
          <a:p>
            <a:pPr>
              <a:buNone/>
            </a:pPr>
            <a:r>
              <a:rPr lang="en-CA" dirty="0" smtClean="0"/>
              <a:t>- King George therefore, ‘passed death sentence on his cousin Nicholas’</a:t>
            </a:r>
          </a:p>
          <a:p>
            <a:pPr>
              <a:buNone/>
            </a:pPr>
            <a:r>
              <a:rPr lang="en-CA" dirty="0" smtClean="0"/>
              <a:t>- In August, 1917, in one of its last actions, the </a:t>
            </a:r>
            <a:r>
              <a:rPr lang="en-CA" dirty="0" err="1" smtClean="0"/>
              <a:t>Karensky</a:t>
            </a:r>
            <a:r>
              <a:rPr lang="en-CA" dirty="0" smtClean="0"/>
              <a:t> government decided to move the Royal family to Siberia for their safety</a:t>
            </a:r>
          </a:p>
          <a:p>
            <a:endParaRPr lang="en-CA" dirty="0"/>
          </a:p>
        </p:txBody>
      </p:sp>
      <p:pic>
        <p:nvPicPr>
          <p:cNvPr id="4" name="Picture 5" descr="Image:Russian Royal Family, 1911.JPG"/>
          <p:cNvPicPr>
            <a:picLocks noChangeAspect="1" noChangeArrowheads="1"/>
          </p:cNvPicPr>
          <p:nvPr/>
        </p:nvPicPr>
        <p:blipFill>
          <a:blip r:embed="rId2" cstate="print"/>
          <a:srcRect/>
          <a:stretch>
            <a:fillRect/>
          </a:stretch>
        </p:blipFill>
        <p:spPr>
          <a:xfrm>
            <a:off x="5181600" y="1066800"/>
            <a:ext cx="3388711" cy="2819400"/>
          </a:xfrm>
          <a:prstGeom prst="rect">
            <a:avLst/>
          </a:prstGeom>
          <a:ln/>
        </p:spPr>
      </p:pic>
      <p:pic>
        <p:nvPicPr>
          <p:cNvPr id="15363" name="Picture 3"/>
          <p:cNvPicPr>
            <a:picLocks noChangeAspect="1" noChangeArrowheads="1"/>
          </p:cNvPicPr>
          <p:nvPr/>
        </p:nvPicPr>
        <p:blipFill>
          <a:blip r:embed="rId3" cstate="print"/>
          <a:srcRect/>
          <a:stretch>
            <a:fillRect/>
          </a:stretch>
        </p:blipFill>
        <p:spPr bwMode="auto">
          <a:xfrm>
            <a:off x="5410200" y="4343400"/>
            <a:ext cx="3581400" cy="2286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a:buNone/>
            </a:pPr>
            <a:r>
              <a:rPr lang="en-CA" dirty="0" smtClean="0"/>
              <a:t>- They were led into the hands of the Bolsheviks who took them to the town of </a:t>
            </a:r>
            <a:r>
              <a:rPr lang="en-CA" dirty="0" err="1" smtClean="0"/>
              <a:t>Ekaterinburg</a:t>
            </a:r>
            <a:endParaRPr lang="en-CA" dirty="0" smtClean="0"/>
          </a:p>
          <a:p>
            <a:pPr>
              <a:buNone/>
            </a:pPr>
            <a:r>
              <a:rPr lang="en-CA" dirty="0" smtClean="0"/>
              <a:t>- In 1918, with Russia still in a civil war, Lenin feared that the Royal family could become a rallying point for the enemies of his revolution</a:t>
            </a:r>
          </a:p>
          <a:p>
            <a:pPr>
              <a:buNone/>
            </a:pPr>
            <a:r>
              <a:rPr lang="en-CA" dirty="0" smtClean="0"/>
              <a:t>- The Royal family was executed on the night of July 16</a:t>
            </a:r>
            <a:r>
              <a:rPr lang="en-CA" baseline="30000" dirty="0" smtClean="0"/>
              <a:t>th</a:t>
            </a:r>
            <a:r>
              <a:rPr lang="en-CA" dirty="0" smtClean="0"/>
              <a:t>, 1918 and their bodies hidden</a:t>
            </a:r>
          </a:p>
          <a:p>
            <a:pPr>
              <a:buNone/>
            </a:pPr>
            <a:r>
              <a:rPr lang="en-CA" dirty="0" smtClean="0"/>
              <a:t>- 80 years after their deaths, their bodies were confirmed by DNA testing and lowered into a crypt in the Cathedral of the Peter and Paul Fortress</a:t>
            </a:r>
          </a:p>
          <a:p>
            <a:endParaRPr lang="en-CA" dirty="0"/>
          </a:p>
        </p:txBody>
      </p:sp>
      <p:pic>
        <p:nvPicPr>
          <p:cNvPr id="2050" name="Picture 2" descr="C:\Users\Teacher\Desktop\Mr. Iachetta's Lesson folder\Mr I's pics\Baltic Cruise July\PICT3229.JPG"/>
          <p:cNvPicPr>
            <a:picLocks noChangeAspect="1" noChangeArrowheads="1"/>
          </p:cNvPicPr>
          <p:nvPr/>
        </p:nvPicPr>
        <p:blipFill>
          <a:blip r:embed="rId2" cstate="print"/>
          <a:srcRect/>
          <a:stretch>
            <a:fillRect/>
          </a:stretch>
        </p:blipFill>
        <p:spPr bwMode="auto">
          <a:xfrm>
            <a:off x="5334000" y="0"/>
            <a:ext cx="3495040" cy="3657600"/>
          </a:xfrm>
          <a:prstGeom prst="rect">
            <a:avLst/>
          </a:prstGeom>
          <a:noFill/>
        </p:spPr>
      </p:pic>
      <p:pic>
        <p:nvPicPr>
          <p:cNvPr id="2051" name="Picture 3" descr="C:\Users\Teacher\Desktop\Mr. Iachetta's Lesson folder\Mr I's pics\Baltic Cruise July\PICT3228.JPG"/>
          <p:cNvPicPr>
            <a:picLocks noChangeAspect="1" noChangeArrowheads="1"/>
          </p:cNvPicPr>
          <p:nvPr/>
        </p:nvPicPr>
        <p:blipFill>
          <a:blip r:embed="rId3" cstate="print"/>
          <a:srcRect/>
          <a:stretch>
            <a:fillRect/>
          </a:stretch>
        </p:blipFill>
        <p:spPr bwMode="auto">
          <a:xfrm>
            <a:off x="5410200" y="3733800"/>
            <a:ext cx="3352800" cy="971550"/>
          </a:xfrm>
          <a:prstGeom prst="rect">
            <a:avLst/>
          </a:prstGeom>
          <a:noFill/>
        </p:spPr>
      </p:pic>
      <p:pic>
        <p:nvPicPr>
          <p:cNvPr id="2052" name="Picture 4" descr="C:\Users\Teacher\Desktop\Mr. Iachetta's Lesson folder\Mr I's pics\Baltic Cruise July\PICT3227.JPG"/>
          <p:cNvPicPr>
            <a:picLocks noChangeAspect="1" noChangeArrowheads="1"/>
          </p:cNvPicPr>
          <p:nvPr/>
        </p:nvPicPr>
        <p:blipFill>
          <a:blip r:embed="rId4" cstate="print"/>
          <a:srcRect/>
          <a:stretch>
            <a:fillRect/>
          </a:stretch>
        </p:blipFill>
        <p:spPr bwMode="auto">
          <a:xfrm>
            <a:off x="5334000" y="4800600"/>
            <a:ext cx="3810000" cy="1828800"/>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1524000" y="152400"/>
            <a:ext cx="1882659" cy="1362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Russia</a:t>
            </a:r>
            <a:endParaRPr lang="en-CA" dirty="0"/>
          </a:p>
        </p:txBody>
      </p:sp>
      <p:sp>
        <p:nvSpPr>
          <p:cNvPr id="3" name="Content Placeholder 2"/>
          <p:cNvSpPr>
            <a:spLocks noGrp="1"/>
          </p:cNvSpPr>
          <p:nvPr>
            <p:ph idx="1"/>
          </p:nvPr>
        </p:nvSpPr>
        <p:spPr>
          <a:xfrm>
            <a:off x="457200" y="1600200"/>
            <a:ext cx="3429000" cy="4525963"/>
          </a:xfrm>
        </p:spPr>
        <p:txBody>
          <a:bodyPr>
            <a:normAutofit fontScale="85000" lnSpcReduction="20000"/>
          </a:bodyPr>
          <a:lstStyle/>
          <a:p>
            <a:pPr>
              <a:buNone/>
            </a:pPr>
            <a:r>
              <a:rPr lang="en-CA" dirty="0" smtClean="0"/>
              <a:t>- Russians used to lives of hardship and suffering</a:t>
            </a:r>
          </a:p>
          <a:p>
            <a:pPr>
              <a:buNone/>
            </a:pPr>
            <a:r>
              <a:rPr lang="en-CA" dirty="0" smtClean="0"/>
              <a:t>- Sign still stands outside main market (remnant of WW2) when translated it reads; “Comrades! In the even of artillery fire, this side of the street is most dangerous”</a:t>
            </a:r>
          </a:p>
          <a:p>
            <a:endParaRPr lang="en-CA" dirty="0"/>
          </a:p>
        </p:txBody>
      </p:sp>
      <p:pic>
        <p:nvPicPr>
          <p:cNvPr id="1028" name="Picture 4" descr="C:\Users\Teacher\Desktop\Mr. Iachetta's Lesson folder\Mr I's pics\Baltic Cruise July\PICT3234.JPG"/>
          <p:cNvPicPr>
            <a:picLocks noChangeAspect="1" noChangeArrowheads="1"/>
          </p:cNvPicPr>
          <p:nvPr/>
        </p:nvPicPr>
        <p:blipFill>
          <a:blip r:embed="rId2" cstate="print"/>
          <a:srcRect/>
          <a:stretch>
            <a:fillRect/>
          </a:stretch>
        </p:blipFill>
        <p:spPr bwMode="auto">
          <a:xfrm>
            <a:off x="6000750" y="228600"/>
            <a:ext cx="3143250" cy="4191000"/>
          </a:xfrm>
          <a:prstGeom prst="rect">
            <a:avLst/>
          </a:prstGeom>
          <a:noFill/>
        </p:spPr>
      </p:pic>
      <p:pic>
        <p:nvPicPr>
          <p:cNvPr id="1029" name="Picture 5" descr="C:\Users\Teacher\Desktop\Mr. Iachetta's Lesson folder\Mr I's pics\Baltic Cruise July\PICT3503.JPG"/>
          <p:cNvPicPr>
            <a:picLocks noChangeAspect="1" noChangeArrowheads="1"/>
          </p:cNvPicPr>
          <p:nvPr/>
        </p:nvPicPr>
        <p:blipFill>
          <a:blip r:embed="rId3" cstate="print"/>
          <a:srcRect/>
          <a:stretch>
            <a:fillRect/>
          </a:stretch>
        </p:blipFill>
        <p:spPr bwMode="auto">
          <a:xfrm>
            <a:off x="3657600" y="4495800"/>
            <a:ext cx="5486400" cy="2133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9" name="Picture 3" descr="C:\Users\Teacher\Desktop\Mr. Iachetta's Lesson folder\Mr I's pics\Baltic Cruise July\PICT3370.JPG"/>
          <p:cNvPicPr>
            <a:picLocks noChangeAspect="1" noChangeArrowheads="1"/>
          </p:cNvPicPr>
          <p:nvPr/>
        </p:nvPicPr>
        <p:blipFill>
          <a:blip r:embed="rId2" cstate="print"/>
          <a:srcRect/>
          <a:stretch>
            <a:fillRect/>
          </a:stretch>
        </p:blipFill>
        <p:spPr bwMode="auto">
          <a:xfrm>
            <a:off x="2895600" y="3505200"/>
            <a:ext cx="2133600" cy="1600200"/>
          </a:xfrm>
          <a:prstGeom prst="rect">
            <a:avLst/>
          </a:prstGeom>
          <a:noFill/>
        </p:spPr>
      </p:pic>
      <p:pic>
        <p:nvPicPr>
          <p:cNvPr id="4100" name="Picture 4" descr="C:\Users\Teacher\Desktop\Mr. Iachetta's Lesson folder\Mr I's pics\Baltic Cruise July\PICT3372.JPG"/>
          <p:cNvPicPr>
            <a:picLocks noGrp="1" noChangeAspect="1" noChangeArrowheads="1"/>
          </p:cNvPicPr>
          <p:nvPr>
            <p:ph idx="1"/>
          </p:nvPr>
        </p:nvPicPr>
        <p:blipFill>
          <a:blip r:embed="rId3" cstate="print"/>
          <a:srcRect/>
          <a:stretch>
            <a:fillRect/>
          </a:stretch>
        </p:blipFill>
        <p:spPr bwMode="auto">
          <a:xfrm>
            <a:off x="381000" y="3352800"/>
            <a:ext cx="2286000" cy="2468563"/>
          </a:xfrm>
          <a:prstGeom prst="rect">
            <a:avLst/>
          </a:prstGeom>
          <a:noFill/>
        </p:spPr>
      </p:pic>
      <p:pic>
        <p:nvPicPr>
          <p:cNvPr id="4101" name="Picture 5" descr="C:\Users\Teacher\Desktop\Mr. Iachetta's Lesson folder\Mr I's pics\Baltic Cruise July\PICT3379.JPG"/>
          <p:cNvPicPr>
            <a:picLocks noChangeAspect="1" noChangeArrowheads="1"/>
          </p:cNvPicPr>
          <p:nvPr/>
        </p:nvPicPr>
        <p:blipFill>
          <a:blip r:embed="rId4" cstate="print"/>
          <a:srcRect/>
          <a:stretch>
            <a:fillRect/>
          </a:stretch>
        </p:blipFill>
        <p:spPr bwMode="auto">
          <a:xfrm>
            <a:off x="5334000" y="0"/>
            <a:ext cx="3810000" cy="5562600"/>
          </a:xfrm>
          <a:prstGeom prst="rect">
            <a:avLst/>
          </a:prstGeom>
          <a:noFill/>
        </p:spPr>
      </p:pic>
      <p:pic>
        <p:nvPicPr>
          <p:cNvPr id="8" name="Picture 3" descr="C:\Users\Teacher\Desktop\Mr. Iachetta's Lesson folder\Mr I's pics\Baltic Cruise July\PICT3369.JPG"/>
          <p:cNvPicPr>
            <a:picLocks noChangeAspect="1" noChangeArrowheads="1"/>
          </p:cNvPicPr>
          <p:nvPr/>
        </p:nvPicPr>
        <p:blipFill>
          <a:blip r:embed="rId5" cstate="print"/>
          <a:srcRect/>
          <a:stretch>
            <a:fillRect/>
          </a:stretch>
        </p:blipFill>
        <p:spPr bwMode="auto">
          <a:xfrm>
            <a:off x="533400" y="152400"/>
            <a:ext cx="3962400" cy="2971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2" name="Picture 2" descr="C:\Users\Teacher\Desktop\Mr. Iachetta's Lesson folder\Mr I's pics\Baltic Cruise July\PICT3367.JPG"/>
          <p:cNvPicPr>
            <a:picLocks noGrp="1" noChangeAspect="1" noChangeArrowheads="1"/>
          </p:cNvPicPr>
          <p:nvPr>
            <p:ph idx="1"/>
          </p:nvPr>
        </p:nvPicPr>
        <p:blipFill>
          <a:blip r:embed="rId2" cstate="print"/>
          <a:srcRect/>
          <a:stretch>
            <a:fillRect/>
          </a:stretch>
        </p:blipFill>
        <p:spPr bwMode="auto">
          <a:xfrm>
            <a:off x="0" y="0"/>
            <a:ext cx="3810000" cy="2773363"/>
          </a:xfrm>
          <a:prstGeom prst="rect">
            <a:avLst/>
          </a:prstGeom>
          <a:noFill/>
        </p:spPr>
      </p:pic>
      <p:pic>
        <p:nvPicPr>
          <p:cNvPr id="6" name="Picture 2" descr="C:\Users\Teacher\Desktop\Mr. Iachetta's Lesson folder\Mr I's pics\Baltic Cruise July\PICT3373.JPG"/>
          <p:cNvPicPr>
            <a:picLocks noChangeAspect="1" noChangeArrowheads="1"/>
          </p:cNvPicPr>
          <p:nvPr/>
        </p:nvPicPr>
        <p:blipFill>
          <a:blip r:embed="rId3" cstate="print"/>
          <a:srcRect/>
          <a:stretch>
            <a:fillRect/>
          </a:stretch>
        </p:blipFill>
        <p:spPr bwMode="auto">
          <a:xfrm>
            <a:off x="0" y="2743200"/>
            <a:ext cx="3962400" cy="4114800"/>
          </a:xfrm>
          <a:prstGeom prst="rect">
            <a:avLst/>
          </a:prstGeom>
          <a:noFill/>
        </p:spPr>
      </p:pic>
      <p:pic>
        <p:nvPicPr>
          <p:cNvPr id="5124" name="Picture 4" descr="C:\Users\Teacher\Desktop\Mr. Iachetta's Lesson folder\Mr I's pics\Baltic Cruise July\PICT3381.JPG"/>
          <p:cNvPicPr>
            <a:picLocks noChangeAspect="1" noChangeArrowheads="1"/>
          </p:cNvPicPr>
          <p:nvPr/>
        </p:nvPicPr>
        <p:blipFill>
          <a:blip r:embed="rId4" cstate="print"/>
          <a:srcRect/>
          <a:stretch>
            <a:fillRect/>
          </a:stretch>
        </p:blipFill>
        <p:spPr bwMode="auto">
          <a:xfrm>
            <a:off x="3886200" y="0"/>
            <a:ext cx="52578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170" name="Picture 2" descr="C:\Users\Teacher\Desktop\Mr. Iachetta's Lesson folder\Mr I's pics\Baltic Cruise July\PICT3540.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5400" b="1" dirty="0">
                <a:latin typeface="Arial" charset="0"/>
              </a:rPr>
              <a:t>The Revolution</a:t>
            </a:r>
          </a:p>
        </p:txBody>
      </p:sp>
      <p:sp>
        <p:nvSpPr>
          <p:cNvPr id="27651" name="Rectangle 3"/>
          <p:cNvSpPr>
            <a:spLocks noGrp="1" noChangeArrowheads="1"/>
          </p:cNvSpPr>
          <p:nvPr>
            <p:ph type="body" sz="half" idx="1"/>
          </p:nvPr>
        </p:nvSpPr>
        <p:spPr>
          <a:xfrm>
            <a:off x="0" y="1905000"/>
            <a:ext cx="6400800" cy="4953000"/>
          </a:xfrm>
        </p:spPr>
        <p:txBody>
          <a:bodyPr>
            <a:normAutofit/>
          </a:bodyPr>
          <a:lstStyle/>
          <a:p>
            <a:r>
              <a:rPr lang="en-US" sz="2400" b="1" dirty="0">
                <a:latin typeface="Arial" charset="0"/>
              </a:rPr>
              <a:t>Vladimir Lenin</a:t>
            </a:r>
          </a:p>
          <a:p>
            <a:pPr lvl="1"/>
            <a:r>
              <a:rPr lang="en-US" sz="2400" b="1" dirty="0">
                <a:latin typeface="Arial" charset="0"/>
              </a:rPr>
              <a:t>Leads the Bolsheviks in a Communist take-over.</a:t>
            </a:r>
          </a:p>
          <a:p>
            <a:pPr lvl="1"/>
            <a:r>
              <a:rPr lang="en-US" sz="2400" b="1" dirty="0">
                <a:latin typeface="Arial" charset="0"/>
              </a:rPr>
              <a:t>New Economic </a:t>
            </a:r>
            <a:r>
              <a:rPr lang="en-US" sz="2400" b="1" dirty="0" smtClean="0">
                <a:latin typeface="Arial" charset="0"/>
              </a:rPr>
              <a:t>Policy</a:t>
            </a:r>
          </a:p>
          <a:p>
            <a:pPr lvl="1"/>
            <a:r>
              <a:rPr lang="en-US" sz="2400" b="1" dirty="0" smtClean="0">
                <a:latin typeface="Arial" charset="0"/>
              </a:rPr>
              <a:t>“Land, Peace, Bread”</a:t>
            </a:r>
            <a:endParaRPr lang="en-US" sz="2400" dirty="0"/>
          </a:p>
        </p:txBody>
      </p:sp>
      <p:pic>
        <p:nvPicPr>
          <p:cNvPr id="27652" name="Picture 4" descr="180px-Vladimir_Lenin"/>
          <p:cNvPicPr>
            <a:picLocks noGrp="1" noChangeAspect="1" noChangeArrowheads="1"/>
          </p:cNvPicPr>
          <p:nvPr>
            <p:ph sz="half" idx="2"/>
          </p:nvPr>
        </p:nvPicPr>
        <p:blipFill>
          <a:blip r:embed="rId2" cstate="print"/>
          <a:srcRect/>
          <a:stretch>
            <a:fillRect/>
          </a:stretch>
        </p:blipFill>
        <p:spPr>
          <a:xfrm>
            <a:off x="6178550" y="1752600"/>
            <a:ext cx="2965450" cy="3987800"/>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5400" b="1" dirty="0">
                <a:latin typeface="Arial" charset="0"/>
              </a:rPr>
              <a:t>The Revolution</a:t>
            </a:r>
          </a:p>
        </p:txBody>
      </p:sp>
      <p:sp>
        <p:nvSpPr>
          <p:cNvPr id="35846" name="Rectangle 6"/>
          <p:cNvSpPr>
            <a:spLocks noGrp="1" noChangeArrowheads="1"/>
          </p:cNvSpPr>
          <p:nvPr>
            <p:ph type="body" idx="1"/>
          </p:nvPr>
        </p:nvSpPr>
        <p:spPr>
          <a:xfrm>
            <a:off x="3810000" y="2057400"/>
            <a:ext cx="5334000" cy="4800600"/>
          </a:xfrm>
        </p:spPr>
        <p:txBody>
          <a:bodyPr>
            <a:normAutofit/>
          </a:bodyPr>
          <a:lstStyle/>
          <a:p>
            <a:r>
              <a:rPr lang="en-US" sz="2400" b="1" dirty="0">
                <a:latin typeface="Arial" charset="0"/>
              </a:rPr>
              <a:t>Joseph Stalin takes over Russian Communist Party in </a:t>
            </a:r>
            <a:r>
              <a:rPr lang="en-US" sz="2400" b="1" dirty="0" smtClean="0">
                <a:latin typeface="Arial" charset="0"/>
              </a:rPr>
              <a:t>1922 (after Lenin dies of a stroke).</a:t>
            </a:r>
            <a:endParaRPr lang="en-US" sz="2400" b="1" dirty="0">
              <a:latin typeface="Arial" charset="0"/>
            </a:endParaRPr>
          </a:p>
        </p:txBody>
      </p:sp>
      <p:pic>
        <p:nvPicPr>
          <p:cNvPr id="35844" name="Picture 4" descr="stalin"/>
          <p:cNvPicPr>
            <a:picLocks noGrp="1" noChangeAspect="1" noChangeArrowheads="1"/>
          </p:cNvPicPr>
          <p:nvPr>
            <p:ph idx="4294967295"/>
          </p:nvPr>
        </p:nvPicPr>
        <p:blipFill>
          <a:blip r:embed="rId2" cstate="print"/>
          <a:srcRect/>
          <a:stretch>
            <a:fillRect/>
          </a:stretch>
        </p:blipFill>
        <p:spPr>
          <a:xfrm>
            <a:off x="0" y="2057400"/>
            <a:ext cx="3787775" cy="4800600"/>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791200"/>
            <a:ext cx="8305800" cy="830997"/>
          </a:xfrm>
          <a:prstGeom prst="rect">
            <a:avLst/>
          </a:prstGeom>
          <a:noFill/>
          <a:ln w="9525">
            <a:noFill/>
            <a:miter lim="800000"/>
            <a:headEnd/>
            <a:tailEnd/>
          </a:ln>
          <a:effectLst/>
        </p:spPr>
        <p:txBody>
          <a:bodyPr wrap="square">
            <a:spAutoFit/>
          </a:bodyPr>
          <a:lstStyle/>
          <a:p>
            <a:pPr>
              <a:spcBef>
                <a:spcPct val="50000"/>
              </a:spcBef>
            </a:pPr>
            <a:r>
              <a:rPr lang="en-US" sz="2400" b="1" dirty="0"/>
              <a:t>Stalin had 13 MILLION people killed and 8 MILLION arrested who disagreed with his ideas.</a:t>
            </a:r>
          </a:p>
        </p:txBody>
      </p:sp>
      <p:pic>
        <p:nvPicPr>
          <p:cNvPr id="16386" name="Picture 2"/>
          <p:cNvPicPr>
            <a:picLocks noChangeAspect="1" noChangeArrowheads="1"/>
          </p:cNvPicPr>
          <p:nvPr/>
        </p:nvPicPr>
        <p:blipFill>
          <a:blip r:embed="rId2" cstate="print"/>
          <a:srcRect/>
          <a:stretch>
            <a:fillRect/>
          </a:stretch>
        </p:blipFill>
        <p:spPr bwMode="auto">
          <a:xfrm>
            <a:off x="0" y="228600"/>
            <a:ext cx="8648700" cy="5559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t>Famous Russian Tsars</a:t>
            </a:r>
            <a:endParaRPr lang="en-CA" dirty="0"/>
          </a:p>
        </p:txBody>
      </p:sp>
      <p:sp>
        <p:nvSpPr>
          <p:cNvPr id="3" name="Content Placeholder 2"/>
          <p:cNvSpPr>
            <a:spLocks noGrp="1"/>
          </p:cNvSpPr>
          <p:nvPr>
            <p:ph idx="1"/>
          </p:nvPr>
        </p:nvSpPr>
        <p:spPr>
          <a:xfrm>
            <a:off x="457200" y="1600200"/>
            <a:ext cx="4876800" cy="4525963"/>
          </a:xfrm>
        </p:spPr>
        <p:txBody>
          <a:bodyPr>
            <a:normAutofit fontScale="70000" lnSpcReduction="20000"/>
          </a:bodyPr>
          <a:lstStyle/>
          <a:p>
            <a:pPr>
              <a:buNone/>
            </a:pPr>
            <a:r>
              <a:rPr lang="en-CA" b="1" u="sng" dirty="0" smtClean="0"/>
              <a:t>‘Peter the Great’</a:t>
            </a:r>
            <a:endParaRPr lang="en-CA" dirty="0" smtClean="0"/>
          </a:p>
          <a:p>
            <a:pPr>
              <a:buNone/>
            </a:pPr>
            <a:r>
              <a:rPr lang="en-CA" dirty="0" smtClean="0"/>
              <a:t>- Moscow was too far inland to attract European trade and culture</a:t>
            </a:r>
          </a:p>
          <a:p>
            <a:pPr>
              <a:buNone/>
            </a:pPr>
            <a:r>
              <a:rPr lang="en-CA" dirty="0" smtClean="0"/>
              <a:t>- Peter travelled Europe, loved it! (Modeled St. Petersburg after Italy)</a:t>
            </a:r>
          </a:p>
          <a:p>
            <a:pPr>
              <a:buNone/>
            </a:pPr>
            <a:r>
              <a:rPr lang="en-CA" dirty="0" smtClean="0"/>
              <a:t> - In Amsterdam, Peter learned how to make ships, built a strong navy</a:t>
            </a:r>
          </a:p>
          <a:p>
            <a:pPr>
              <a:buNone/>
            </a:pPr>
            <a:r>
              <a:rPr lang="en-CA" dirty="0" smtClean="0"/>
              <a:t>- May 16, 1703, ‘Peter the great’ won Northern Russia from Sweden</a:t>
            </a:r>
          </a:p>
          <a:p>
            <a:pPr>
              <a:buNone/>
            </a:pPr>
            <a:r>
              <a:rPr lang="en-CA" dirty="0" smtClean="0"/>
              <a:t> (Which controlled the Baltic Coastline), the door was opened for Russia to trade with Europe (It took 21 years of war to win coastal area)</a:t>
            </a:r>
          </a:p>
          <a:p>
            <a:pPr>
              <a:buNone/>
            </a:pPr>
            <a:r>
              <a:rPr lang="en-CA" dirty="0" smtClean="0"/>
              <a:t>- Peter then began to construct a city for the ‘Tsars’ </a:t>
            </a:r>
          </a:p>
          <a:p>
            <a:endParaRPr lang="en-CA" dirty="0"/>
          </a:p>
        </p:txBody>
      </p:sp>
      <p:pic>
        <p:nvPicPr>
          <p:cNvPr id="9218" name="Picture 2"/>
          <p:cNvPicPr>
            <a:picLocks noChangeAspect="1" noChangeArrowheads="1"/>
          </p:cNvPicPr>
          <p:nvPr/>
        </p:nvPicPr>
        <p:blipFill>
          <a:blip r:embed="rId2" cstate="print"/>
          <a:srcRect/>
          <a:stretch>
            <a:fillRect/>
          </a:stretch>
        </p:blipFill>
        <p:spPr bwMode="auto">
          <a:xfrm>
            <a:off x="5638800" y="4495800"/>
            <a:ext cx="2628900" cy="17430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638800" y="1676400"/>
            <a:ext cx="2143125" cy="2143125"/>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7239000" y="228600"/>
            <a:ext cx="1654342" cy="1257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t>
            </a:r>
            <a:br>
              <a:rPr lang="en-CA" dirty="0" smtClean="0"/>
            </a:br>
            <a:r>
              <a:rPr lang="en-CA" b="1" u="sng" dirty="0" smtClean="0"/>
              <a:t>St. Petersburg</a:t>
            </a:r>
            <a:r>
              <a:rPr lang="en-CA" dirty="0" smtClean="0"/>
              <a:t/>
            </a:r>
            <a:br>
              <a:rPr lang="en-CA" dirty="0" smtClean="0"/>
            </a:br>
            <a:endParaRPr lang="en-CA" dirty="0"/>
          </a:p>
        </p:txBody>
      </p:sp>
      <p:sp>
        <p:nvSpPr>
          <p:cNvPr id="3" name="Content Placeholder 2"/>
          <p:cNvSpPr>
            <a:spLocks noGrp="1"/>
          </p:cNvSpPr>
          <p:nvPr>
            <p:ph idx="1"/>
          </p:nvPr>
        </p:nvSpPr>
        <p:spPr>
          <a:xfrm>
            <a:off x="457200" y="1600200"/>
            <a:ext cx="4876800" cy="4525963"/>
          </a:xfrm>
        </p:spPr>
        <p:txBody>
          <a:bodyPr>
            <a:normAutofit fontScale="55000" lnSpcReduction="20000"/>
          </a:bodyPr>
          <a:lstStyle/>
          <a:p>
            <a:pPr>
              <a:buNone/>
            </a:pPr>
            <a:r>
              <a:rPr lang="en-CA" dirty="0" smtClean="0"/>
              <a:t>- Area Peter conquered consisted mainly of marshland and swamp</a:t>
            </a:r>
          </a:p>
          <a:p>
            <a:pPr>
              <a:buNone/>
            </a:pPr>
            <a:r>
              <a:rPr lang="en-CA" dirty="0" smtClean="0"/>
              <a:t>- Peasants from far off lands were forced to labour, dragging millions of tones of limestone and granite by hand into the marshland, sinking millions upon millions of wooden stakes into the swamp</a:t>
            </a:r>
          </a:p>
          <a:p>
            <a:pPr>
              <a:buNone/>
            </a:pPr>
            <a:r>
              <a:rPr lang="en-CA" dirty="0" smtClean="0"/>
              <a:t>- They transported billions of tones of earth (in sacks, carts and even in their pockets) </a:t>
            </a:r>
          </a:p>
          <a:p>
            <a:pPr>
              <a:buNone/>
            </a:pPr>
            <a:r>
              <a:rPr lang="en-CA" dirty="0" smtClean="0"/>
              <a:t>- City still called ‘Venice of the North’</a:t>
            </a:r>
          </a:p>
          <a:p>
            <a:pPr>
              <a:buNone/>
            </a:pPr>
            <a:r>
              <a:rPr lang="en-CA" dirty="0" smtClean="0"/>
              <a:t>- Millions of labourers were killed, (harsh work conditions and by packs of wolves who attacked anyone who stepped outside their tents at night)</a:t>
            </a:r>
          </a:p>
          <a:p>
            <a:pPr>
              <a:buNone/>
            </a:pPr>
            <a:r>
              <a:rPr lang="en-CA" dirty="0" smtClean="0"/>
              <a:t>- Most bodies are still buried beneath the great city</a:t>
            </a:r>
          </a:p>
          <a:p>
            <a:pPr>
              <a:buNone/>
            </a:pPr>
            <a:r>
              <a:rPr lang="en-CA" dirty="0" smtClean="0"/>
              <a:t>- Built great places for fortification against a Swedish attack</a:t>
            </a:r>
          </a:p>
          <a:p>
            <a:endParaRPr lang="en-CA" dirty="0"/>
          </a:p>
        </p:txBody>
      </p:sp>
      <p:pic>
        <p:nvPicPr>
          <p:cNvPr id="10242" name="Picture 2"/>
          <p:cNvPicPr>
            <a:picLocks noChangeAspect="1" noChangeArrowheads="1"/>
          </p:cNvPicPr>
          <p:nvPr/>
        </p:nvPicPr>
        <p:blipFill>
          <a:blip r:embed="rId2" cstate="print"/>
          <a:srcRect/>
          <a:stretch>
            <a:fillRect/>
          </a:stretch>
        </p:blipFill>
        <p:spPr bwMode="auto">
          <a:xfrm>
            <a:off x="5638800" y="1600200"/>
            <a:ext cx="2495550" cy="18288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638800" y="4038600"/>
            <a:ext cx="2619375" cy="17430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Catherine II (‘Catherine the Great’)</a:t>
            </a:r>
            <a:r>
              <a:rPr lang="en-CA" dirty="0" smtClean="0"/>
              <a:t/>
            </a:r>
            <a:br>
              <a:rPr lang="en-CA" dirty="0" smtClean="0"/>
            </a:br>
            <a:endParaRPr lang="en-CA" dirty="0"/>
          </a:p>
        </p:txBody>
      </p:sp>
      <p:sp>
        <p:nvSpPr>
          <p:cNvPr id="3" name="Content Placeholder 2"/>
          <p:cNvSpPr>
            <a:spLocks noGrp="1"/>
          </p:cNvSpPr>
          <p:nvPr>
            <p:ph idx="1"/>
          </p:nvPr>
        </p:nvSpPr>
        <p:spPr>
          <a:xfrm>
            <a:off x="457200" y="1600200"/>
            <a:ext cx="4419600" cy="4525963"/>
          </a:xfrm>
        </p:spPr>
        <p:txBody>
          <a:bodyPr>
            <a:normAutofit fontScale="55000" lnSpcReduction="20000"/>
          </a:bodyPr>
          <a:lstStyle/>
          <a:p>
            <a:pPr>
              <a:buNone/>
            </a:pPr>
            <a:r>
              <a:rPr lang="en-CA" dirty="0" smtClean="0"/>
              <a:t>- Loved ‘Arts’ &amp; Men (Even though she was married to Tsar Peter III)</a:t>
            </a:r>
          </a:p>
          <a:p>
            <a:pPr>
              <a:buNone/>
            </a:pPr>
            <a:r>
              <a:rPr lang="en-CA" dirty="0" smtClean="0"/>
              <a:t>- At age of 65 she had 22 year old boyfriends; she rewarded their affections with palaces and elevated them to high positions in the army or navy</a:t>
            </a:r>
          </a:p>
          <a:p>
            <a:pPr>
              <a:buNone/>
            </a:pPr>
            <a:r>
              <a:rPr lang="en-CA" dirty="0" smtClean="0"/>
              <a:t>- Unsure whether offspring were even from Peter III (Rumour that childhood measles left him sterile)</a:t>
            </a:r>
          </a:p>
          <a:p>
            <a:pPr>
              <a:buNone/>
            </a:pPr>
            <a:r>
              <a:rPr lang="en-CA" dirty="0" smtClean="0"/>
              <a:t>- As soon as Peter came to throne, planned on having his wife killed</a:t>
            </a:r>
          </a:p>
          <a:p>
            <a:pPr>
              <a:buNone/>
            </a:pPr>
            <a:r>
              <a:rPr lang="en-CA" dirty="0" smtClean="0"/>
              <a:t>- Coup </a:t>
            </a:r>
            <a:r>
              <a:rPr lang="en-CA" dirty="0" err="1" smtClean="0"/>
              <a:t>d’etat</a:t>
            </a:r>
            <a:r>
              <a:rPr lang="en-CA" dirty="0" smtClean="0"/>
              <a:t> army leaders informed Catherine who in turn killed her husband</a:t>
            </a:r>
          </a:p>
          <a:p>
            <a:pPr>
              <a:buNone/>
            </a:pPr>
            <a:r>
              <a:rPr lang="en-CA" dirty="0" smtClean="0"/>
              <a:t>- Became know as ‘Catherine the Great’ (built amazing palaces)</a:t>
            </a:r>
          </a:p>
          <a:p>
            <a:pPr>
              <a:buNone/>
            </a:pPr>
            <a:r>
              <a:rPr lang="en-CA" dirty="0" smtClean="0"/>
              <a:t>- ‘Hermitage Museum’ (Today, if you look at each item for 10 seconds, 24/7, it will take three years to see everything!)</a:t>
            </a:r>
          </a:p>
          <a:p>
            <a:endParaRPr lang="en-CA" dirty="0"/>
          </a:p>
        </p:txBody>
      </p:sp>
      <p:pic>
        <p:nvPicPr>
          <p:cNvPr id="11266" name="Picture 2"/>
          <p:cNvPicPr>
            <a:picLocks noChangeAspect="1" noChangeArrowheads="1"/>
          </p:cNvPicPr>
          <p:nvPr/>
        </p:nvPicPr>
        <p:blipFill>
          <a:blip r:embed="rId2" cstate="print"/>
          <a:srcRect/>
          <a:stretch>
            <a:fillRect/>
          </a:stretch>
        </p:blipFill>
        <p:spPr bwMode="auto">
          <a:xfrm>
            <a:off x="5334000" y="1295400"/>
            <a:ext cx="3124200" cy="24384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5029200" y="4038600"/>
            <a:ext cx="3745167" cy="2438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Tsar Alexander II (Nicholas’s grandfather)</a:t>
            </a:r>
            <a:r>
              <a:rPr lang="en-CA" dirty="0" smtClean="0"/>
              <a:t/>
            </a:r>
            <a:br>
              <a:rPr lang="en-CA" dirty="0" smtClean="0"/>
            </a:br>
            <a:endParaRPr lang="en-CA" dirty="0"/>
          </a:p>
        </p:txBody>
      </p:sp>
      <p:sp>
        <p:nvSpPr>
          <p:cNvPr id="3" name="Content Placeholder 2"/>
          <p:cNvSpPr>
            <a:spLocks noGrp="1"/>
          </p:cNvSpPr>
          <p:nvPr>
            <p:ph idx="1"/>
          </p:nvPr>
        </p:nvSpPr>
        <p:spPr>
          <a:xfrm>
            <a:off x="152400" y="1600200"/>
            <a:ext cx="4267200" cy="4525963"/>
          </a:xfrm>
        </p:spPr>
        <p:txBody>
          <a:bodyPr>
            <a:normAutofit fontScale="55000" lnSpcReduction="20000"/>
          </a:bodyPr>
          <a:lstStyle/>
          <a:p>
            <a:pPr>
              <a:buNone/>
            </a:pPr>
            <a:r>
              <a:rPr lang="en-CA" dirty="0" smtClean="0"/>
              <a:t>- Most beloved Tsar in Russian history (compared to other Tsars)</a:t>
            </a:r>
          </a:p>
          <a:p>
            <a:pPr>
              <a:buNone/>
            </a:pPr>
            <a:r>
              <a:rPr lang="en-CA" dirty="0" smtClean="0"/>
              <a:t>- Revolutionary activist threw a bomb under his carriage on March 1</a:t>
            </a:r>
            <a:r>
              <a:rPr lang="en-CA" baseline="30000" dirty="0" smtClean="0"/>
              <a:t>st</a:t>
            </a:r>
            <a:r>
              <a:rPr lang="en-CA" dirty="0" smtClean="0"/>
              <a:t> 1881</a:t>
            </a:r>
          </a:p>
          <a:p>
            <a:pPr>
              <a:buNone/>
            </a:pPr>
            <a:r>
              <a:rPr lang="en-CA" dirty="0" smtClean="0"/>
              <a:t>- Tsar was unhurt (carriage was built to be bombproof)</a:t>
            </a:r>
          </a:p>
          <a:p>
            <a:pPr>
              <a:buNone/>
            </a:pPr>
            <a:r>
              <a:rPr lang="en-CA" dirty="0" smtClean="0"/>
              <a:t>- ‘Jolted’ Tsar tried to help those around him (including the bomb-thrower)</a:t>
            </a:r>
          </a:p>
          <a:p>
            <a:pPr>
              <a:buNone/>
            </a:pPr>
            <a:r>
              <a:rPr lang="en-CA" dirty="0" smtClean="0"/>
              <a:t>- Suddenly, another assassin threw another bomb at his feet which exploded and tore off his legs and injured the rest of his upper body</a:t>
            </a:r>
          </a:p>
          <a:p>
            <a:pPr>
              <a:buNone/>
            </a:pPr>
            <a:r>
              <a:rPr lang="en-CA" dirty="0" smtClean="0"/>
              <a:t>- Tsar requested to be “Taken to his palace to die”</a:t>
            </a:r>
          </a:p>
          <a:p>
            <a:pPr>
              <a:buNone/>
            </a:pPr>
            <a:r>
              <a:rPr lang="en-CA" dirty="0" smtClean="0"/>
              <a:t>* The ‘Church of Spilled Blood’ stands where the Tsar was mortally wounded (His blood remains today underneath the alter)</a:t>
            </a:r>
          </a:p>
          <a:p>
            <a:endParaRPr lang="en-CA" dirty="0"/>
          </a:p>
        </p:txBody>
      </p:sp>
      <p:pic>
        <p:nvPicPr>
          <p:cNvPr id="12290" name="Picture 2"/>
          <p:cNvPicPr>
            <a:picLocks noChangeAspect="1" noChangeArrowheads="1"/>
          </p:cNvPicPr>
          <p:nvPr/>
        </p:nvPicPr>
        <p:blipFill>
          <a:blip r:embed="rId2" cstate="print"/>
          <a:srcRect/>
          <a:stretch>
            <a:fillRect/>
          </a:stretch>
        </p:blipFill>
        <p:spPr bwMode="auto">
          <a:xfrm>
            <a:off x="4267200" y="1524000"/>
            <a:ext cx="1981200" cy="231457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6629400" y="1524000"/>
            <a:ext cx="1790700" cy="255270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4572000" y="4419600"/>
            <a:ext cx="4343400" cy="2000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Last of the Romanovs:  Nicholas II (&amp; wife Alexandra)</a:t>
            </a:r>
            <a:r>
              <a:rPr lang="en-CA" dirty="0" smtClean="0"/>
              <a:t/>
            </a:r>
            <a:br>
              <a:rPr lang="en-CA" dirty="0" smtClean="0"/>
            </a:br>
            <a:endParaRPr lang="en-CA" dirty="0"/>
          </a:p>
        </p:txBody>
      </p:sp>
      <p:sp>
        <p:nvSpPr>
          <p:cNvPr id="3" name="Content Placeholder 2"/>
          <p:cNvSpPr>
            <a:spLocks noGrp="1"/>
          </p:cNvSpPr>
          <p:nvPr>
            <p:ph idx="1"/>
          </p:nvPr>
        </p:nvSpPr>
        <p:spPr>
          <a:xfrm>
            <a:off x="0" y="1600200"/>
            <a:ext cx="4953000" cy="5257800"/>
          </a:xfrm>
        </p:spPr>
        <p:txBody>
          <a:bodyPr>
            <a:normAutofit fontScale="70000" lnSpcReduction="20000"/>
          </a:bodyPr>
          <a:lstStyle/>
          <a:p>
            <a:pPr>
              <a:buNone/>
            </a:pPr>
            <a:r>
              <a:rPr lang="en-CA" dirty="0" smtClean="0"/>
              <a:t>- Only since the collapse of communism were ‘Top Secret’ Russian archives regarding the revolution and the murder of the imperial family released</a:t>
            </a:r>
          </a:p>
          <a:p>
            <a:pPr>
              <a:buNone/>
            </a:pPr>
            <a:r>
              <a:rPr lang="en-CA" dirty="0" smtClean="0"/>
              <a:t>- Nicholas became Tsar in 1894; he did NOT want to rule Russia</a:t>
            </a:r>
          </a:p>
          <a:p>
            <a:pPr>
              <a:buNone/>
            </a:pPr>
            <a:r>
              <a:rPr lang="en-CA" dirty="0" smtClean="0"/>
              <a:t>- Fell in love with German princess Alexandra (did not speak Russian)</a:t>
            </a:r>
          </a:p>
          <a:p>
            <a:pPr>
              <a:buNone/>
            </a:pPr>
            <a:r>
              <a:rPr lang="en-CA" dirty="0" smtClean="0"/>
              <a:t>- When his Father Alexander III died, became Tsar and was married within one week of the funeral</a:t>
            </a:r>
          </a:p>
          <a:p>
            <a:pPr>
              <a:buNone/>
            </a:pPr>
            <a:r>
              <a:rPr lang="en-CA" dirty="0" smtClean="0"/>
              <a:t>- Alexandra: “My wedding was the continuation of the funeral, only I was dressed in white” (Wedding cost an estimated $50 million U.S. dollars)</a:t>
            </a:r>
          </a:p>
          <a:p>
            <a:endParaRPr lang="en-CA" dirty="0"/>
          </a:p>
        </p:txBody>
      </p:sp>
      <p:pic>
        <p:nvPicPr>
          <p:cNvPr id="5" name="Content Placeholder 3" descr="duma.gif"/>
          <p:cNvPicPr>
            <a:picLocks noChangeAspect="1"/>
          </p:cNvPicPr>
          <p:nvPr/>
        </p:nvPicPr>
        <p:blipFill>
          <a:blip r:embed="rId2" cstate="print"/>
          <a:srcRect/>
          <a:stretch>
            <a:fillRect/>
          </a:stretch>
        </p:blipFill>
        <p:spPr>
          <a:xfrm>
            <a:off x="4953000" y="1600200"/>
            <a:ext cx="3319957" cy="2220913"/>
          </a:xfrm>
          <a:prstGeom prst="rect">
            <a:avLst/>
          </a:prstGeom>
        </p:spPr>
      </p:pic>
      <p:pic>
        <p:nvPicPr>
          <p:cNvPr id="13314" name="Picture 2"/>
          <p:cNvPicPr>
            <a:picLocks noChangeAspect="1" noChangeArrowheads="1"/>
          </p:cNvPicPr>
          <p:nvPr/>
        </p:nvPicPr>
        <p:blipFill>
          <a:blip r:embed="rId3" cstate="print"/>
          <a:srcRect/>
          <a:stretch>
            <a:fillRect/>
          </a:stretch>
        </p:blipFill>
        <p:spPr bwMode="auto">
          <a:xfrm>
            <a:off x="5105400" y="4038600"/>
            <a:ext cx="3657600" cy="1847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smtClean="0"/>
              <a:t>Evil Couple?</a:t>
            </a:r>
            <a:r>
              <a:rPr lang="en-CA" dirty="0" smtClean="0"/>
              <a:t/>
            </a:r>
            <a:br>
              <a:rPr lang="en-CA" dirty="0" smtClean="0"/>
            </a:br>
            <a:endParaRPr lang="en-CA" dirty="0"/>
          </a:p>
        </p:txBody>
      </p:sp>
      <p:sp>
        <p:nvSpPr>
          <p:cNvPr id="3" name="Content Placeholder 2"/>
          <p:cNvSpPr>
            <a:spLocks noGrp="1"/>
          </p:cNvSpPr>
          <p:nvPr>
            <p:ph idx="1"/>
          </p:nvPr>
        </p:nvSpPr>
        <p:spPr>
          <a:xfrm>
            <a:off x="228600" y="1600200"/>
            <a:ext cx="4114800" cy="5029200"/>
          </a:xfrm>
        </p:spPr>
        <p:txBody>
          <a:bodyPr>
            <a:normAutofit fontScale="70000" lnSpcReduction="20000"/>
          </a:bodyPr>
          <a:lstStyle/>
          <a:p>
            <a:pPr>
              <a:buNone/>
            </a:pPr>
            <a:r>
              <a:rPr lang="en-CA" dirty="0" smtClean="0"/>
              <a:t>- After Wedding, peasants awaited gifts of food (symbolic Tsar feeding people)</a:t>
            </a:r>
          </a:p>
          <a:p>
            <a:pPr>
              <a:buNone/>
            </a:pPr>
            <a:r>
              <a:rPr lang="en-CA" dirty="0" smtClean="0"/>
              <a:t>- Crowd stampeded, soldiers opened fire killing 1300 (Tsar blamed)</a:t>
            </a:r>
          </a:p>
          <a:p>
            <a:pPr>
              <a:buNone/>
            </a:pPr>
            <a:r>
              <a:rPr lang="en-CA" dirty="0" smtClean="0"/>
              <a:t>- Alexandra seen as ‘snobbish’ and ‘unpopular’ (didn’t speak Russian)</a:t>
            </a:r>
          </a:p>
          <a:p>
            <a:pPr>
              <a:buNone/>
            </a:pPr>
            <a:r>
              <a:rPr lang="en-CA" dirty="0" smtClean="0"/>
              <a:t>- Four daughters born in late 1800s; however, no son heir (cursed?) </a:t>
            </a:r>
          </a:p>
          <a:p>
            <a:pPr>
              <a:buNone/>
            </a:pPr>
            <a:r>
              <a:rPr lang="en-CA" dirty="0" smtClean="0"/>
              <a:t>- Finally, a son was born in 1904 (three hundred cannon blasts to celebrate)</a:t>
            </a:r>
          </a:p>
          <a:p>
            <a:pPr>
              <a:buNone/>
            </a:pPr>
            <a:r>
              <a:rPr lang="en-CA" dirty="0" smtClean="0"/>
              <a:t> - ‘</a:t>
            </a:r>
            <a:r>
              <a:rPr lang="en-CA" dirty="0" err="1" smtClean="0"/>
              <a:t>Alxis</a:t>
            </a:r>
            <a:r>
              <a:rPr lang="en-CA" dirty="0" smtClean="0"/>
              <a:t>’, inherited Alexandra’s family curse of haemophilia</a:t>
            </a:r>
          </a:p>
          <a:p>
            <a:endParaRPr lang="en-CA" dirty="0"/>
          </a:p>
        </p:txBody>
      </p:sp>
      <p:pic>
        <p:nvPicPr>
          <p:cNvPr id="4" name="Picture 5" descr="alexis"/>
          <p:cNvPicPr>
            <a:picLocks noChangeAspect="1" noChangeArrowheads="1"/>
          </p:cNvPicPr>
          <p:nvPr/>
        </p:nvPicPr>
        <p:blipFill>
          <a:blip r:embed="rId2" cstate="print"/>
          <a:srcRect/>
          <a:stretch>
            <a:fillRect/>
          </a:stretch>
        </p:blipFill>
        <p:spPr bwMode="auto">
          <a:xfrm>
            <a:off x="7010400" y="4419600"/>
            <a:ext cx="1840678" cy="2209800"/>
          </a:xfrm>
          <a:prstGeom prst="rect">
            <a:avLst/>
          </a:prstGeom>
          <a:noFill/>
        </p:spPr>
      </p:pic>
      <p:pic>
        <p:nvPicPr>
          <p:cNvPr id="14338" name="Picture 2"/>
          <p:cNvPicPr>
            <a:picLocks noChangeAspect="1" noChangeArrowheads="1"/>
          </p:cNvPicPr>
          <p:nvPr/>
        </p:nvPicPr>
        <p:blipFill>
          <a:blip r:embed="rId3" cstate="print"/>
          <a:srcRect/>
          <a:stretch>
            <a:fillRect/>
          </a:stretch>
        </p:blipFill>
        <p:spPr bwMode="auto">
          <a:xfrm>
            <a:off x="5334000" y="1143000"/>
            <a:ext cx="2819400" cy="305435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4191000" y="4572000"/>
            <a:ext cx="2543175" cy="1800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dirty="0" smtClean="0"/>
              <a:t>The </a:t>
            </a:r>
            <a:r>
              <a:rPr lang="en-US" dirty="0"/>
              <a:t>Revolution of 1905</a:t>
            </a:r>
          </a:p>
        </p:txBody>
      </p:sp>
      <p:sp>
        <p:nvSpPr>
          <p:cNvPr id="8198" name="Rectangle 6"/>
          <p:cNvSpPr>
            <a:spLocks noGrp="1" noChangeArrowheads="1"/>
          </p:cNvSpPr>
          <p:nvPr>
            <p:ph type="body" sz="half" idx="2"/>
          </p:nvPr>
        </p:nvSpPr>
        <p:spPr>
          <a:xfrm>
            <a:off x="4648200" y="1600200"/>
            <a:ext cx="4038600" cy="2590800"/>
          </a:xfrm>
        </p:spPr>
        <p:txBody>
          <a:bodyPr>
            <a:normAutofit fontScale="92500" lnSpcReduction="20000"/>
          </a:bodyPr>
          <a:lstStyle/>
          <a:p>
            <a:r>
              <a:rPr lang="en-US" sz="2400" dirty="0"/>
              <a:t>The creation of a discontented working class</a:t>
            </a:r>
          </a:p>
          <a:p>
            <a:r>
              <a:rPr lang="en-US" sz="2400" dirty="0"/>
              <a:t>Vast majority of workers concentrated in St. Petersburg and Moscow</a:t>
            </a:r>
          </a:p>
          <a:p>
            <a:r>
              <a:rPr lang="en-US" sz="2400" dirty="0"/>
              <a:t>Help from the countryside: poor peasants</a:t>
            </a:r>
          </a:p>
          <a:p>
            <a:r>
              <a:rPr lang="en-US" sz="2400" dirty="0"/>
              <a:t>No individual land ownership</a:t>
            </a:r>
          </a:p>
        </p:txBody>
      </p:sp>
      <p:pic>
        <p:nvPicPr>
          <p:cNvPr id="8199" name="Picture 7" descr="petersburg"/>
          <p:cNvPicPr>
            <a:picLocks noChangeAspect="1" noChangeArrowheads="1"/>
          </p:cNvPicPr>
          <p:nvPr/>
        </p:nvPicPr>
        <p:blipFill>
          <a:blip r:embed="rId2" cstate="print"/>
          <a:srcRect/>
          <a:stretch>
            <a:fillRect/>
          </a:stretch>
        </p:blipFill>
        <p:spPr bwMode="auto">
          <a:xfrm>
            <a:off x="457200" y="1752600"/>
            <a:ext cx="4114800" cy="4114800"/>
          </a:xfrm>
          <a:prstGeom prst="rect">
            <a:avLst/>
          </a:prstGeom>
          <a:noFill/>
        </p:spPr>
      </p:pic>
      <p:pic>
        <p:nvPicPr>
          <p:cNvPr id="5" name="Content Placeholder 3" descr="Russian peasant.gif"/>
          <p:cNvPicPr>
            <a:picLocks noChangeAspect="1"/>
          </p:cNvPicPr>
          <p:nvPr/>
        </p:nvPicPr>
        <p:blipFill>
          <a:blip r:embed="rId3" cstate="print"/>
          <a:srcRect/>
          <a:stretch>
            <a:fillRect/>
          </a:stretch>
        </p:blipFill>
        <p:spPr>
          <a:xfrm>
            <a:off x="5867400" y="4114800"/>
            <a:ext cx="1737291" cy="2338388"/>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1582</Words>
  <Application>Microsoft Office PowerPoint</Application>
  <PresentationFormat>On-screen Show (4:3)</PresentationFormat>
  <Paragraphs>109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Russian Revolution</vt:lpstr>
      <vt:lpstr>Russia</vt:lpstr>
      <vt:lpstr>Famous Russian Tsars</vt:lpstr>
      <vt:lpstr>  St. Petersburg </vt:lpstr>
      <vt:lpstr>Catherine II (‘Catherine the Great’) </vt:lpstr>
      <vt:lpstr>Tsar Alexander II (Nicholas’s grandfather) </vt:lpstr>
      <vt:lpstr>Last of the Romanovs:  Nicholas II (&amp; wife Alexandra) </vt:lpstr>
      <vt:lpstr>Evil Couple? </vt:lpstr>
      <vt:lpstr>The Revolution of 1905</vt:lpstr>
      <vt:lpstr>Slide 10</vt:lpstr>
      <vt:lpstr>The First Revolution  </vt:lpstr>
      <vt:lpstr>WW1 </vt:lpstr>
      <vt:lpstr>Slide 13</vt:lpstr>
      <vt:lpstr>Rasputin </vt:lpstr>
      <vt:lpstr>Rasputin’s Death</vt:lpstr>
      <vt:lpstr>The Russian Revolution </vt:lpstr>
      <vt:lpstr>Slide 17</vt:lpstr>
      <vt:lpstr> End of a Dynasty </vt:lpstr>
      <vt:lpstr>Slide 19</vt:lpstr>
      <vt:lpstr>Slide 20</vt:lpstr>
      <vt:lpstr>Slide 21</vt:lpstr>
      <vt:lpstr>Slide 22</vt:lpstr>
      <vt:lpstr>The Revolution</vt:lpstr>
      <vt:lpstr>The Revolution</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12</cp:revision>
  <dcterms:created xsi:type="dcterms:W3CDTF">2006-08-16T00:00:00Z</dcterms:created>
  <dcterms:modified xsi:type="dcterms:W3CDTF">2012-11-28T18:40:11Z</dcterms:modified>
</cp:coreProperties>
</file>