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69" r:id="rId2"/>
    <p:sldId id="267" r:id="rId3"/>
    <p:sldId id="274" r:id="rId4"/>
    <p:sldId id="272" r:id="rId5"/>
    <p:sldId id="276" r:id="rId6"/>
    <p:sldId id="259" r:id="rId7"/>
    <p:sldId id="275" r:id="rId8"/>
    <p:sldId id="268" r:id="rId9"/>
    <p:sldId id="257" r:id="rId10"/>
    <p:sldId id="277" r:id="rId11"/>
    <p:sldId id="258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78" r:id="rId20"/>
    <p:sldId id="279" r:id="rId21"/>
    <p:sldId id="280" r:id="rId22"/>
    <p:sldId id="281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5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9B403-9021-488D-B3F9-F05D62231961}" type="datetimeFigureOut">
              <a:rPr lang="en-CA" smtClean="0"/>
              <a:pPr/>
              <a:t>09/01/2013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901B6-69E7-4911-A10D-330BA1733A86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35F5CD3-99E0-4C86-B997-5F66E0750AB8}" type="datetime1">
              <a:rPr lang="en-US" smtClean="0"/>
              <a:pPr/>
              <a:t>1/9/2013</a:t>
            </a:fld>
            <a:endParaRPr lang="en-US" smtClean="0"/>
          </a:p>
        </p:txBody>
      </p:sp>
      <p:sp>
        <p:nvSpPr>
          <p:cNvPr id="3686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9942AA-D53D-486D-AC40-68A470727787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686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British Columbia Archives PDP00560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0035543-6254-4798-8E67-5FFF021002D2}" type="datetime1">
              <a:rPr lang="en-US" smtClean="0"/>
              <a:pPr/>
              <a:t>1/9/2013</a:t>
            </a:fld>
            <a:endParaRPr lang="en-US" smtClean="0"/>
          </a:p>
        </p:txBody>
      </p:sp>
      <p:sp>
        <p:nvSpPr>
          <p:cNvPr id="3789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37398F-B87F-4F2D-ABF6-1478BA6330F1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789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endParaRPr lang="en-CA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CC09E-C96B-4676-AA4E-60E52DAC2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bc.gov.bc.ca/culture/schoolnet/carr/main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michael.com/group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omthomson.org/Floorpl.htm" TargetMode="External"/><Relationship Id="rId3" Type="http://schemas.openxmlformats.org/officeDocument/2006/relationships/hyperlink" Target="http://heritage.excite.sfu.ca/hpost_e/ipost1/8-9/macdonald.html" TargetMode="External"/><Relationship Id="rId7" Type="http://schemas.openxmlformats.org/officeDocument/2006/relationships/hyperlink" Target="http://heritage.excite.sfu.ca/hpost_e/ipost1/8-9/varley.html" TargetMode="External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hyperlink" Target="http://heritage.excite.sfu.ca/hpost_e/ipost1/8-9/lismer.html" TargetMode="External"/><Relationship Id="rId11" Type="http://schemas.openxmlformats.org/officeDocument/2006/relationships/hyperlink" Target="http://heritage.excite.sfu.ca/hpost_e/ipost1/8-9/casson.html" TargetMode="External"/><Relationship Id="rId5" Type="http://schemas.openxmlformats.org/officeDocument/2006/relationships/hyperlink" Target="http://heritage.excite.sfu.ca/hpost_e/ipost1/8-9/carmichael.html" TargetMode="External"/><Relationship Id="rId10" Type="http://schemas.openxmlformats.org/officeDocument/2006/relationships/hyperlink" Target="http://heritage.excite.sfu.ca/hpost_e/ipost1/8-9/jackson.html" TargetMode="External"/><Relationship Id="rId4" Type="http://schemas.openxmlformats.org/officeDocument/2006/relationships/hyperlink" Target="http://heritage.excite.sfu.ca/hpost_e/ipost1/8-9/harris.html" TargetMode="External"/><Relationship Id="rId9" Type="http://schemas.openxmlformats.org/officeDocument/2006/relationships/hyperlink" Target="http://heritage.excite.sfu.ca/hpost_e/ipost1/8-9/johnston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moose.sharecom.ca/phillips/default2.html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log.com/~gilgames/ppratta.htm" TargetMode="Externa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hyperlink" Target="http://www2.biblinat.gouv.qc.ca/texte/t0161.htm" TargetMode="External"/><Relationship Id="rId5" Type="http://schemas.openxmlformats.org/officeDocument/2006/relationships/hyperlink" Target="http://www.kirjasto.sci.fi/delaroch.htm" TargetMode="External"/><Relationship Id="rId4" Type="http://schemas.openxmlformats.org/officeDocument/2006/relationships/hyperlink" Target="http://home.istar.ca/~matt/callaghan.htm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hyperlink" Target="http://www.mdle.com/ClassicFilms/FeaturedStar/star13.ht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4" Type="http://schemas.openxmlformats.org/officeDocument/2006/relationships/hyperlink" Target="http://www.geocities.com/SunsetStrip/Venue/3134/automoti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CA" dirty="0" smtClean="0"/>
              <a:t>The Roaring 1920s</a:t>
            </a:r>
            <a:endParaRPr lang="en-CA" dirty="0"/>
          </a:p>
        </p:txBody>
      </p:sp>
      <p:pic>
        <p:nvPicPr>
          <p:cNvPr id="7172" name="Picture 4" descr="http://www.theparamountcenter.com/images/paramounthisto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11619">
            <a:off x="4433896" y="3203948"/>
            <a:ext cx="4299438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6" name="Picture 8" descr="http://media1.shmoop.com/images/teachers_editions/roaring_twent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5510">
            <a:off x="1910442" y="1418658"/>
            <a:ext cx="3829050" cy="310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http://static.ddmcdn.com/gif/flappers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9229">
            <a:off x="685862" y="4054958"/>
            <a:ext cx="3429000" cy="228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Other Technology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CA" dirty="0" smtClean="0"/>
              <a:t>Radio</a:t>
            </a:r>
          </a:p>
          <a:p>
            <a:r>
              <a:rPr lang="en-CA" dirty="0" smtClean="0"/>
              <a:t>Telephone (party-lines...eavesdropping)</a:t>
            </a:r>
          </a:p>
          <a:p>
            <a:r>
              <a:rPr lang="en-CA" dirty="0" smtClean="0"/>
              <a:t>Washing machine</a:t>
            </a:r>
          </a:p>
          <a:p>
            <a:r>
              <a:rPr lang="en-CA" dirty="0" smtClean="0"/>
              <a:t>Refrigerator</a:t>
            </a:r>
          </a:p>
          <a:p>
            <a:r>
              <a:rPr lang="en-CA" dirty="0" smtClean="0"/>
              <a:t>Neon signs</a:t>
            </a:r>
          </a:p>
          <a:p>
            <a:r>
              <a:rPr lang="en-CA" dirty="0" smtClean="0"/>
              <a:t>Snowmobile</a:t>
            </a:r>
            <a:endParaRPr lang="en-CA" dirty="0"/>
          </a:p>
        </p:txBody>
      </p:sp>
      <p:pic>
        <p:nvPicPr>
          <p:cNvPr id="25602" name="Picture 2" descr="http://mrvarney.editme.com/files/Roaring-Twenties-Podcast-Project/1920s_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895600"/>
            <a:ext cx="4762500" cy="306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128000" cy="685800"/>
          </a:xfrm>
        </p:spPr>
        <p:txBody>
          <a:bodyPr/>
          <a:lstStyle/>
          <a:p>
            <a:r>
              <a:rPr lang="en-US" sz="3600" smtClean="0"/>
              <a:t>Life in Canada 1920 - 1939</a:t>
            </a:r>
            <a:endParaRPr lang="en-US" smtClean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343400" y="1527048"/>
            <a:ext cx="4462272" cy="457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number of radio sets in use by Canadians expanded dramatically in the 1920s.</a:t>
            </a:r>
          </a:p>
          <a:p>
            <a:r>
              <a:rPr lang="en-US" dirty="0" smtClean="0"/>
              <a:t>The CBC was first formed in 1932 as the Canadian Radio Broadcasting Commission.</a:t>
            </a:r>
          </a:p>
          <a:p>
            <a:r>
              <a:rPr lang="en-US" dirty="0" smtClean="0"/>
              <a:t>This helped to reduce the powerful influence of American broadcasting.</a:t>
            </a:r>
          </a:p>
        </p:txBody>
      </p:sp>
      <p:pic>
        <p:nvPicPr>
          <p:cNvPr id="24578" name="Picture 2" descr="http://ted.coe.wayne.edu/sse/wq/Becker/docum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3810000" cy="3267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737600" cy="914400"/>
          </a:xfrm>
        </p:spPr>
        <p:txBody>
          <a:bodyPr/>
          <a:lstStyle/>
          <a:p>
            <a:r>
              <a:rPr lang="en-US" sz="3200" smtClean="0"/>
              <a:t>Art in Canada Between the Wars</a:t>
            </a:r>
            <a:endParaRPr lang="en-US" smtClean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81000" y="1676400"/>
            <a:ext cx="4876800" cy="5715000"/>
          </a:xfrm>
        </p:spPr>
        <p:txBody>
          <a:bodyPr/>
          <a:lstStyle/>
          <a:p>
            <a:r>
              <a:rPr lang="en-US" sz="2400" b="1" smtClean="0"/>
              <a:t>It was in the field of art that Canada retained a sense of nationalism.</a:t>
            </a:r>
          </a:p>
          <a:p>
            <a:r>
              <a:rPr lang="en-US" sz="2400" b="1" smtClean="0"/>
              <a:t>The Group of Seven popularized paintings of Canada’s rural landscape, particularly, the rugged terrain of the Canadian Shield.</a:t>
            </a:r>
          </a:p>
          <a:p>
            <a:r>
              <a:rPr lang="en-US" sz="2400" b="1" smtClean="0"/>
              <a:t>The art of Emily Carr captured the forests and Native villages of British Columbia.</a:t>
            </a:r>
            <a:endParaRPr lang="en-US" sz="2400" smtClean="0"/>
          </a:p>
        </p:txBody>
      </p:sp>
      <p:sp>
        <p:nvSpPr>
          <p:cNvPr id="111622" name="WordArt 6"/>
          <p:cNvSpPr>
            <a:spLocks noChangeArrowheads="1" noChangeShapeType="1" noTextEdit="1"/>
          </p:cNvSpPr>
          <p:nvPr/>
        </p:nvSpPr>
        <p:spPr bwMode="auto">
          <a:xfrm>
            <a:off x="6629400" y="5715000"/>
            <a:ext cx="1020763" cy="282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b="1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Emily Carr</a:t>
            </a:r>
          </a:p>
        </p:txBody>
      </p:sp>
      <p:graphicFrame>
        <p:nvGraphicFramePr>
          <p:cNvPr id="111623" name="Object 7"/>
          <p:cNvGraphicFramePr>
            <a:graphicFrameLocks noChangeAspect="1"/>
          </p:cNvGraphicFramePr>
          <p:nvPr/>
        </p:nvGraphicFramePr>
        <p:xfrm>
          <a:off x="5486400" y="1676400"/>
          <a:ext cx="3236913" cy="3835400"/>
        </p:xfrm>
        <a:graphic>
          <a:graphicData uri="http://schemas.openxmlformats.org/presentationml/2006/ole">
            <p:oleObj spid="_x0000_s3074" name="Image" r:id="rId3" imgW="8539358" imgH="10115072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GB" smtClean="0"/>
              <a:t>Emily Carr 1871- 1945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3400" y="1828800"/>
            <a:ext cx="5181600" cy="4267200"/>
          </a:xfrm>
        </p:spPr>
        <p:txBody>
          <a:bodyPr/>
          <a:lstStyle/>
          <a:p>
            <a:r>
              <a:rPr lang="en-GB" smtClean="0">
                <a:hlinkClick r:id="rId3"/>
              </a:rPr>
              <a:t>Emily Carr</a:t>
            </a:r>
            <a:r>
              <a:rPr lang="en-GB" smtClean="0"/>
              <a:t> was both painter and writer.</a:t>
            </a:r>
          </a:p>
          <a:p>
            <a:r>
              <a:rPr lang="en-GB" smtClean="0"/>
              <a:t>Her paintings of West Coast landscapes and Native culture are characterised by intense colour and spiraling forms.</a:t>
            </a:r>
          </a:p>
        </p:txBody>
      </p:sp>
      <p:pic>
        <p:nvPicPr>
          <p:cNvPr id="119814" name="Picture 6" descr="C:\WIN98\Desktop\pdp00560EmilyCar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752600"/>
            <a:ext cx="23050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5" name="WordArt 7"/>
          <p:cNvSpPr>
            <a:spLocks noChangeArrowheads="1" noChangeShapeType="1" noTextEdit="1"/>
          </p:cNvSpPr>
          <p:nvPr/>
        </p:nvSpPr>
        <p:spPr bwMode="auto">
          <a:xfrm>
            <a:off x="6477000" y="6019800"/>
            <a:ext cx="2141538" cy="563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Haida Totems, Cha-atl,</a:t>
            </a:r>
          </a:p>
          <a:p>
            <a:pPr algn="ctr"/>
            <a:r>
              <a:rPr lang="en-CA" sz="18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Queen Charlotte Island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GB" smtClean="0"/>
              <a:t>The Group of Seven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724400" y="1527048"/>
            <a:ext cx="4081272" cy="502615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GB" dirty="0" smtClean="0"/>
              <a:t>The most famous Canadian painters of the 1920s were the </a:t>
            </a:r>
            <a:r>
              <a:rPr lang="en-GB" dirty="0" smtClean="0">
                <a:hlinkClick r:id="rId3"/>
              </a:rPr>
              <a:t>Group of Seven.</a:t>
            </a:r>
            <a:endParaRPr lang="en-GB" dirty="0" smtClean="0"/>
          </a:p>
          <a:p>
            <a:pPr>
              <a:lnSpc>
                <a:spcPct val="90000"/>
              </a:lnSpc>
            </a:pPr>
            <a:r>
              <a:rPr lang="en-GB" dirty="0" smtClean="0"/>
              <a:t>They painted the landscape of the Canadian Shield in a distinctly new and Canadian style.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They were at first </a:t>
            </a:r>
            <a:r>
              <a:rPr lang="en-GB" dirty="0" smtClean="0"/>
              <a:t>criticized </a:t>
            </a:r>
            <a:r>
              <a:rPr lang="en-GB" dirty="0" smtClean="0"/>
              <a:t>as the “Hot Mush School” because of the heavy layers of paint used in their paintings.</a:t>
            </a:r>
          </a:p>
        </p:txBody>
      </p:sp>
      <p:pic>
        <p:nvPicPr>
          <p:cNvPr id="28674" name="Picture 2" descr="http://www.arthistoryarchive.com/arthistory/canadian/images/FranklinCarmichael-Mirror-Lake-1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81200"/>
            <a:ext cx="4564866" cy="3657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Group of Seven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4000"/>
            <a:ext cx="4876800" cy="4953000"/>
          </a:xfrm>
        </p:spPr>
        <p:txBody>
          <a:bodyPr/>
          <a:lstStyle/>
          <a:p>
            <a:r>
              <a:rPr lang="en-GB" sz="2400" smtClean="0"/>
              <a:t>By the early 1920s the Group was well established in Canadian art circles.</a:t>
            </a:r>
          </a:p>
          <a:p>
            <a:r>
              <a:rPr lang="en-GB" sz="2400" smtClean="0"/>
              <a:t>The original seven were </a:t>
            </a:r>
            <a:r>
              <a:rPr lang="en-GB" sz="2400" smtClean="0">
                <a:hlinkClick r:id="rId3"/>
              </a:rPr>
              <a:t>J.E.H. MacDonald</a:t>
            </a:r>
            <a:r>
              <a:rPr lang="en-GB" sz="2400" smtClean="0"/>
              <a:t>, </a:t>
            </a:r>
            <a:r>
              <a:rPr lang="en-GB" sz="2400" smtClean="0">
                <a:hlinkClick r:id="rId4"/>
              </a:rPr>
              <a:t>Lawren Harris</a:t>
            </a:r>
            <a:r>
              <a:rPr lang="en-GB" sz="2400" smtClean="0"/>
              <a:t>, </a:t>
            </a:r>
            <a:r>
              <a:rPr lang="en-GB" sz="2400" smtClean="0">
                <a:hlinkClick r:id="rId5"/>
              </a:rPr>
              <a:t>Franklin Carmichael</a:t>
            </a:r>
            <a:r>
              <a:rPr lang="en-GB" sz="2400" smtClean="0"/>
              <a:t>, </a:t>
            </a:r>
            <a:r>
              <a:rPr lang="en-GB" sz="2400" smtClean="0">
                <a:hlinkClick r:id="rId6"/>
              </a:rPr>
              <a:t>Arthur Lismer</a:t>
            </a:r>
            <a:r>
              <a:rPr lang="en-GB" sz="2400" smtClean="0"/>
              <a:t>, </a:t>
            </a:r>
            <a:r>
              <a:rPr lang="en-GB" sz="2400" smtClean="0">
                <a:hlinkClick r:id="rId7"/>
              </a:rPr>
              <a:t>F.H. Varley</a:t>
            </a:r>
            <a:r>
              <a:rPr lang="en-GB" sz="2400" smtClean="0"/>
              <a:t>, </a:t>
            </a:r>
            <a:r>
              <a:rPr lang="en-GB" sz="2400" smtClean="0">
                <a:hlinkClick r:id="rId8"/>
              </a:rPr>
              <a:t>Tom Thomson</a:t>
            </a:r>
            <a:r>
              <a:rPr lang="en-GB" sz="2400" smtClean="0"/>
              <a:t> and </a:t>
            </a:r>
            <a:r>
              <a:rPr lang="en-GB" sz="2400" smtClean="0">
                <a:hlinkClick r:id="rId9"/>
              </a:rPr>
              <a:t>Franz Johnston.</a:t>
            </a:r>
            <a:endParaRPr lang="en-GB" sz="2400" smtClean="0"/>
          </a:p>
          <a:p>
            <a:r>
              <a:rPr lang="en-GB" sz="2400" smtClean="0"/>
              <a:t>An eighth artist, </a:t>
            </a:r>
            <a:r>
              <a:rPr lang="en-GB" sz="2400" smtClean="0">
                <a:hlinkClick r:id="rId10"/>
              </a:rPr>
              <a:t>A.Y. Jackson</a:t>
            </a:r>
            <a:r>
              <a:rPr lang="en-GB" sz="2400" smtClean="0"/>
              <a:t> later joined the group.</a:t>
            </a:r>
          </a:p>
          <a:p>
            <a:r>
              <a:rPr lang="en-GB" sz="2400" smtClean="0">
                <a:hlinkClick r:id="rId11"/>
              </a:rPr>
              <a:t>A.J. Casson</a:t>
            </a:r>
            <a:r>
              <a:rPr lang="en-GB" sz="2400" smtClean="0"/>
              <a:t> was invited to join in 1924.</a:t>
            </a:r>
          </a:p>
        </p:txBody>
      </p:sp>
      <p:graphicFrame>
        <p:nvGraphicFramePr>
          <p:cNvPr id="114696" name="Object 8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638800" y="1600200"/>
          <a:ext cx="3035300" cy="4171950"/>
        </p:xfrm>
        <a:graphic>
          <a:graphicData uri="http://schemas.openxmlformats.org/presentationml/2006/ole">
            <p:oleObj spid="_x0000_s4098" name="Image" r:id="rId12" imgW="11970349" imgH="16456054" progId="">
              <p:embed/>
            </p:oleObj>
          </a:graphicData>
        </a:graphic>
      </p:graphicFrame>
      <p:sp>
        <p:nvSpPr>
          <p:cNvPr id="114693" name="WordArt 5"/>
          <p:cNvSpPr>
            <a:spLocks noChangeArrowheads="1" noChangeShapeType="1" noTextEdit="1"/>
          </p:cNvSpPr>
          <p:nvPr/>
        </p:nvSpPr>
        <p:spPr bwMode="auto">
          <a:xfrm>
            <a:off x="6705600" y="5943600"/>
            <a:ext cx="1158875" cy="206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1800" b="1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Tom Thomson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432800" cy="1066800"/>
          </a:xfrm>
        </p:spPr>
        <p:txBody>
          <a:bodyPr/>
          <a:lstStyle/>
          <a:p>
            <a:r>
              <a:rPr lang="en-GB" smtClean="0"/>
              <a:t>Walter J. Phillips 1884 - 1963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524000"/>
            <a:ext cx="43434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smtClean="0">
                <a:hlinkClick r:id="rId3"/>
              </a:rPr>
              <a:t>Walter Phillips</a:t>
            </a:r>
            <a:r>
              <a:rPr lang="en-GB" sz="2400" smtClean="0"/>
              <a:t> was not as was well known as members of the Group of Seven.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His watercolours and prints were more traditional and for many Canadians more accessible.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He did not seek, nor did he achieve, a revolution in art but rather he demonstrated the strength of the British influence, particularly in Western Canada.</a:t>
            </a:r>
          </a:p>
        </p:txBody>
      </p:sp>
      <p:graphicFrame>
        <p:nvGraphicFramePr>
          <p:cNvPr id="123910" name="Object 6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813300" y="2616200"/>
          <a:ext cx="3630613" cy="2711450"/>
        </p:xfrm>
        <a:graphic>
          <a:graphicData uri="http://schemas.openxmlformats.org/presentationml/2006/ole">
            <p:oleObj spid="_x0000_s5122" name="Image" r:id="rId4" imgW="3631098" imgH="2711890" progId="">
              <p:embed/>
            </p:oleObj>
          </a:graphicData>
        </a:graphic>
      </p:graphicFrame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5013325" y="5603875"/>
            <a:ext cx="3444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i="0"/>
              <a:t>Summer Night - 1931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Canadian Authors Between the Wars</a:t>
            </a:r>
            <a:endParaRPr lang="en-US" smtClean="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smtClean="0"/>
              <a:t>Canadian poets of the era included A.J.M Smith and </a:t>
            </a:r>
            <a:r>
              <a:rPr lang="en-US" sz="2400" smtClean="0">
                <a:hlinkClick r:id="rId3"/>
              </a:rPr>
              <a:t>E.J. Pratt.</a:t>
            </a:r>
            <a:endParaRPr lang="en-US" sz="2400" smtClean="0"/>
          </a:p>
          <a:p>
            <a:pPr>
              <a:lnSpc>
                <a:spcPct val="90000"/>
              </a:lnSpc>
            </a:pPr>
            <a:r>
              <a:rPr lang="en-US" sz="2400" smtClean="0"/>
              <a:t>The novels of </a:t>
            </a:r>
            <a:r>
              <a:rPr lang="en-US" sz="2400" smtClean="0">
                <a:hlinkClick r:id="rId4"/>
              </a:rPr>
              <a:t>Morley Callaghan</a:t>
            </a:r>
            <a:r>
              <a:rPr lang="en-US" sz="2400" smtClean="0"/>
              <a:t> and </a:t>
            </a:r>
            <a:r>
              <a:rPr lang="en-US" sz="2400" smtClean="0">
                <a:hlinkClick r:id="rId5"/>
              </a:rPr>
              <a:t>Mazo de la Roche</a:t>
            </a:r>
            <a:r>
              <a:rPr lang="en-US" sz="2400" smtClean="0"/>
              <a:t> were popular in English Canada.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In Quebec Jean-Aubert Loranger and </a:t>
            </a:r>
            <a:r>
              <a:rPr lang="en-US" sz="2400" smtClean="0">
                <a:hlinkClick r:id="rId6"/>
              </a:rPr>
              <a:t>Robert Choquette</a:t>
            </a:r>
            <a:r>
              <a:rPr lang="en-US" sz="2400" smtClean="0"/>
              <a:t> achieved prominence and popularity.</a:t>
            </a:r>
          </a:p>
        </p:txBody>
      </p:sp>
      <p:graphicFrame>
        <p:nvGraphicFramePr>
          <p:cNvPr id="112652" name="Object 12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233988" y="1885950"/>
          <a:ext cx="2790825" cy="4170363"/>
        </p:xfrm>
        <a:graphic>
          <a:graphicData uri="http://schemas.openxmlformats.org/presentationml/2006/ole">
            <p:oleObj spid="_x0000_s6146" name="Image" r:id="rId7" imgW="3905488" imgH="5835366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NOT SO ROARING.....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5181600" cy="4525963"/>
          </a:xfrm>
        </p:spPr>
        <p:txBody>
          <a:bodyPr/>
          <a:lstStyle/>
          <a:p>
            <a:r>
              <a:rPr lang="en-CA" dirty="0" smtClean="0"/>
              <a:t>Despite earning the vote during the war...</a:t>
            </a:r>
          </a:p>
          <a:p>
            <a:r>
              <a:rPr lang="en-CA" dirty="0" smtClean="0"/>
              <a:t>1921 First women elected (Agnes Macphail)</a:t>
            </a:r>
          </a:p>
          <a:p>
            <a:r>
              <a:rPr lang="en-CA" dirty="0" smtClean="0"/>
              <a:t>Perception the women belonged in the home</a:t>
            </a:r>
          </a:p>
          <a:p>
            <a:r>
              <a:rPr lang="en-CA" dirty="0" smtClean="0"/>
              <a:t>Work: teachers, nurses, office clerks (low wages)</a:t>
            </a:r>
            <a:endParaRPr lang="en-CA" dirty="0"/>
          </a:p>
        </p:txBody>
      </p:sp>
      <p:pic>
        <p:nvPicPr>
          <p:cNvPr id="53250" name="Picture 2" descr="http://images.ourontario.ca/Partners/GreyHighlands/23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66850"/>
            <a:ext cx="2971800" cy="3714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Person’s Case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CA" dirty="0" smtClean="0"/>
              <a:t>Suffragist Emily Murphy was appointed a magistrate (Judge) in Alberta</a:t>
            </a:r>
          </a:p>
          <a:p>
            <a:r>
              <a:rPr lang="en-CA" dirty="0" smtClean="0"/>
              <a:t>Her appointment was challenged because only ‘persons’ can hold office and women were NOT ‘persons’</a:t>
            </a:r>
          </a:p>
          <a:p>
            <a:r>
              <a:rPr lang="en-CA" dirty="0" smtClean="0"/>
              <a:t>Supreme court ruled that women were </a:t>
            </a:r>
            <a:r>
              <a:rPr lang="en-CA" b="1" dirty="0" smtClean="0"/>
              <a:t>NOT </a:t>
            </a:r>
            <a:r>
              <a:rPr lang="en-CA" dirty="0" smtClean="0"/>
              <a:t>‘persons’</a:t>
            </a:r>
          </a:p>
          <a:p>
            <a:r>
              <a:rPr lang="en-CA" dirty="0" smtClean="0"/>
              <a:t>Appeal to Privy Council in Britain which declared...</a:t>
            </a:r>
          </a:p>
          <a:p>
            <a:pPr lvl="1">
              <a:buNone/>
            </a:pPr>
            <a:r>
              <a:rPr lang="en-CA" dirty="0" smtClean="0"/>
              <a:t>	“To those who ask why the word ‘person’ should include females, the obvious answer is why should it not”</a:t>
            </a:r>
          </a:p>
          <a:p>
            <a:pPr marL="285750" lvl="1">
              <a:buFont typeface="Arial" pitchFamily="34" charset="0"/>
              <a:buChar char="•"/>
            </a:pPr>
            <a:r>
              <a:rPr lang="en-CA" dirty="0" smtClean="0"/>
              <a:t>King forced to appoint a women senator to clarify the definition of ‘persons’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5238750"/>
            <a:ext cx="6858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0"/>
            <a:ext cx="19328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Pop Culture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CA" dirty="0" smtClean="0"/>
              <a:t>Music of the day?  JAZZ </a:t>
            </a:r>
            <a:r>
              <a:rPr lang="en-CA" dirty="0" err="1" smtClean="0"/>
              <a:t>JAZZ</a:t>
            </a:r>
            <a:r>
              <a:rPr lang="en-CA" dirty="0" smtClean="0"/>
              <a:t> </a:t>
            </a:r>
            <a:r>
              <a:rPr lang="en-CA" dirty="0" err="1" smtClean="0"/>
              <a:t>JAZZ</a:t>
            </a:r>
            <a:endParaRPr lang="en-CA" dirty="0"/>
          </a:p>
        </p:txBody>
      </p:sp>
      <p:pic>
        <p:nvPicPr>
          <p:cNvPr id="33794" name="Picture 2" descr="http://www.kingsacademy.com/mhodges/03_The-World-since-1900/04_The-Roaring-20s/pictures/TFC3-076-7_jazz-floor-show_Chicago-1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81200"/>
            <a:ext cx="6905961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Aboriginal Nations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03920" cy="2206752"/>
          </a:xfrm>
        </p:spPr>
        <p:txBody>
          <a:bodyPr/>
          <a:lstStyle/>
          <a:p>
            <a:r>
              <a:rPr lang="en-CA" dirty="0" smtClean="0"/>
              <a:t>War contributions did NOT change their perception</a:t>
            </a:r>
          </a:p>
          <a:p>
            <a:r>
              <a:rPr lang="en-CA" dirty="0" smtClean="0"/>
              <a:t>Not ‘persons’, could NOT vote</a:t>
            </a:r>
          </a:p>
          <a:p>
            <a:r>
              <a:rPr lang="en-CA" dirty="0" smtClean="0"/>
              <a:t>Residential Schools</a:t>
            </a:r>
          </a:p>
          <a:p>
            <a:r>
              <a:rPr lang="en-CA" dirty="0" smtClean="0"/>
              <a:t>Slum Reserves</a:t>
            </a:r>
            <a:endParaRPr lang="en-CA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514600"/>
            <a:ext cx="4876800" cy="273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3962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5181600"/>
            <a:ext cx="5029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Aboriginal Challenges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CA" dirty="0" smtClean="0"/>
              <a:t>1) Potlatch- celebrating births, deaths, marriages </a:t>
            </a:r>
          </a:p>
          <a:p>
            <a:r>
              <a:rPr lang="en-CA" dirty="0" smtClean="0"/>
              <a:t>Outlawed in 1884</a:t>
            </a:r>
          </a:p>
          <a:p>
            <a:r>
              <a:rPr lang="en-CA" dirty="0" smtClean="0"/>
              <a:t>BC chiefs arrested/Jailed in 1920s for allowing </a:t>
            </a:r>
            <a:r>
              <a:rPr lang="en-CA" dirty="0" smtClean="0"/>
              <a:t>potlatches</a:t>
            </a:r>
            <a:endParaRPr lang="en-CA" dirty="0" smtClean="0"/>
          </a:p>
          <a:p>
            <a:pPr>
              <a:buNone/>
            </a:pPr>
            <a:r>
              <a:rPr lang="en-CA" dirty="0" smtClean="0"/>
              <a:t>2) Cut-off lands (Fed govt took land without consent)</a:t>
            </a:r>
          </a:p>
          <a:p>
            <a:pPr>
              <a:buNone/>
            </a:pPr>
            <a:r>
              <a:rPr lang="en-CA" dirty="0" smtClean="0"/>
              <a:t>3) Aboriginal Title (govt changed the ‘Indian Act’ so the consent for stolen land was not necessary)</a:t>
            </a:r>
            <a:endParaRPr lang="en-CA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00600"/>
            <a:ext cx="411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724400"/>
            <a:ext cx="5029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African-Canadians</a:t>
            </a:r>
            <a:br>
              <a:rPr lang="en-CA" dirty="0" smtClean="0"/>
            </a:br>
            <a:r>
              <a:rPr lang="en-CA" dirty="0" smtClean="0"/>
              <a:t>‘</a:t>
            </a:r>
            <a:r>
              <a:rPr lang="en-CA" b="1" dirty="0" smtClean="0"/>
              <a:t>The UGLY</a:t>
            </a:r>
            <a:r>
              <a:rPr lang="en-CA" dirty="0" smtClean="0"/>
              <a:t>’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CA" sz="2800" dirty="0" smtClean="0"/>
              <a:t>N.S. (1918) Education Act (Separate schools)</a:t>
            </a:r>
          </a:p>
          <a:p>
            <a:r>
              <a:rPr lang="en-CA" sz="2800" dirty="0" smtClean="0"/>
              <a:t>Ontario (1921) Racially segregated seating in movie theatres</a:t>
            </a:r>
          </a:p>
          <a:p>
            <a:r>
              <a:rPr lang="en-CA" sz="2800" dirty="0" smtClean="0"/>
              <a:t>BC (1925) KKK branch emerged</a:t>
            </a:r>
          </a:p>
          <a:p>
            <a:pPr algn="ctr">
              <a:buNone/>
            </a:pPr>
            <a:r>
              <a:rPr lang="en-CA" sz="4000" b="1" dirty="0" smtClean="0"/>
              <a:t>‘Better’</a:t>
            </a:r>
          </a:p>
          <a:p>
            <a:r>
              <a:rPr lang="en-CA" sz="2800" dirty="0" smtClean="0"/>
              <a:t>Alberta (1924) city council voted against a bill to ban blacks from city parks and pools</a:t>
            </a:r>
          </a:p>
          <a:p>
            <a:r>
              <a:rPr lang="en-CA" sz="2800" dirty="0" smtClean="0"/>
              <a:t>1919 Brotherhood Union accepts blacks </a:t>
            </a:r>
            <a:endParaRPr lang="en-CA" sz="28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590800"/>
            <a:ext cx="22002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Asian Banned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CA" dirty="0" smtClean="0"/>
              <a:t>In 1923 a law was passed banning Asian immigrants until 1947</a:t>
            </a:r>
          </a:p>
          <a:p>
            <a:r>
              <a:rPr lang="en-CA" dirty="0" smtClean="0"/>
              <a:t>Russians and eastern European immigrants restricted to prevent ‘socialist revolutions’</a:t>
            </a:r>
            <a:endParaRPr lang="en-CA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352800"/>
            <a:ext cx="3352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505200"/>
            <a:ext cx="1714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505200"/>
            <a:ext cx="16573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Women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048000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Cut their hair short and the length of skirts got shorter too.  These women were called ‘Flappers’.  They were seen as rebellious!!!</a:t>
            </a:r>
            <a:endParaRPr lang="en-CA" dirty="0"/>
          </a:p>
        </p:txBody>
      </p:sp>
      <p:pic>
        <p:nvPicPr>
          <p:cNvPr id="32770" name="Picture 2" descr="http://imgix.8tracks.com/mix_covers/000/942/640/26235.original.gif?fm=jpg&amp;q=65&amp;sharp=15&amp;vib=10&amp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752600"/>
            <a:ext cx="4909456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72200" y="1905000"/>
            <a:ext cx="2667000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Miss America contest began in 1921</a:t>
            </a:r>
          </a:p>
          <a:p>
            <a:r>
              <a:rPr lang="en-CA" dirty="0" smtClean="0"/>
              <a:t>Dances such as the Charleston, the Black Bottom and the Shimmy</a:t>
            </a:r>
            <a:endParaRPr lang="en-CA" dirty="0"/>
          </a:p>
        </p:txBody>
      </p:sp>
      <p:pic>
        <p:nvPicPr>
          <p:cNvPr id="31746" name="Picture 2" descr="http://www.srcf.ucam.org/chmayball/comings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57303">
            <a:off x="618309" y="1167776"/>
            <a:ext cx="4351470" cy="3294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8" name="Picture 4" descr="http://thesoliloguy.files.wordpress.com/2011/03/cyd-charisse-fred-astaire-the-band-wag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6934">
            <a:off x="2251910" y="3669402"/>
            <a:ext cx="3848992" cy="3035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Movies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352800" cy="4525963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Motion features grew rapidly throughout the decade.  Hollywood stars had huge audiences around the world.  Talking pictures began in 1927 with the release of the ‘The Jazz Singer’</a:t>
            </a:r>
            <a:endParaRPr lang="en-CA" dirty="0"/>
          </a:p>
        </p:txBody>
      </p:sp>
      <p:pic>
        <p:nvPicPr>
          <p:cNvPr id="26626" name="Picture 2" descr="http://jazeneth10.files.wordpress.com/2010/04/roaring-twenties-title-stil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53184">
            <a:off x="5152515" y="1119672"/>
            <a:ext cx="3454400" cy="2590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8" name="Picture 4" descr="http://www.jahsonic.com/JazzSin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1579">
            <a:off x="3706171" y="3484124"/>
            <a:ext cx="4572000" cy="3051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Movies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4267200" cy="5410200"/>
          </a:xfrm>
        </p:spPr>
        <p:txBody>
          <a:bodyPr/>
          <a:lstStyle/>
          <a:p>
            <a:r>
              <a:rPr lang="en-US" sz="2400" dirty="0" smtClean="0"/>
              <a:t>It was, however, not possible to avoid the cultural impact of American movies on the silent screen.</a:t>
            </a:r>
          </a:p>
          <a:p>
            <a:r>
              <a:rPr lang="en-US" sz="2400" dirty="0" smtClean="0">
                <a:hlinkClick r:id="rId4"/>
              </a:rPr>
              <a:t>Mary Pickford</a:t>
            </a:r>
            <a:r>
              <a:rPr lang="en-US" sz="2400" dirty="0" smtClean="0"/>
              <a:t>, one of the most popular stars of the 1920s, was born a Canadian as were many other popular entertainers.</a:t>
            </a:r>
          </a:p>
          <a:p>
            <a:r>
              <a:rPr lang="en-US" sz="2400" dirty="0" smtClean="0"/>
              <a:t>The influence of Hollywood resulted in an increasing </a:t>
            </a:r>
            <a:r>
              <a:rPr lang="en-US" sz="2400" dirty="0" smtClean="0">
                <a:solidFill>
                  <a:srgbClr val="FF0000"/>
                </a:solidFill>
              </a:rPr>
              <a:t>Americanization</a:t>
            </a:r>
            <a:r>
              <a:rPr lang="en-US" sz="2400" dirty="0" smtClean="0"/>
              <a:t> </a:t>
            </a:r>
            <a:r>
              <a:rPr lang="en-US" sz="2400" dirty="0" smtClean="0"/>
              <a:t>of Canada.</a:t>
            </a:r>
          </a:p>
          <a:p>
            <a:endParaRPr lang="en-US" sz="2400" dirty="0" smtClean="0"/>
          </a:p>
        </p:txBody>
      </p:sp>
      <p:graphicFrame>
        <p:nvGraphicFramePr>
          <p:cNvPr id="110601" name="Object 9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5257800" y="1371600"/>
          <a:ext cx="3352800" cy="4671876"/>
        </p:xfrm>
        <a:graphic>
          <a:graphicData uri="http://schemas.openxmlformats.org/presentationml/2006/ole">
            <p:oleObj spid="_x0000_s2050" name="Image" r:id="rId5" imgW="3032012" imgH="4225073" progId="">
              <p:embed/>
            </p:oleObj>
          </a:graphicData>
        </a:graphic>
      </p:graphicFrame>
      <p:sp>
        <p:nvSpPr>
          <p:cNvPr id="110600" name="WordArt 8"/>
          <p:cNvSpPr>
            <a:spLocks noChangeArrowheads="1" noChangeShapeType="1" noTextEdit="1"/>
          </p:cNvSpPr>
          <p:nvPr/>
        </p:nvSpPr>
        <p:spPr bwMode="auto">
          <a:xfrm>
            <a:off x="6400800" y="5943600"/>
            <a:ext cx="1431925" cy="31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2000" kern="10" dirty="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Mary Pickford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>
                                            <p:subSp spid="_x0000_s2050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0601">
                                            <p:subSp spid="_x0000_s2050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 autoUpdateAnimBg="0"/>
      <p:bldP spid="11060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Spectator Sports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0" y="1676400"/>
            <a:ext cx="3581400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Sports became a big business</a:t>
            </a:r>
          </a:p>
          <a:p>
            <a:r>
              <a:rPr lang="en-CA" dirty="0" smtClean="0"/>
              <a:t>The National Hockey League formed and expanded</a:t>
            </a:r>
          </a:p>
          <a:p>
            <a:r>
              <a:rPr lang="en-CA" dirty="0" smtClean="0"/>
              <a:t>Football, baseball and basketball, boxing, tennis popular</a:t>
            </a:r>
            <a:endParaRPr lang="en-CA" dirty="0"/>
          </a:p>
        </p:txBody>
      </p:sp>
      <p:pic>
        <p:nvPicPr>
          <p:cNvPr id="23556" name="Picture 4" descr="http://hockeygods.com/system/gallery_images/9439/normal.png?13527477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0444">
            <a:off x="698557" y="3879793"/>
            <a:ext cx="4718260" cy="28239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554" name="Picture 2" descr="http://a.espncdn.com/photo/2008/0717/box_a_dempsey_ruth_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1724">
            <a:off x="512301" y="1548951"/>
            <a:ext cx="4109280" cy="23096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Prohibition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581400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Alcohol was illegal, but speakeasies supplied it and in Canada, people engaged in rum-running</a:t>
            </a:r>
          </a:p>
          <a:p>
            <a:r>
              <a:rPr lang="en-CA" dirty="0" smtClean="0"/>
              <a:t>Gangsters like Dutch Schultz and Al Capone supplied ‘hooch’ illegally</a:t>
            </a:r>
            <a:endParaRPr lang="en-CA" dirty="0"/>
          </a:p>
        </p:txBody>
      </p:sp>
      <p:pic>
        <p:nvPicPr>
          <p:cNvPr id="22530" name="Picture 2" descr="http://www.pastreunited.com/sitebuildercontent/sitebuilderpictures/Al_Cap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143000"/>
            <a:ext cx="2381250" cy="2981326"/>
          </a:xfrm>
          <a:prstGeom prst="rect">
            <a:avLst/>
          </a:prstGeom>
          <a:noFill/>
        </p:spPr>
      </p:pic>
      <p:pic>
        <p:nvPicPr>
          <p:cNvPr id="22532" name="Picture 4" descr="http://www.billiesilvey.com/prohibition_raid.jpg"/>
          <p:cNvPicPr>
            <a:picLocks noChangeAspect="1" noChangeArrowheads="1"/>
          </p:cNvPicPr>
          <p:nvPr/>
        </p:nvPicPr>
        <p:blipFill>
          <a:blip r:embed="rId3" cstate="print"/>
          <a:srcRect b="27521"/>
          <a:stretch>
            <a:fillRect/>
          </a:stretch>
        </p:blipFill>
        <p:spPr bwMode="auto">
          <a:xfrm rot="21421972">
            <a:off x="4033321" y="3783842"/>
            <a:ext cx="4686722" cy="2759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7772400" cy="609600"/>
          </a:xfrm>
        </p:spPr>
        <p:txBody>
          <a:bodyPr>
            <a:normAutofit/>
          </a:bodyPr>
          <a:lstStyle/>
          <a:p>
            <a:r>
              <a:rPr lang="en-US" smtClean="0"/>
              <a:t>Life in Canada 1920 -1939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962400" y="1524000"/>
            <a:ext cx="4953000" cy="4667250"/>
          </a:xfrm>
        </p:spPr>
        <p:txBody>
          <a:bodyPr/>
          <a:lstStyle/>
          <a:p>
            <a:r>
              <a:rPr lang="en-US" dirty="0" smtClean="0"/>
              <a:t>The development of mass production allowed many Canadians to afford the purchase of an </a:t>
            </a:r>
            <a:r>
              <a:rPr lang="en-US" dirty="0" smtClean="0">
                <a:hlinkClick r:id="rId4"/>
              </a:rPr>
              <a:t>automobile.</a:t>
            </a:r>
            <a:endParaRPr lang="en-US" dirty="0" smtClean="0"/>
          </a:p>
          <a:p>
            <a:r>
              <a:rPr lang="en-US" dirty="0" smtClean="0"/>
              <a:t>A Model-T Ford could be purchased in the mid 1920s for less than $400.</a:t>
            </a:r>
          </a:p>
          <a:p>
            <a:r>
              <a:rPr lang="en-US" dirty="0" smtClean="0"/>
              <a:t>Roads were improved and tourism as an industry rapidly expanded.</a:t>
            </a:r>
          </a:p>
        </p:txBody>
      </p:sp>
      <p:graphicFrame>
        <p:nvGraphicFramePr>
          <p:cNvPr id="108551" name="Object 7"/>
          <p:cNvGraphicFramePr>
            <a:graphicFrameLocks noChangeAspect="1"/>
          </p:cNvGraphicFramePr>
          <p:nvPr/>
        </p:nvGraphicFramePr>
        <p:xfrm>
          <a:off x="6477000" y="5537200"/>
          <a:ext cx="2376488" cy="1320800"/>
        </p:xfrm>
        <a:graphic>
          <a:graphicData uri="http://schemas.openxmlformats.org/presentationml/2006/ole">
            <p:oleObj spid="_x0000_s1026" name="Image" r:id="rId5" imgW="2833745" imgH="1575159" progId="">
              <p:embed/>
            </p:oleObj>
          </a:graphicData>
        </a:graphic>
      </p:graphicFrame>
      <p:pic>
        <p:nvPicPr>
          <p:cNvPr id="108552" name="Picture 8">
            <a:hlinkClick r:id="" action="ppaction://media"/>
          </p:cNvPr>
          <p:cNvPicPr>
            <a:picLocks noRot="1" noChangeAspect="1" noChangeArrowheads="1"/>
          </p:cNvPicPr>
          <p:nvPr>
            <a:wavAudioFile r:embed="rId2" name="mthorn[1]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48800" y="609600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static.ddmcdn.com/gif/flappers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667000"/>
            <a:ext cx="3657600" cy="24384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55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181</TotalTime>
  <Words>910</Words>
  <Application>Microsoft Office PowerPoint</Application>
  <PresentationFormat>On-screen Show (4:3)</PresentationFormat>
  <Paragraphs>103</Paragraphs>
  <Slides>23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Civic</vt:lpstr>
      <vt:lpstr>Image</vt:lpstr>
      <vt:lpstr>The Roaring 1920s</vt:lpstr>
      <vt:lpstr>Pop Culture</vt:lpstr>
      <vt:lpstr>Women</vt:lpstr>
      <vt:lpstr>Slide 4</vt:lpstr>
      <vt:lpstr>Movies</vt:lpstr>
      <vt:lpstr>The Movies</vt:lpstr>
      <vt:lpstr>Spectator Sports</vt:lpstr>
      <vt:lpstr>Prohibition</vt:lpstr>
      <vt:lpstr>Life in Canada 1920 -1939</vt:lpstr>
      <vt:lpstr>Other Technology</vt:lpstr>
      <vt:lpstr>Life in Canada 1920 - 1939</vt:lpstr>
      <vt:lpstr>Art in Canada Between the Wars</vt:lpstr>
      <vt:lpstr>Emily Carr 1871- 1945</vt:lpstr>
      <vt:lpstr>The Group of Seven</vt:lpstr>
      <vt:lpstr>The Group of Seven</vt:lpstr>
      <vt:lpstr>Walter J. Phillips 1884 - 1963</vt:lpstr>
      <vt:lpstr>Canadian Authors Between the Wars</vt:lpstr>
      <vt:lpstr>NOT SO ROARING.....</vt:lpstr>
      <vt:lpstr>Person’s Case</vt:lpstr>
      <vt:lpstr>Aboriginal Nations</vt:lpstr>
      <vt:lpstr>Aboriginal Challenges</vt:lpstr>
      <vt:lpstr>African-Canadians ‘The UGLY’</vt:lpstr>
      <vt:lpstr>Asian Banned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 Iachetta</dc:creator>
  <cp:lastModifiedBy>Teacher</cp:lastModifiedBy>
  <cp:revision>21</cp:revision>
  <dcterms:created xsi:type="dcterms:W3CDTF">2006-08-16T00:00:00Z</dcterms:created>
  <dcterms:modified xsi:type="dcterms:W3CDTF">2013-01-09T17:46:01Z</dcterms:modified>
</cp:coreProperties>
</file>