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11" r:id="rId2"/>
    <p:sldId id="256" r:id="rId3"/>
    <p:sldId id="312" r:id="rId4"/>
    <p:sldId id="275" r:id="rId5"/>
    <p:sldId id="290" r:id="rId6"/>
    <p:sldId id="291" r:id="rId7"/>
    <p:sldId id="292" r:id="rId8"/>
    <p:sldId id="293" r:id="rId9"/>
    <p:sldId id="261" r:id="rId10"/>
    <p:sldId id="259" r:id="rId11"/>
    <p:sldId id="266" r:id="rId12"/>
    <p:sldId id="294" r:id="rId13"/>
    <p:sldId id="295" r:id="rId14"/>
    <p:sldId id="297" r:id="rId15"/>
    <p:sldId id="341" r:id="rId16"/>
    <p:sldId id="298" r:id="rId17"/>
    <p:sldId id="299" r:id="rId18"/>
    <p:sldId id="272" r:id="rId19"/>
    <p:sldId id="262" r:id="rId20"/>
    <p:sldId id="282" r:id="rId21"/>
    <p:sldId id="283" r:id="rId22"/>
    <p:sldId id="263" r:id="rId23"/>
    <p:sldId id="264" r:id="rId24"/>
    <p:sldId id="268" r:id="rId25"/>
    <p:sldId id="269" r:id="rId26"/>
    <p:sldId id="284" r:id="rId27"/>
    <p:sldId id="280" r:id="rId28"/>
    <p:sldId id="296" r:id="rId29"/>
    <p:sldId id="323" r:id="rId30"/>
    <p:sldId id="273" r:id="rId31"/>
    <p:sldId id="306" r:id="rId32"/>
    <p:sldId id="278" r:id="rId33"/>
    <p:sldId id="355" r:id="rId34"/>
    <p:sldId id="326" r:id="rId35"/>
    <p:sldId id="357" r:id="rId36"/>
    <p:sldId id="328" r:id="rId37"/>
    <p:sldId id="329" r:id="rId38"/>
    <p:sldId id="348" r:id="rId39"/>
    <p:sldId id="257" r:id="rId40"/>
    <p:sldId id="314" r:id="rId41"/>
    <p:sldId id="315" r:id="rId42"/>
    <p:sldId id="317" r:id="rId43"/>
    <p:sldId id="354" r:id="rId44"/>
    <p:sldId id="300" r:id="rId45"/>
    <p:sldId id="347" r:id="rId46"/>
    <p:sldId id="301" r:id="rId47"/>
    <p:sldId id="302" r:id="rId48"/>
    <p:sldId id="303" r:id="rId49"/>
    <p:sldId id="271" r:id="rId50"/>
    <p:sldId id="281" r:id="rId51"/>
  </p:sldIdLst>
  <p:sldSz cx="9144000" cy="6858000" type="screen4x3"/>
  <p:notesSz cx="68580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71"/>
    <a:srgbClr val="F23704"/>
    <a:srgbClr val="ECF5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81" d="100"/>
          <a:sy n="81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B8C4771-0BD0-467B-A5C6-C5D53DD59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52D0492-EB34-4AC0-A124-51F3485FC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902B1-6EAC-4F00-98F2-2804DD473B38}" type="slidenum">
              <a:rPr lang="en-US"/>
              <a:pPr/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CA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5" y="287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7" y="100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2"/>
              <a:ext cx="3325" cy="2952"/>
              <a:chOff x="16" y="1322"/>
              <a:chExt cx="3325" cy="2952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2" y="1322"/>
                <a:ext cx="261" cy="298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1" y="1468"/>
                  <a:ext cx="282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</p:grpSp>
        </p:grpSp>
      </p:grpSp>
      <p:sp>
        <p:nvSpPr>
          <p:cNvPr id="217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7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fld id="{AE38DC07-2ED7-4537-8F86-543E3C2B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D8A6-78CD-4015-9ACB-454260CB4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30F1-68F8-4281-B0AF-B878F37A2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CACC-0A56-487E-BD7E-8FA373EB5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7E03-1610-4627-82F0-4212C2F5F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7742-1BC3-4567-848D-8CA7D11C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55B9-9FDA-47FA-8505-24A2808A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E7BE-60E8-41F4-BA65-0091E103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89DF-2941-41B0-8B7A-9CC03C530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B7B5-F8FB-4739-969E-7A2F720D0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740C-1F91-4356-800F-89BDC9F5B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3611-414A-4546-80C9-40A5F5E8A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0786-76AF-4746-BBB6-E574E80DF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4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2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grpSp>
              <p:nvGrpSpPr>
                <p:cNvPr id="1061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3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grpSp>
                <p:nvGrpSpPr>
                  <p:cNvPr id="1065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3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1067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3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CA"/>
                      </a:p>
                    </p:txBody>
                  </p:sp>
                  <p:grpSp>
                    <p:nvGrpSpPr>
                      <p:cNvPr id="1069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3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4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4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4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4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4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5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6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4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4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7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5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6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8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6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6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6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6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6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7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7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7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7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7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grpSp>
                      <p:nvGrpSpPr>
                        <p:cNvPr id="1106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7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7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7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7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8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8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8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8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8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8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5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8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  <p:sp>
                        <p:nvSpPr>
                          <p:cNvPr id="108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7" y="100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CA"/>
                          </a:p>
                        </p:txBody>
                      </p:sp>
                    </p:grpSp>
                    <p:sp>
                      <p:nvSpPr>
                        <p:cNvPr id="108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8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09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2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0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1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2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2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2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  <p:sp>
                      <p:nvSpPr>
                        <p:cNvPr id="112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CA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47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12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12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grpSp>
              <p:nvGrpSpPr>
                <p:cNvPr id="1050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12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112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113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113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113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113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113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113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  <p:sp>
                <p:nvSpPr>
                  <p:cNvPr id="113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CA"/>
                  </a:p>
                </p:txBody>
              </p:sp>
            </p:grpSp>
          </p:grpSp>
        </p:grpSp>
        <p:grpSp>
          <p:nvGrpSpPr>
            <p:cNvPr id="103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13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grpSp>
            <p:nvGrpSpPr>
              <p:cNvPr id="104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14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14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14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14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  <p:sp>
              <p:nvSpPr>
                <p:cNvPr id="114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CA"/>
                </a:p>
              </p:txBody>
            </p:sp>
          </p:grpSp>
        </p:grpSp>
      </p:grpSp>
      <p:sp>
        <p:nvSpPr>
          <p:cNvPr id="115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D069F2A-6197-4B13-B3EF-88F3F4CF6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5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spacecom.af.mil/NORAD/index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Cold War - 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war with no direct military conflict but a conflict waged through various other means including:</a:t>
            </a:r>
          </a:p>
          <a:p>
            <a:pPr lvl="2"/>
            <a:r>
              <a:rPr lang="en-GB" dirty="0"/>
              <a:t>espionage</a:t>
            </a:r>
          </a:p>
          <a:p>
            <a:pPr lvl="2"/>
            <a:r>
              <a:rPr lang="en-GB" dirty="0"/>
              <a:t>propaganda</a:t>
            </a:r>
          </a:p>
          <a:p>
            <a:pPr lvl="2"/>
            <a:r>
              <a:rPr lang="en-GB" dirty="0"/>
              <a:t>economic warfare</a:t>
            </a:r>
          </a:p>
          <a:p>
            <a:pPr lvl="2"/>
            <a:r>
              <a:rPr lang="en-GB" dirty="0"/>
              <a:t>surrogate wars</a:t>
            </a:r>
          </a:p>
          <a:p>
            <a:pPr lvl="2"/>
            <a:r>
              <a:rPr lang="en-GB" dirty="0"/>
              <a:t>the space and arms race.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0928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DFD71"/>
                </a:solidFill>
              </a:rPr>
              <a:t>Europe – EAST AND WEST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600200"/>
            <a:ext cx="3429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Separated by the </a:t>
            </a:r>
            <a:r>
              <a:rPr lang="en-US" dirty="0" smtClean="0">
                <a:solidFill>
                  <a:srgbClr val="FF0000"/>
                </a:solidFill>
              </a:rPr>
              <a:t>“Iron Curtain”</a:t>
            </a:r>
          </a:p>
          <a:p>
            <a:pPr lvl="1" eaLnBrk="1" hangingPunct="1">
              <a:defRPr/>
            </a:pPr>
            <a:r>
              <a:rPr lang="en-US" dirty="0" smtClean="0"/>
              <a:t>Coined by Churchill to describe the break between East and West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9220" name="Picture 4" descr="Iron%20Curtain%20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9436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268" name="Picture 4" descr="p_deep_map_iron_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t="13654" r="59634" b="34387"/>
          <a:stretch>
            <a:fillRect/>
          </a:stretch>
        </p:blipFill>
        <p:spPr bwMode="auto">
          <a:xfrm>
            <a:off x="2051050" y="620713"/>
            <a:ext cx="5400675" cy="5400675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24328" y="548680"/>
            <a:ext cx="1727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zh-CN" dirty="0"/>
              <a:t>Germany is split in two.  The Berlin wall becomes a symbol of the Cold War</a:t>
            </a:r>
            <a:r>
              <a:rPr lang="en-CA" altLang="zh-CN" dirty="0" smtClean="0"/>
              <a:t>.</a:t>
            </a:r>
            <a:endParaRPr lang="en-CA" altLang="zh-CN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3068638"/>
            <a:ext cx="1944688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altLang="zh-CN" sz="1600" dirty="0">
                <a:solidFill>
                  <a:schemeClr val="accent2"/>
                </a:solidFill>
              </a:rPr>
              <a:t>Mostly Capitalist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zh-CN" sz="1600" dirty="0">
                <a:solidFill>
                  <a:schemeClr val="accent2"/>
                </a:solidFill>
              </a:rPr>
              <a:t>Multi-party system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zh-CN" sz="1600" dirty="0">
                <a:solidFill>
                  <a:schemeClr val="accent2"/>
                </a:solidFill>
              </a:rPr>
              <a:t>Democratic</a:t>
            </a:r>
            <a:endParaRPr lang="en-US" altLang="zh-CN" sz="1600" dirty="0">
              <a:solidFill>
                <a:schemeClr val="accent2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59113" y="5516563"/>
            <a:ext cx="1944687" cy="134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altLang="zh-CN" sz="1600" dirty="0"/>
              <a:t>Communist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zh-CN" sz="1600" dirty="0"/>
              <a:t>One-party system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zh-CN" sz="1600" dirty="0"/>
              <a:t>Dictatorship</a:t>
            </a:r>
            <a:endParaRPr lang="en-US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957263"/>
            <a:ext cx="6811962" cy="4943475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47813" y="26035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zh-CN"/>
              <a:t>The Cold War becomes a global conflict: 1945-early 1990s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bi-polar world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666hydrobom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810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72000" y="1981200"/>
            <a:ext cx="42021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1949 Soviet Union</a:t>
            </a:r>
          </a:p>
          <a:p>
            <a:r>
              <a:rPr lang="en-US" sz="2400">
                <a:latin typeface="Times New Roman" pitchFamily="18" charset="0"/>
              </a:rPr>
              <a:t>successfully explodes an atomic</a:t>
            </a:r>
          </a:p>
          <a:p>
            <a:r>
              <a:rPr lang="en-US" sz="2400">
                <a:latin typeface="Times New Roman" pitchFamily="18" charset="0"/>
              </a:rPr>
              <a:t>bomb</a:t>
            </a:r>
          </a:p>
          <a:p>
            <a:endParaRPr lang="en-US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1952 1</a:t>
            </a:r>
            <a:r>
              <a:rPr lang="en-US" sz="2400" baseline="30000">
                <a:latin typeface="Times New Roman" pitchFamily="18" charset="0"/>
              </a:rPr>
              <a:t>st</a:t>
            </a:r>
            <a:r>
              <a:rPr lang="en-US" sz="2400">
                <a:latin typeface="Times New Roman" pitchFamily="18" charset="0"/>
              </a:rPr>
              <a:t> Hydrogen Bomb tested</a:t>
            </a:r>
          </a:p>
          <a:p>
            <a:r>
              <a:rPr lang="en-US" sz="2400">
                <a:latin typeface="Times New Roman" pitchFamily="18" charset="0"/>
              </a:rPr>
              <a:t>   *Much more powerful than the</a:t>
            </a:r>
          </a:p>
          <a:p>
            <a:r>
              <a:rPr lang="en-US" sz="2400">
                <a:latin typeface="Times New Roman" pitchFamily="18" charset="0"/>
              </a:rPr>
              <a:t>     Atomic Bombs dropped on</a:t>
            </a:r>
          </a:p>
          <a:p>
            <a:r>
              <a:rPr lang="en-US" sz="2400">
                <a:latin typeface="Times New Roman" pitchFamily="18" charset="0"/>
              </a:rPr>
              <a:t>     Hiroshima and Nagasaki</a:t>
            </a:r>
          </a:p>
          <a:p>
            <a:endParaRPr lang="en-US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    *Precision Missile Launch 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3530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THE STAKES ARE HIGH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8610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(BOTH U.S. and Soviet Union hold capability to destroy each other)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3500438" cy="5191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II.  Cold War:  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Competing Alliances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dirty="0"/>
              <a:t>        </a:t>
            </a:r>
            <a:r>
              <a:rPr lang="en-US" dirty="0" smtClean="0"/>
              <a:t>		NATO </a:t>
            </a:r>
            <a:r>
              <a:rPr lang="en-US" dirty="0"/>
              <a:t>(1949)</a:t>
            </a:r>
          </a:p>
          <a:p>
            <a:pPr lvl="1"/>
            <a:r>
              <a:rPr lang="en-US" dirty="0"/>
              <a:t>US, Canada, and much of western Europe</a:t>
            </a:r>
          </a:p>
          <a:p>
            <a:pPr lvl="1"/>
            <a:r>
              <a:rPr lang="en-US" dirty="0"/>
              <a:t>military alliance designed to oppose the </a:t>
            </a:r>
            <a:r>
              <a:rPr lang="en-US" dirty="0" smtClean="0"/>
              <a:t>USSR</a:t>
            </a:r>
            <a:endParaRPr lang="en-US" sz="4800" dirty="0" smtClean="0"/>
          </a:p>
          <a:p>
            <a:r>
              <a:rPr lang="en-US" dirty="0" smtClean="0"/>
              <a:t>          </a:t>
            </a:r>
            <a:r>
              <a:rPr lang="en-US" dirty="0"/>
              <a:t>Warsaw Pact (1955)</a:t>
            </a:r>
          </a:p>
          <a:p>
            <a:pPr lvl="1"/>
            <a:r>
              <a:rPr lang="en-US" dirty="0"/>
              <a:t>Formed in response to NATO</a:t>
            </a:r>
          </a:p>
          <a:p>
            <a:pPr lvl="1"/>
            <a:r>
              <a:rPr lang="en-US" dirty="0"/>
              <a:t>USSR and much of Eastern Europe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25144"/>
            <a:ext cx="1447800" cy="965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1390650" cy="1101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Containment doctrine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Rather than try to defeat communism, the US tried to contain it (prevent it from expanding)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Domino Theory</a:t>
            </a:r>
            <a:endParaRPr lang="en-US" dirty="0"/>
          </a:p>
          <a:p>
            <a:pPr lvl="1"/>
            <a:r>
              <a:rPr lang="en-US" dirty="0"/>
              <a:t>If the US allowed one country to be </a:t>
            </a:r>
            <a:r>
              <a:rPr lang="en-US" sz="2400" dirty="0"/>
              <a:t>taken over by communism, other countries would follow</a:t>
            </a:r>
          </a:p>
          <a:p>
            <a:endParaRPr lang="en-US" sz="2400" dirty="0"/>
          </a:p>
          <a:p>
            <a:r>
              <a:rPr lang="en-US" sz="2400" dirty="0"/>
              <a:t>US strategists focused on places where communist forces might gain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DFD71"/>
                </a:solidFill>
              </a:rPr>
              <a:t>Truman Doctrine and Marshall Plan, 1947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23704"/>
                </a:solidFill>
              </a:rPr>
              <a:t>Truman Doctrine</a:t>
            </a:r>
            <a:r>
              <a:rPr lang="en-US" smtClean="0"/>
              <a:t>:  US would tolerate Soviet expansion to its 1947 limits (principle of </a:t>
            </a:r>
            <a:r>
              <a:rPr lang="en-US" b="1" u="sng" smtClean="0">
                <a:solidFill>
                  <a:srgbClr val="ECF579"/>
                </a:solidFill>
              </a:rPr>
              <a:t>coexistence</a:t>
            </a:r>
            <a:r>
              <a:rPr lang="en-US" smtClean="0"/>
              <a:t>) but would resist any further encroachment (principle of </a:t>
            </a:r>
            <a:r>
              <a:rPr lang="en-US" b="1" u="sng" smtClean="0">
                <a:solidFill>
                  <a:srgbClr val="ECF579"/>
                </a:solidFill>
              </a:rPr>
              <a:t>containment</a:t>
            </a:r>
            <a:r>
              <a:rPr lang="en-US" smtClean="0"/>
              <a:t>)</a:t>
            </a:r>
          </a:p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u="sng" smtClean="0">
                <a:solidFill>
                  <a:srgbClr val="F23704"/>
                </a:solidFill>
              </a:rPr>
              <a:t>Marshall Plan</a:t>
            </a:r>
            <a:r>
              <a:rPr lang="en-US" smtClean="0"/>
              <a:t>:  Economic aid to rebuild European economies.  An instrument to aid non-communist states (economic imperialism?)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DFD71"/>
                </a:solidFill>
              </a:rPr>
              <a:t>Berlin Airlift 1948 and </a:t>
            </a:r>
            <a:br>
              <a:rPr lang="en-US" sz="4000" smtClean="0">
                <a:solidFill>
                  <a:srgbClr val="FDFD71"/>
                </a:solidFill>
              </a:rPr>
            </a:br>
            <a:r>
              <a:rPr lang="en-US" sz="4000" smtClean="0">
                <a:solidFill>
                  <a:srgbClr val="FDFD71"/>
                </a:solidFill>
              </a:rPr>
              <a:t>the Wall 1961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Many were fleeing Soviet Berlin.</a:t>
            </a:r>
          </a:p>
          <a:p>
            <a:pPr eaLnBrk="1" hangingPunct="1">
              <a:defRPr/>
            </a:pPr>
            <a:r>
              <a:rPr lang="en-US" smtClean="0"/>
              <a:t>In 1948 the </a:t>
            </a:r>
            <a:r>
              <a:rPr lang="en-US" smtClean="0">
                <a:solidFill>
                  <a:srgbClr val="F23704"/>
                </a:solidFill>
              </a:rPr>
              <a:t>Soviets blockade all the ground links to West Berlin</a:t>
            </a:r>
          </a:p>
          <a:p>
            <a:pPr lvl="1" eaLnBrk="1" hangingPunct="1">
              <a:defRPr/>
            </a:pPr>
            <a:r>
              <a:rPr lang="en-US" smtClean="0"/>
              <a:t>All supplies needed are ferried in to Berlin through air corridors from the West.  Stalin eventually gives up.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23704"/>
                </a:solidFill>
              </a:rPr>
              <a:t>Berlin Airlift</a:t>
            </a:r>
            <a:r>
              <a:rPr lang="en-US" smtClean="0"/>
              <a:t> (April 1948-May 1949)</a:t>
            </a:r>
          </a:p>
          <a:p>
            <a:pPr eaLnBrk="1" hangingPunct="1">
              <a:defRPr/>
            </a:pPr>
            <a:r>
              <a:rPr lang="en-US" smtClean="0"/>
              <a:t>1961 - Soviets decide to put up </a:t>
            </a:r>
            <a:r>
              <a:rPr lang="en-US" b="1" smtClean="0">
                <a:solidFill>
                  <a:srgbClr val="F23704"/>
                </a:solidFill>
              </a:rPr>
              <a:t>Berlin</a:t>
            </a:r>
            <a:r>
              <a:rPr lang="en-US" smtClean="0"/>
              <a:t> </a:t>
            </a:r>
            <a:r>
              <a:rPr lang="en-US" b="1" smtClean="0">
                <a:solidFill>
                  <a:srgbClr val="F23704"/>
                </a:solidFill>
              </a:rPr>
              <a:t>wall</a:t>
            </a:r>
            <a:r>
              <a:rPr lang="en-US" smtClean="0"/>
              <a:t> </a:t>
            </a:r>
            <a:r>
              <a:rPr lang="en-US" u="sng" smtClean="0"/>
              <a:t>to keep people in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9732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ECF579"/>
                </a:solidFill>
              </a:rPr>
              <a:t>The Cold War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412776"/>
            <a:ext cx="4536504" cy="4013448"/>
          </a:xfrm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b="1" dirty="0" smtClean="0"/>
              <a:t>After World War Two the world is broken into two main groups.  </a:t>
            </a:r>
          </a:p>
          <a:p>
            <a:pPr marL="609600" indent="-609600" algn="l" eaLnBrk="1" hangingPunct="1">
              <a:defRPr/>
            </a:pPr>
            <a:r>
              <a:rPr lang="en-US" b="1" dirty="0" smtClean="0"/>
              <a:t>Lead by</a:t>
            </a:r>
          </a:p>
          <a:p>
            <a:pPr marL="609600" indent="-609600" algn="l" eaLnBrk="1" hangingPunct="1">
              <a:buFont typeface="Wingdings" pitchFamily="2" charset="2"/>
              <a:buAutoNum type="arabicPeriod"/>
              <a:defRPr/>
            </a:pPr>
            <a:r>
              <a:rPr lang="en-US" b="1" dirty="0" smtClean="0"/>
              <a:t>The Soviet Union</a:t>
            </a:r>
          </a:p>
          <a:p>
            <a:pPr marL="609600" indent="-609600" algn="l" eaLnBrk="1" hangingPunct="1">
              <a:buFont typeface="Wingdings" pitchFamily="2" charset="2"/>
              <a:buAutoNum type="arabicPeriod" startAt="2"/>
              <a:defRPr/>
            </a:pPr>
            <a:r>
              <a:rPr lang="en-US" b="1" dirty="0" smtClean="0"/>
              <a:t>The United States</a:t>
            </a:r>
          </a:p>
          <a:p>
            <a:pPr marL="609600" indent="-609600" algn="l" eaLnBrk="1" hangingPunct="1">
              <a:defRPr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2627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erlin Airlift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836613"/>
            <a:ext cx="550068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CA" smtClean="0">
                <a:solidFill>
                  <a:srgbClr val="FDFD71"/>
                </a:solidFill>
              </a:rPr>
              <a:t>Berlin Air Lift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>
                <a:solidFill>
                  <a:srgbClr val="FDFD71"/>
                </a:solidFill>
              </a:rPr>
              <a:t>Planes lined up for take off.</a:t>
            </a:r>
          </a:p>
        </p:txBody>
      </p:sp>
      <p:pic>
        <p:nvPicPr>
          <p:cNvPr id="17411" name="Picture 3" descr="Berlin Airlif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80391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DFD71"/>
                </a:solidFill>
              </a:rPr>
              <a:t>Berlin Wall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60" name="Picture 4" descr="berlin 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DFD71"/>
                </a:solidFill>
              </a:rPr>
              <a:t>Building the Wall</a:t>
            </a:r>
          </a:p>
        </p:txBody>
      </p:sp>
      <p:pic>
        <p:nvPicPr>
          <p:cNvPr id="20483" name="Picture 3" descr="berlinwall bu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84238"/>
            <a:ext cx="7658100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DFD71"/>
                </a:solidFill>
              </a:rPr>
              <a:t>Defection from the East</a:t>
            </a:r>
          </a:p>
        </p:txBody>
      </p:sp>
      <p:pic>
        <p:nvPicPr>
          <p:cNvPr id="21507" name="Picture 3" descr="berlin esc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1038"/>
            <a:ext cx="8991600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2" name="Picture 4" descr="berlin wa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4400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rlin Wal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33375"/>
            <a:ext cx="4162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Berlin wall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4313238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DFD71"/>
                </a:solidFill>
              </a:rPr>
              <a:t>Canada and the Cold War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5715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Caught in the Middle – USSR on top, USA underneath…main missile and bomber route.  Wrong place at the wrong time.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FF0000"/>
                </a:solidFill>
              </a:rPr>
              <a:t>Canada</a:t>
            </a:r>
            <a:r>
              <a:rPr lang="en-GB" sz="2000" dirty="0" smtClean="0"/>
              <a:t> was involved in the Cold War as an </a:t>
            </a:r>
            <a:r>
              <a:rPr lang="en-GB" sz="2000" dirty="0" smtClean="0">
                <a:solidFill>
                  <a:srgbClr val="FF0000"/>
                </a:solidFill>
              </a:rPr>
              <a:t>ally to the United States &amp; NATO. </a:t>
            </a:r>
          </a:p>
          <a:p>
            <a:pPr eaLnBrk="1" hangingPunct="1">
              <a:defRPr/>
            </a:pPr>
            <a:r>
              <a:rPr lang="en-GB" sz="2000" dirty="0" smtClean="0"/>
              <a:t>Our alliance with them evolved naturally because of our </a:t>
            </a:r>
            <a:r>
              <a:rPr lang="en-GB" sz="2000" dirty="0" smtClean="0">
                <a:solidFill>
                  <a:srgbClr val="FF0000"/>
                </a:solidFill>
              </a:rPr>
              <a:t>geographic proximity, history of co-operation, similar economic and political systems, and integrated cultures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6148" name="Picture 4" descr="1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9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2333625"/>
            <a:ext cx="28384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/>
              <a:t>Canada in the middle</a:t>
            </a:r>
            <a:endParaRPr lang="en-US" altLang="zh-CN"/>
          </a:p>
        </p:txBody>
      </p:sp>
      <p:pic>
        <p:nvPicPr>
          <p:cNvPr id="9220" name="Picture 4" descr="d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84887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</a:rPr>
              <a:t>Cold War - NATO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4283968" cy="5006181"/>
          </a:xfrm>
        </p:spPr>
        <p:txBody>
          <a:bodyPr/>
          <a:lstStyle/>
          <a:p>
            <a:r>
              <a:rPr lang="en-GB" sz="2000" dirty="0"/>
              <a:t>North Atlantic Treaty </a:t>
            </a:r>
            <a:r>
              <a:rPr lang="en-GB" sz="2000" dirty="0" smtClean="0"/>
              <a:t>Organization</a:t>
            </a:r>
            <a:endParaRPr lang="en-GB" sz="2000" dirty="0"/>
          </a:p>
          <a:p>
            <a:pPr lvl="1"/>
            <a:r>
              <a:rPr lang="en-GB" sz="2000" dirty="0"/>
              <a:t>Canada had to agree to meet military commitments to NATO</a:t>
            </a:r>
          </a:p>
          <a:p>
            <a:pPr lvl="1"/>
            <a:r>
              <a:rPr lang="en-GB" sz="2000" dirty="0"/>
              <a:t>Canadian soldiers were permanently stationed in Europe in a state of war readiness</a:t>
            </a:r>
          </a:p>
          <a:p>
            <a:pPr lvl="1"/>
            <a:r>
              <a:rPr lang="en-GB" sz="2000" dirty="0"/>
              <a:t>all members agreed that nuclear weapons could be used if necessary in war against Soviets</a:t>
            </a:r>
          </a:p>
          <a:p>
            <a:pPr lvl="2"/>
            <a:r>
              <a:rPr lang="en-GB" sz="2000" dirty="0"/>
              <a:t>total nuclear war, it was agreed was only acceptable as a last resort</a:t>
            </a:r>
          </a:p>
          <a:p>
            <a:endParaRPr lang="en-GB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8955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</a:rPr>
              <a:t>Cold War - Origins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After WWII, two Super Powers emerged - the United States and the Soviet Union (Russia). They engaged in a Cold War from 1945 - 1989.</a:t>
            </a:r>
          </a:p>
          <a:p>
            <a:endParaRPr lang="en-GB" sz="2400" dirty="0"/>
          </a:p>
          <a:p>
            <a:pPr lvl="1"/>
            <a:r>
              <a:rPr lang="en-GB" sz="1800" dirty="0"/>
              <a:t>The United States was a </a:t>
            </a:r>
            <a:r>
              <a:rPr lang="en-GB" sz="1800" dirty="0">
                <a:solidFill>
                  <a:srgbClr val="FF0000"/>
                </a:solidFill>
              </a:rPr>
              <a:t>CAPITALIST country</a:t>
            </a:r>
            <a:r>
              <a:rPr lang="en-GB" sz="1800" dirty="0"/>
              <a:t>. This meant that private individuals invested in 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</a:rPr>
              <a:t>businesses trying to make a profit.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The Soviet Union was a </a:t>
            </a:r>
            <a:r>
              <a:rPr lang="en-GB" sz="1800" dirty="0">
                <a:solidFill>
                  <a:srgbClr val="FF0000"/>
                </a:solidFill>
              </a:rPr>
              <a:t>COMMUNIST country. </a:t>
            </a:r>
            <a:r>
              <a:rPr lang="en-GB" sz="1800" dirty="0"/>
              <a:t>This meant that the </a:t>
            </a:r>
            <a:r>
              <a:rPr lang="en-GB" sz="1800" dirty="0">
                <a:solidFill>
                  <a:schemeClr val="accent5">
                    <a:lumMod val="10000"/>
                  </a:schemeClr>
                </a:solidFill>
              </a:rPr>
              <a:t>government controlled the economy </a:t>
            </a:r>
            <a:r>
              <a:rPr lang="en-GB" sz="1800" dirty="0"/>
              <a:t>by owning the means of production and distribution such as farms, factories, stores and railroads</a:t>
            </a:r>
            <a:r>
              <a:rPr lang="en-GB" sz="1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When the fighting ended in Europe it was clear that the </a:t>
            </a:r>
            <a:r>
              <a:rPr lang="en-US" sz="1800" dirty="0" smtClean="0">
                <a:solidFill>
                  <a:srgbClr val="FF0000"/>
                </a:solidFill>
              </a:rPr>
              <a:t>“uneasy alliance”</a:t>
            </a:r>
            <a:r>
              <a:rPr lang="en-US" sz="1800" dirty="0" smtClean="0"/>
              <a:t> between the Soviet Union and the western democracies would not last.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The explosion of the </a:t>
            </a:r>
            <a:r>
              <a:rPr lang="en-US" sz="1800" dirty="0" smtClean="0">
                <a:solidFill>
                  <a:srgbClr val="FF0000"/>
                </a:solidFill>
              </a:rPr>
              <a:t>atomic bomb</a:t>
            </a:r>
            <a:r>
              <a:rPr lang="en-US" sz="1800" dirty="0" smtClean="0"/>
              <a:t> in 1945 made the secrets of this weapon of vital </a:t>
            </a:r>
            <a:r>
              <a:rPr lang="en-US" sz="1800" dirty="0" smtClean="0">
                <a:solidFill>
                  <a:srgbClr val="FF0000"/>
                </a:solidFill>
              </a:rPr>
              <a:t>importance to the Russians.</a:t>
            </a:r>
          </a:p>
          <a:p>
            <a:pPr lvl="1"/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23704"/>
                </a:solidFill>
              </a:rPr>
              <a:t>North American Defense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NORAD</a:t>
            </a:r>
            <a:r>
              <a:rPr lang="en-US" sz="2000" dirty="0" smtClean="0"/>
              <a:t> – North American Air Defense Agreement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HQ buried in Cheyenne Mountain, Colorado.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Centrally controlled and coordinated defense of North American Air 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Fighter forces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Missile bases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Air defense radar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357088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4608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 American Air Defence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495800" cy="47114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Protection from Soviet Air Attack (bombers initially, then missiles)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North America was now just as vulnerable to Soviet attack as was western Europe.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 1958 the United States and Canada formed </a:t>
            </a:r>
            <a:r>
              <a:rPr lang="en-US" sz="2000" dirty="0" smtClean="0">
                <a:hlinkClick r:id="rId2"/>
              </a:rPr>
              <a:t>NORAD</a:t>
            </a:r>
            <a:r>
              <a:rPr lang="en-US" sz="2000" dirty="0" smtClean="0"/>
              <a:t> to co-ordinate the air </a:t>
            </a:r>
            <a:r>
              <a:rPr lang="en-US" sz="2000" dirty="0" err="1" smtClean="0"/>
              <a:t>defence</a:t>
            </a:r>
            <a:r>
              <a:rPr lang="en-US" sz="2000" dirty="0" smtClean="0"/>
              <a:t> of the continent.</a:t>
            </a: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US built three lines of radar stations across Canada (built between 1950-57)</a:t>
            </a:r>
          </a:p>
          <a:p>
            <a:pPr lvl="1" eaLnBrk="1" hangingPunct="1">
              <a:defRPr/>
            </a:pPr>
            <a:r>
              <a:rPr lang="en-US" sz="1600" b="1" dirty="0" smtClean="0"/>
              <a:t>The </a:t>
            </a:r>
            <a:r>
              <a:rPr lang="en-US" sz="1600" b="1" dirty="0" err="1" smtClean="0"/>
              <a:t>Pinetree</a:t>
            </a:r>
            <a:r>
              <a:rPr lang="en-US" sz="1600" b="1" dirty="0" smtClean="0"/>
              <a:t> Line</a:t>
            </a:r>
          </a:p>
          <a:p>
            <a:pPr lvl="1" eaLnBrk="1" hangingPunct="1">
              <a:defRPr/>
            </a:pPr>
            <a:r>
              <a:rPr lang="en-US" sz="1600" b="1" dirty="0" smtClean="0"/>
              <a:t>The Mid-Canada Line</a:t>
            </a:r>
          </a:p>
          <a:p>
            <a:pPr lvl="1" eaLnBrk="1" hangingPunct="1">
              <a:defRPr/>
            </a:pPr>
            <a:r>
              <a:rPr lang="en-US" sz="1600" b="1" dirty="0" smtClean="0">
                <a:solidFill>
                  <a:srgbClr val="F23704"/>
                </a:solidFill>
              </a:rPr>
              <a:t>DEW Line</a:t>
            </a:r>
            <a:r>
              <a:rPr lang="en-US" sz="1600" b="1" dirty="0" smtClean="0"/>
              <a:t> (in the </a:t>
            </a:r>
            <a:r>
              <a:rPr lang="en-US" sz="1600" b="1" dirty="0" err="1" smtClean="0"/>
              <a:t>artic</a:t>
            </a:r>
            <a:r>
              <a:rPr lang="en-US" sz="1600" b="1" dirty="0" smtClean="0"/>
              <a:t>) - </a:t>
            </a:r>
            <a:r>
              <a:rPr lang="en-US" sz="1600" b="1" dirty="0" smtClean="0">
                <a:solidFill>
                  <a:srgbClr val="FDFD71"/>
                </a:solidFill>
              </a:rPr>
              <a:t>Distant Early Warning</a:t>
            </a:r>
            <a:r>
              <a:rPr lang="en-US" sz="1600" b="1" dirty="0" smtClean="0"/>
              <a:t> Line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35846" name="Picture 6" descr="E:\Post War World\NORAD2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6136" y="4074840"/>
            <a:ext cx="2783160" cy="2783160"/>
          </a:xfrm>
          <a:noFill/>
        </p:spPr>
      </p:pic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6477000" y="5562600"/>
            <a:ext cx="669925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0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NORAD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2753320" cy="297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ECF579"/>
                </a:solidFill>
              </a:rPr>
              <a:t>DEW</a:t>
            </a:r>
            <a:r>
              <a:rPr lang="en-US" b="1" smtClean="0"/>
              <a:t> </a:t>
            </a:r>
            <a:r>
              <a:rPr lang="en-US" smtClean="0"/>
              <a:t>Controversy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178696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Many Canadians felt this defense system </a:t>
            </a:r>
            <a:r>
              <a:rPr lang="en-US" sz="2400" dirty="0" smtClean="0">
                <a:solidFill>
                  <a:srgbClr val="F23704"/>
                </a:solidFill>
              </a:rPr>
              <a:t>compromised our independence</a:t>
            </a:r>
          </a:p>
          <a:p>
            <a:pPr eaLnBrk="1" hangingPunct="1">
              <a:defRPr/>
            </a:pPr>
            <a:r>
              <a:rPr lang="en-US" sz="2400" dirty="0" smtClean="0"/>
              <a:t>Was this a necessary price of added security?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4" descr="Dew_line_1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1772816"/>
            <a:ext cx="497815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Sputnik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30725"/>
          </a:xfrm>
        </p:spPr>
        <p:txBody>
          <a:bodyPr/>
          <a:lstStyle/>
          <a:p>
            <a:r>
              <a:rPr lang="en-CA" sz="2000" dirty="0" smtClean="0"/>
              <a:t>Sputnik 1 was the first artificial Earth satellite. It was a 585 mm diameter shiny metal sphere, with four external radio antennae to broadcast radio pulses. </a:t>
            </a:r>
          </a:p>
          <a:p>
            <a:r>
              <a:rPr lang="en-CA" sz="2000" dirty="0" smtClean="0"/>
              <a:t>The Soviet Union launched it into an elliptical low Earth orbit on 4 October 1957</a:t>
            </a:r>
            <a:endParaRPr lang="en-CA" sz="2000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3907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</a:rPr>
              <a:t>Cold War - NORAD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50704" cy="4997152"/>
          </a:xfrm>
        </p:spPr>
        <p:txBody>
          <a:bodyPr/>
          <a:lstStyle/>
          <a:p>
            <a:r>
              <a:rPr lang="en-GB" sz="2000" dirty="0"/>
              <a:t>Both sides soon developed Inter-Continental Ballistic Missiles (ICBM)</a:t>
            </a:r>
          </a:p>
          <a:p>
            <a:r>
              <a:rPr lang="en-GB" sz="2000" dirty="0"/>
              <a:t>Launched from silos or subs into space could reach one another’s cities in less than 30 minutes</a:t>
            </a:r>
          </a:p>
          <a:p>
            <a:r>
              <a:rPr lang="en-GB" sz="2000" dirty="0">
                <a:solidFill>
                  <a:srgbClr val="FF0000"/>
                </a:solidFill>
              </a:rPr>
              <a:t>DEW lines were rendered obsolete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3600400" cy="23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4392488" cy="257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Towards a More Independent Defence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CA" dirty="0" smtClean="0"/>
              <a:t>The Canadian government would develop civil defence plans for citizens and those more fearful, would construct </a:t>
            </a:r>
            <a:r>
              <a:rPr lang="en-CA" b="1" dirty="0" smtClean="0"/>
              <a:t>“bomb shelters”. </a:t>
            </a:r>
            <a:r>
              <a:rPr lang="en-CA" dirty="0" smtClean="0"/>
              <a:t> </a:t>
            </a:r>
          </a:p>
          <a:p>
            <a:pPr eaLnBrk="1" hangingPunct="1"/>
            <a:r>
              <a:rPr lang="en-CA" dirty="0" smtClean="0"/>
              <a:t>Canadians would also become more conscious of “communist” ideologies and sympathies. </a:t>
            </a:r>
          </a:p>
          <a:p>
            <a:pPr eaLnBrk="1" hangingPunct="1"/>
            <a:r>
              <a:rPr lang="en-CA" dirty="0" smtClean="0"/>
              <a:t>Defence industries “screened” their workers and unions were eyed with a “watchful eye”.</a:t>
            </a:r>
            <a:r>
              <a:rPr lang="en-US" dirty="0" smtClean="0"/>
              <a:t> </a:t>
            </a:r>
          </a:p>
        </p:txBody>
      </p:sp>
      <p:pic>
        <p:nvPicPr>
          <p:cNvPr id="4" name="Picture 2" descr="301226946_562a8d84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3343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9992" y="6237312"/>
            <a:ext cx="3267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1950’s Fallout Shelter Handbook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</a:rPr>
              <a:t>Cold War - Commonwealth of Nations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Clearly, NATO and NORAD were controlled by the USA</a:t>
            </a:r>
          </a:p>
          <a:p>
            <a:r>
              <a:rPr lang="en-GB" dirty="0"/>
              <a:t>Canada joined the Commonwealth to link itself to other nations of the world - separate from the USA</a:t>
            </a:r>
          </a:p>
          <a:p>
            <a:pPr lvl="2"/>
            <a:r>
              <a:rPr lang="en-GB" dirty="0"/>
              <a:t>focus was not military</a:t>
            </a:r>
          </a:p>
          <a:p>
            <a:pPr lvl="2"/>
            <a:r>
              <a:rPr lang="en-GB" dirty="0"/>
              <a:t>rather, trade and 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</a:rPr>
              <a:t>Cold War - Commonwealth of Nations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Colombo Plan, 1950</a:t>
            </a:r>
          </a:p>
          <a:p>
            <a:pPr lvl="1"/>
            <a:r>
              <a:rPr lang="en-GB" sz="2400" dirty="0"/>
              <a:t>provide aid to less developed countries</a:t>
            </a:r>
          </a:p>
          <a:p>
            <a:pPr lvl="2"/>
            <a:r>
              <a:rPr lang="en-GB" dirty="0"/>
              <a:t>experts gave technical assistance</a:t>
            </a:r>
          </a:p>
          <a:p>
            <a:pPr lvl="2"/>
            <a:r>
              <a:rPr lang="en-GB" dirty="0"/>
              <a:t>overseas students encouraged to travel to Canada (doctors; engineers; public administration)</a:t>
            </a:r>
          </a:p>
          <a:p>
            <a:pPr lvl="2"/>
            <a:r>
              <a:rPr lang="en-GB" dirty="0"/>
              <a:t>a nuclear reactor was sent to India for ‘peaceful purposes’ - oops...</a:t>
            </a:r>
          </a:p>
          <a:p>
            <a:r>
              <a:rPr lang="en-GB" sz="2400" dirty="0"/>
              <a:t>Canadians used the Commonwealth as a forum to promote justice and human rights (ex. Spoke out against Apartheid in South Africa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268760"/>
            <a:ext cx="1247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Missile Uproar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824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 the fall of 1958, </a:t>
            </a:r>
            <a:r>
              <a:rPr lang="en-US" sz="2000" dirty="0">
                <a:solidFill>
                  <a:srgbClr val="00B0F0"/>
                </a:solidFill>
              </a:rPr>
              <a:t>Prime Minister John Diefenbaker </a:t>
            </a:r>
            <a:r>
              <a:rPr lang="en-US" sz="2000" dirty="0"/>
              <a:t>agreed to accept </a:t>
            </a:r>
            <a:r>
              <a:rPr lang="en-US" sz="2000" dirty="0">
                <a:solidFill>
                  <a:srgbClr val="00B0F0"/>
                </a:solidFill>
              </a:rPr>
              <a:t>56 Bomarc missiles from the United States</a:t>
            </a:r>
            <a:r>
              <a:rPr lang="en-US" sz="2000" dirty="0"/>
              <a:t> and deploy them in North Bay, Ontario and La </a:t>
            </a:r>
            <a:r>
              <a:rPr lang="en-US" sz="2000" dirty="0" err="1"/>
              <a:t>Macaza</a:t>
            </a:r>
            <a:r>
              <a:rPr lang="en-US" sz="2000" dirty="0"/>
              <a:t>, Quebec.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Canada soon discovered the type Bomarc missiles it received was </a:t>
            </a:r>
            <a:r>
              <a:rPr lang="en-US" sz="2000" dirty="0">
                <a:solidFill>
                  <a:srgbClr val="00B0F0"/>
                </a:solidFill>
              </a:rPr>
              <a:t>designed to hold nuclear warheads</a:t>
            </a:r>
            <a:r>
              <a:rPr lang="en-US" sz="2000" dirty="0"/>
              <a:t>. The missiles touched off anti-nuclear protests in the country, although Canada eventually accepted the nuclear warheads on New Year's Eve 1963.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71561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941168"/>
            <a:ext cx="2266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Canadian Spy Scandal</a:t>
            </a:r>
            <a:endParaRPr lang="en-US" dirty="0" smtClean="0">
              <a:solidFill>
                <a:srgbClr val="FDFD7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5122912" cy="493417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23704"/>
                </a:solidFill>
              </a:rPr>
              <a:t>Igor Gouzenko</a:t>
            </a:r>
          </a:p>
          <a:p>
            <a:pPr eaLnBrk="1" hangingPunct="1">
              <a:defRPr/>
            </a:pPr>
            <a:r>
              <a:rPr lang="en-US" sz="2000" b="1" dirty="0" smtClean="0"/>
              <a:t>Canada was thrust into the Cold War world quickly and unexpectedly. </a:t>
            </a:r>
          </a:p>
          <a:p>
            <a:pPr eaLnBrk="1" hangingPunct="1">
              <a:defRPr/>
            </a:pPr>
            <a:r>
              <a:rPr lang="en-US" sz="2000" b="1" dirty="0" smtClean="0"/>
              <a:t>In September 1945, a young Russian named Igor Gouzenko </a:t>
            </a:r>
            <a:r>
              <a:rPr lang="en-US" sz="2000" b="1" dirty="0" smtClean="0">
                <a:solidFill>
                  <a:srgbClr val="92D050"/>
                </a:solidFill>
              </a:rPr>
              <a:t>walked into the newsroom </a:t>
            </a:r>
            <a:r>
              <a:rPr lang="en-US" sz="2000" b="1" dirty="0" smtClean="0"/>
              <a:t>of the Ottawa Citizen and </a:t>
            </a:r>
            <a:r>
              <a:rPr lang="en-US" sz="2000" b="1" dirty="0" smtClean="0">
                <a:solidFill>
                  <a:srgbClr val="92D050"/>
                </a:solidFill>
              </a:rPr>
              <a:t>announced he had proof of a widespread Soviet spy ring operating in Canada</a:t>
            </a:r>
            <a:r>
              <a:rPr lang="en-US" sz="2000" b="1" dirty="0" smtClean="0"/>
              <a:t>. </a:t>
            </a:r>
          </a:p>
          <a:p>
            <a:pPr eaLnBrk="1" hangingPunct="1">
              <a:defRPr/>
            </a:pPr>
            <a:r>
              <a:rPr lang="en-US" sz="2000" b="1" dirty="0" smtClean="0"/>
              <a:t>Gouzenko was a Russian clerk from Soviet Embassy that wanted to remain in Canada.</a:t>
            </a:r>
          </a:p>
          <a:p>
            <a:pPr eaLnBrk="1" hangingPunct="1">
              <a:defRPr/>
            </a:pPr>
            <a:r>
              <a:rPr lang="en-US" sz="2000" b="1" dirty="0" smtClean="0"/>
              <a:t>Gouzenko and family are </a:t>
            </a:r>
            <a:r>
              <a:rPr lang="en-US" sz="2000" b="1" dirty="0" smtClean="0">
                <a:solidFill>
                  <a:srgbClr val="92D050"/>
                </a:solidFill>
              </a:rPr>
              <a:t>given asylum and new IDs </a:t>
            </a:r>
            <a:r>
              <a:rPr lang="en-US" sz="2000" b="1" dirty="0" smtClean="0"/>
              <a:t>in Ontario.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32577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DFD71"/>
                </a:solidFill>
              </a:rPr>
              <a:t>When Was The Cold War?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8816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Period lasting from </a:t>
            </a:r>
            <a:r>
              <a:rPr lang="en-US" sz="2400" dirty="0" smtClean="0">
                <a:solidFill>
                  <a:srgbClr val="FF0000"/>
                </a:solidFill>
              </a:rPr>
              <a:t>1945 – 1989.</a:t>
            </a:r>
          </a:p>
          <a:p>
            <a:pPr eaLnBrk="1" hangingPunct="1">
              <a:defRPr/>
            </a:pPr>
            <a:r>
              <a:rPr lang="en-US" sz="2400" dirty="0" smtClean="0"/>
              <a:t>Characterized by tension and </a:t>
            </a:r>
            <a:r>
              <a:rPr lang="en-US" sz="2400" dirty="0" smtClean="0">
                <a:solidFill>
                  <a:srgbClr val="FF0000"/>
                </a:solidFill>
              </a:rPr>
              <a:t>hostility between</a:t>
            </a:r>
            <a:r>
              <a:rPr lang="en-US" sz="2400" dirty="0" smtClean="0"/>
              <a:t> the Communist Soviet Union and its allies and the Capitalist and democratic United States and its allies.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281708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hlink"/>
                </a:solidFill>
              </a:rPr>
              <a:t>Cold War - The </a:t>
            </a:r>
            <a:r>
              <a:rPr lang="en-GB" dirty="0" err="1">
                <a:solidFill>
                  <a:schemeClr val="hlink"/>
                </a:solidFill>
              </a:rPr>
              <a:t>Gouzenko</a:t>
            </a:r>
            <a:r>
              <a:rPr lang="en-GB" dirty="0">
                <a:solidFill>
                  <a:schemeClr val="hlink"/>
                </a:solidFill>
              </a:rPr>
              <a:t> Affair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88024" cy="5257800"/>
          </a:xfrm>
        </p:spPr>
        <p:txBody>
          <a:bodyPr/>
          <a:lstStyle/>
          <a:p>
            <a:r>
              <a:rPr lang="en-GB" sz="2200" b="1" dirty="0" smtClean="0"/>
              <a:t>Newspaper headlines read: “It’s War! It’s Russia!”.</a:t>
            </a:r>
          </a:p>
          <a:p>
            <a:r>
              <a:rPr lang="en-GB" sz="2200" b="1" dirty="0" smtClean="0"/>
              <a:t>18 people were arrested with 8 eventually convicted of spying - likely trying to get Atomic Bomb secrets.</a:t>
            </a:r>
          </a:p>
          <a:p>
            <a:pPr>
              <a:lnSpc>
                <a:spcPct val="90000"/>
              </a:lnSpc>
            </a:pPr>
            <a:r>
              <a:rPr lang="en-US" sz="2200" b="1" dirty="0" err="1" smtClean="0"/>
              <a:t>Gouzenko's</a:t>
            </a:r>
            <a:r>
              <a:rPr lang="en-US" sz="2200" b="1" dirty="0" smtClean="0"/>
              <a:t> allegations were a wake up call for Canada and the rest of the world. The event would cause a chain reaction of anti-Communist sentiments throughout the West. </a:t>
            </a:r>
          </a:p>
          <a:p>
            <a:endParaRPr lang="en-GB" sz="2000" dirty="0"/>
          </a:p>
        </p:txBody>
      </p:sp>
      <p:pic>
        <p:nvPicPr>
          <p:cNvPr id="5" name="Picture 4" descr="Gouzenko%20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341438"/>
            <a:ext cx="3324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hlink"/>
                </a:solidFill>
              </a:rPr>
              <a:t>Cold War - The Red Scare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8816" cy="5069160"/>
          </a:xfrm>
        </p:spPr>
        <p:txBody>
          <a:bodyPr/>
          <a:lstStyle/>
          <a:p>
            <a:r>
              <a:rPr lang="en-GB" sz="2000" dirty="0">
                <a:solidFill>
                  <a:srgbClr val="FFFFFF"/>
                </a:solidFill>
              </a:rPr>
              <a:t>The Americans, too were afraid of Communism and Communist spies.</a:t>
            </a:r>
          </a:p>
          <a:p>
            <a:r>
              <a:rPr lang="en-GB" sz="2000" dirty="0">
                <a:solidFill>
                  <a:srgbClr val="FFFFFF"/>
                </a:solidFill>
              </a:rPr>
              <a:t>Senator Joseph McCarthy lead a witch-hunt which tried to expose spying in America.</a:t>
            </a:r>
          </a:p>
          <a:p>
            <a:r>
              <a:rPr lang="en-GB" sz="2000" dirty="0">
                <a:solidFill>
                  <a:srgbClr val="FFFFFF"/>
                </a:solidFill>
              </a:rPr>
              <a:t>Long lists of potential communists were accused and interrogated and eventually found guilty - even if evidence was only a set of flimsy rumours.</a:t>
            </a:r>
          </a:p>
          <a:p>
            <a:r>
              <a:rPr lang="en-GB" sz="2000" dirty="0">
                <a:solidFill>
                  <a:srgbClr val="FFFFFF"/>
                </a:solidFill>
              </a:rPr>
              <a:t>The convicted lost their jobs and futures.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41539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hlink"/>
                </a:solidFill>
              </a:rPr>
              <a:t>Cold War - Canada’s Red Scare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26768" cy="4530725"/>
          </a:xfrm>
        </p:spPr>
        <p:txBody>
          <a:bodyPr/>
          <a:lstStyle/>
          <a:p>
            <a:r>
              <a:rPr lang="en-GB" sz="2400" dirty="0">
                <a:solidFill>
                  <a:srgbClr val="FFFFFF"/>
                </a:solidFill>
              </a:rPr>
              <a:t>In Canada, artists, peace activists, union leaders and intellectuals were labelled ‘security risks’ and investigated by a special branch of the RCMP.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Some </a:t>
            </a:r>
            <a:r>
              <a:rPr lang="en-GB" sz="2400" dirty="0" smtClean="0">
                <a:solidFill>
                  <a:srgbClr val="FFFFFF"/>
                </a:solidFill>
              </a:rPr>
              <a:t>organizations </a:t>
            </a:r>
            <a:r>
              <a:rPr lang="en-GB" sz="2400" dirty="0">
                <a:solidFill>
                  <a:srgbClr val="FFFFFF"/>
                </a:solidFill>
              </a:rPr>
              <a:t>refused to hire people who had been blacklisted.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36793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Cold War World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3744416" cy="4530725"/>
          </a:xfrm>
        </p:spPr>
        <p:txBody>
          <a:bodyPr/>
          <a:lstStyle/>
          <a:p>
            <a:pPr eaLnBrk="1" hangingPunct="1"/>
            <a:r>
              <a:rPr lang="en-CA" sz="1800" dirty="0" smtClean="0"/>
              <a:t>The U.S.A. and Russia would square off as the </a:t>
            </a:r>
            <a:r>
              <a:rPr lang="en-CA" sz="1800" b="1" dirty="0" smtClean="0"/>
              <a:t>world’s superpowers</a:t>
            </a:r>
            <a:r>
              <a:rPr lang="en-CA" sz="1800" dirty="0" smtClean="0"/>
              <a:t>. </a:t>
            </a:r>
          </a:p>
          <a:p>
            <a:pPr eaLnBrk="1" hangingPunct="1"/>
            <a:r>
              <a:rPr lang="en-CA" sz="1800" dirty="0" smtClean="0"/>
              <a:t>As a result of the </a:t>
            </a:r>
            <a:r>
              <a:rPr lang="en-CA" sz="1800" dirty="0" smtClean="0">
                <a:solidFill>
                  <a:srgbClr val="00B0F0"/>
                </a:solidFill>
              </a:rPr>
              <a:t>escalation of nuclear weapons and differing political views, the two nations would confront each other with challenges for control of developing nations</a:t>
            </a:r>
            <a:r>
              <a:rPr lang="en-CA" sz="1800" dirty="0" smtClean="0"/>
              <a:t>. </a:t>
            </a:r>
          </a:p>
          <a:p>
            <a:pPr eaLnBrk="1" hangingPunct="1"/>
            <a:r>
              <a:rPr lang="en-CA" sz="1800" dirty="0" smtClean="0"/>
              <a:t>The superpowers would engage in </a:t>
            </a:r>
            <a:r>
              <a:rPr lang="en-CA" sz="1800" dirty="0" smtClean="0">
                <a:solidFill>
                  <a:srgbClr val="00B0F0"/>
                </a:solidFill>
              </a:rPr>
              <a:t>small scale wars </a:t>
            </a:r>
            <a:r>
              <a:rPr lang="en-CA" sz="1800" dirty="0" smtClean="0"/>
              <a:t>while continually endeavouring to gather </a:t>
            </a:r>
            <a:r>
              <a:rPr lang="en-CA" sz="1800" dirty="0" smtClean="0">
                <a:solidFill>
                  <a:srgbClr val="00B0F0"/>
                </a:solidFill>
              </a:rPr>
              <a:t>secret information through espionage and spy rings.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4" name="Picture 3" descr="00126e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4698594" cy="349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C-War Highlights: </a:t>
            </a:r>
            <a:r>
              <a:rPr lang="en-US" sz="4000" dirty="0"/>
              <a:t>Korea (1950-53)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United Nations mission led by the US</a:t>
            </a:r>
          </a:p>
          <a:p>
            <a:r>
              <a:rPr lang="en-US"/>
              <a:t>Soviet forces attempted</a:t>
            </a:r>
          </a:p>
          <a:p>
            <a:pPr>
              <a:buFont typeface="Wingdings" pitchFamily="2" charset="2"/>
              <a:buNone/>
            </a:pPr>
            <a:r>
              <a:rPr lang="en-US"/>
              <a:t>	to control the peninsula</a:t>
            </a:r>
          </a:p>
          <a:p>
            <a:r>
              <a:rPr lang="en-US"/>
              <a:t>After a 3 year battle</a:t>
            </a:r>
          </a:p>
          <a:p>
            <a:pPr>
              <a:buFont typeface="Wingdings" pitchFamily="2" charset="2"/>
              <a:buNone/>
            </a:pPr>
            <a:r>
              <a:rPr lang="en-US"/>
              <a:t>	between UN troops</a:t>
            </a:r>
          </a:p>
          <a:p>
            <a:pPr>
              <a:buFont typeface="Wingdings" pitchFamily="2" charset="2"/>
              <a:buNone/>
            </a:pPr>
            <a:r>
              <a:rPr lang="en-US"/>
              <a:t>	and communist forces,</a:t>
            </a:r>
          </a:p>
          <a:p>
            <a:pPr>
              <a:buFont typeface="Wingdings" pitchFamily="2" charset="2"/>
              <a:buNone/>
            </a:pPr>
            <a:r>
              <a:rPr lang="en-US"/>
              <a:t>	the two sides agreed to</a:t>
            </a:r>
          </a:p>
          <a:p>
            <a:pPr>
              <a:buFont typeface="Wingdings" pitchFamily="2" charset="2"/>
              <a:buNone/>
            </a:pPr>
            <a:r>
              <a:rPr lang="en-US"/>
              <a:t>	an </a:t>
            </a:r>
            <a:r>
              <a:rPr lang="en-US" i="1"/>
              <a:t>armistice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533650" cy="3505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b="1" dirty="0"/>
              <a:t>Peacekeeping milestone</a:t>
            </a:r>
            <a:r>
              <a:rPr lang="en-US" dirty="0"/>
              <a:t> 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In 1956, Egypt seized control of the Suez Canal and soon Britain, France and Israel became embroiled in a conflict with Egypt. The world seemed on the brink of war. 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At the United Nations, Canadian Minister of External Affairs Lester B. Pearson proposed deployment of an international peacekeeping force to stabilize the situation while Britain and France withdrew their forces. 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Pearson emerged from the Suez Crisis as hero, winning the Nobel Peace Prize for his role in resolving the conflict.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Although Canada made other attempts to have a voice in international matters, for the most part, it was drawn into the American sphere for much of the Cold War.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69160"/>
            <a:ext cx="2543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24450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C-War Highlights: </a:t>
            </a:r>
            <a:r>
              <a:rPr lang="en-US" sz="4000" dirty="0"/>
              <a:t>Cuba (1959-63)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Fidel Castro</a:t>
            </a:r>
          </a:p>
          <a:p>
            <a:pPr>
              <a:buFont typeface="Wingdings" pitchFamily="2" charset="2"/>
              <a:buNone/>
            </a:pPr>
            <a:r>
              <a:rPr lang="en-US"/>
              <a:t>	gained power, Cuba</a:t>
            </a:r>
          </a:p>
          <a:p>
            <a:pPr>
              <a:buFont typeface="Wingdings" pitchFamily="2" charset="2"/>
              <a:buNone/>
            </a:pPr>
            <a:r>
              <a:rPr lang="en-US"/>
              <a:t>	developed relations</a:t>
            </a:r>
          </a:p>
          <a:p>
            <a:pPr>
              <a:buFont typeface="Wingdings" pitchFamily="2" charset="2"/>
              <a:buNone/>
            </a:pPr>
            <a:r>
              <a:rPr lang="en-US"/>
              <a:t>	with the USSR</a:t>
            </a:r>
          </a:p>
          <a:p>
            <a:r>
              <a:rPr lang="en-US"/>
              <a:t>US and USSR used</a:t>
            </a:r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i="1"/>
              <a:t>Brinkmanship</a:t>
            </a:r>
            <a:r>
              <a:rPr lang="en-US"/>
              <a:t> during</a:t>
            </a:r>
          </a:p>
          <a:p>
            <a:pPr>
              <a:buFont typeface="Wingdings" pitchFamily="2" charset="2"/>
              <a:buNone/>
            </a:pPr>
            <a:r>
              <a:rPr lang="en-US"/>
              <a:t>	the Cuban Missile Crisis in 1963</a:t>
            </a:r>
          </a:p>
          <a:p>
            <a:r>
              <a:rPr lang="en-US"/>
              <a:t>Since then, the US has led a </a:t>
            </a:r>
            <a:r>
              <a:rPr lang="en-US" i="1"/>
              <a:t>trade embargo</a:t>
            </a:r>
            <a:r>
              <a:rPr lang="en-US"/>
              <a:t> against Cuba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056" y="1676401"/>
            <a:ext cx="3147181" cy="2256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C-War Highlights: Vietnam </a:t>
            </a:r>
            <a:r>
              <a:rPr lang="en-US" dirty="0"/>
              <a:t>(1964-73)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060848"/>
            <a:ext cx="3810000" cy="4530725"/>
          </a:xfrm>
        </p:spPr>
      </p:pic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524000"/>
            <a:ext cx="8153400" cy="4530725"/>
          </a:xfrm>
        </p:spPr>
        <p:txBody>
          <a:bodyPr/>
          <a:lstStyle/>
          <a:p>
            <a:r>
              <a:rPr lang="en-US" dirty="0"/>
              <a:t>After France left Vietnam,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the US and other countries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divided Vietnam in 2 parts</a:t>
            </a:r>
          </a:p>
          <a:p>
            <a:r>
              <a:rPr lang="en-US" dirty="0"/>
              <a:t>Communist forces ran the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north half, while pro-USA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leaders controlled the south</a:t>
            </a:r>
          </a:p>
          <a:p>
            <a:r>
              <a:rPr lang="en-US" dirty="0"/>
              <a:t>Vietcong guerrillas attacked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the south and the US sent thousands of troops</a:t>
            </a:r>
          </a:p>
          <a:p>
            <a:r>
              <a:rPr lang="en-US" dirty="0"/>
              <a:t>After a decade of fighting, the US withdrew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Decline of the bi-polar world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Détente</a:t>
            </a:r>
            <a:r>
              <a:rPr lang="en-US"/>
              <a:t> (late 1960s-early 1980s)</a:t>
            </a:r>
          </a:p>
          <a:p>
            <a:pPr lvl="1"/>
            <a:r>
              <a:rPr lang="en-US"/>
              <a:t>President Nixon established relations 		with the People’s Republic of China</a:t>
            </a:r>
          </a:p>
          <a:p>
            <a:pPr lvl="1"/>
            <a:r>
              <a:rPr lang="en-US"/>
              <a:t>USSR leader Brezhnev developed better relations with the USA</a:t>
            </a:r>
          </a:p>
          <a:p>
            <a:r>
              <a:rPr lang="en-US"/>
              <a:t>The </a:t>
            </a:r>
            <a:r>
              <a:rPr lang="en-US" i="1"/>
              <a:t>Gorbachev</a:t>
            </a:r>
            <a:r>
              <a:rPr lang="en-US"/>
              <a:t> years (1985-1991)</a:t>
            </a:r>
          </a:p>
          <a:p>
            <a:pPr lvl="1"/>
            <a:r>
              <a:rPr lang="en-US"/>
              <a:t>Realized the USSR’s weaknesses</a:t>
            </a:r>
          </a:p>
          <a:p>
            <a:pPr lvl="1"/>
            <a:r>
              <a:rPr lang="en-US"/>
              <a:t>Led economic and political reforms</a:t>
            </a:r>
          </a:p>
          <a:p>
            <a:pPr lvl="1"/>
            <a:r>
              <a:rPr lang="en-US"/>
              <a:t>This resulted in the collapse of the USSR</a:t>
            </a:r>
          </a:p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293096"/>
            <a:ext cx="1084263" cy="152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6862" y="1196752"/>
            <a:ext cx="1227138" cy="1447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ECF579"/>
                </a:solidFill>
              </a:rPr>
              <a:t>REVIEW: What were the causes of WW1?</a:t>
            </a:r>
            <a:br>
              <a:rPr lang="en-US" sz="4000" smtClean="0">
                <a:solidFill>
                  <a:srgbClr val="ECF579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In partners, apply your knowledge of WW1 causes to the Cold War situation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/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What do you find is similar?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6975"/>
            <a:ext cx="7040562" cy="5267325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84438" y="59531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zh-CN" sz="2400"/>
              <a:t>Eurasia=Europe and Asia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DFD71"/>
                </a:solidFill>
              </a:rPr>
              <a:t>Causes of WW1 and Cold War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1.Militarism</a:t>
            </a:r>
          </a:p>
          <a:p>
            <a:pPr lvl="1" eaLnBrk="1" hangingPunct="1">
              <a:defRPr/>
            </a:pPr>
            <a:r>
              <a:rPr lang="en-US" smtClean="0"/>
              <a:t>Nuclear Arms Race…even worse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2.Alliances</a:t>
            </a:r>
          </a:p>
          <a:p>
            <a:pPr lvl="1" eaLnBrk="1" hangingPunct="1">
              <a:defRPr/>
            </a:pPr>
            <a:r>
              <a:rPr lang="en-US" smtClean="0"/>
              <a:t>NATO and Warsaw Pact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3.Imperialism</a:t>
            </a:r>
          </a:p>
          <a:p>
            <a:pPr lvl="1" eaLnBrk="1" hangingPunct="1">
              <a:defRPr/>
            </a:pPr>
            <a:r>
              <a:rPr lang="en-US" smtClean="0"/>
              <a:t>Spheres of influence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4.Nationalism</a:t>
            </a:r>
          </a:p>
          <a:p>
            <a:pPr lvl="1" eaLnBrk="1" hangingPunct="1">
              <a:defRPr/>
            </a:pPr>
            <a:r>
              <a:rPr lang="en-US" smtClean="0"/>
              <a:t>Economic system instead of nations?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t="10577" r="67760" b="37878"/>
          <a:stretch>
            <a:fillRect/>
          </a:stretch>
        </p:blipFill>
        <p:spPr bwMode="auto">
          <a:xfrm>
            <a:off x="2411413" y="-242888"/>
            <a:ext cx="4900612" cy="6165851"/>
          </a:xfrm>
          <a:prstGeom prst="rect">
            <a:avLst/>
          </a:prstGeom>
          <a:noFill/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 rot="3278253">
            <a:off x="3059113" y="371633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1633942">
            <a:off x="3419475" y="3716338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51720" y="5949280"/>
            <a:ext cx="532859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zh-CN" dirty="0"/>
              <a:t>Allies push into Germany from the west, 1945.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t="12477" r="69341" b="37584"/>
          <a:stretch>
            <a:fillRect/>
          </a:stretch>
        </p:blipFill>
        <p:spPr bwMode="auto">
          <a:xfrm>
            <a:off x="2051050" y="908050"/>
            <a:ext cx="4741863" cy="5689600"/>
          </a:xfrm>
          <a:prstGeom prst="rect">
            <a:avLst/>
          </a:prstGeom>
          <a:noFill/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 rot="-893686">
            <a:off x="3779838" y="4149725"/>
            <a:ext cx="1655762" cy="504825"/>
          </a:xfrm>
          <a:prstGeom prst="leftArrow">
            <a:avLst>
              <a:gd name="adj1" fmla="val 50000"/>
              <a:gd name="adj2" fmla="val 819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rot="3278253">
            <a:off x="2700337" y="4724401"/>
            <a:ext cx="360363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 rot="-1633942">
            <a:off x="3060700" y="4724400"/>
            <a:ext cx="504825" cy="360363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771800" y="18864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zh-CN" dirty="0"/>
              <a:t>Soviets push in to Germany from the East.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t="12477" r="69341" b="37584"/>
          <a:stretch>
            <a:fillRect/>
          </a:stretch>
        </p:blipFill>
        <p:spPr bwMode="auto">
          <a:xfrm>
            <a:off x="2051050" y="908050"/>
            <a:ext cx="4741863" cy="5689600"/>
          </a:xfrm>
          <a:prstGeom prst="rect">
            <a:avLst/>
          </a:prstGeom>
          <a:noFill/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 rot="-893686">
            <a:off x="3779838" y="4149725"/>
            <a:ext cx="1655762" cy="504825"/>
          </a:xfrm>
          <a:prstGeom prst="leftArrow">
            <a:avLst>
              <a:gd name="adj1" fmla="val 50000"/>
              <a:gd name="adj2" fmla="val 819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3278253">
            <a:off x="2700337" y="4724401"/>
            <a:ext cx="360363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rot="-1633942">
            <a:off x="3060700" y="4724400"/>
            <a:ext cx="504825" cy="360363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123728" y="18864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zh-CN" dirty="0"/>
              <a:t>When the two meet, the cold war begins!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DFD71"/>
                </a:solidFill>
              </a:rPr>
              <a:t>Berlin and Germany Split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5181600"/>
            <a:ext cx="41148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Berlin</a:t>
            </a:r>
          </a:p>
        </p:txBody>
      </p:sp>
      <p:pic>
        <p:nvPicPr>
          <p:cNvPr id="13316" name="Picture 4" descr="germ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1295400"/>
            <a:ext cx="42545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erlin z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5720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1721</Words>
  <Application>Microsoft Office PowerPoint</Application>
  <PresentationFormat>On-screen Show (4:3)</PresentationFormat>
  <Paragraphs>215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Satellite Dish</vt:lpstr>
      <vt:lpstr>Cold War - Definition</vt:lpstr>
      <vt:lpstr>The Cold War</vt:lpstr>
      <vt:lpstr>Cold War - Origins</vt:lpstr>
      <vt:lpstr>When Was The Cold War?</vt:lpstr>
      <vt:lpstr>Slide 5</vt:lpstr>
      <vt:lpstr>Slide 6</vt:lpstr>
      <vt:lpstr>Slide 7</vt:lpstr>
      <vt:lpstr>Slide 8</vt:lpstr>
      <vt:lpstr>Berlin and Germany Split</vt:lpstr>
      <vt:lpstr>Europe – EAST AND WEST</vt:lpstr>
      <vt:lpstr>Slide 11</vt:lpstr>
      <vt:lpstr>Slide 12</vt:lpstr>
      <vt:lpstr>Slide 13</vt:lpstr>
      <vt:lpstr>The bi-polar world</vt:lpstr>
      <vt:lpstr>Slide 15</vt:lpstr>
      <vt:lpstr>Competing Alliances</vt:lpstr>
      <vt:lpstr>Containment doctrine</vt:lpstr>
      <vt:lpstr>Truman Doctrine and Marshall Plan, 1947</vt:lpstr>
      <vt:lpstr>Berlin Airlift 1948 and  the Wall 1961</vt:lpstr>
      <vt:lpstr>Berlin Air Lift</vt:lpstr>
      <vt:lpstr>Planes lined up for take off.</vt:lpstr>
      <vt:lpstr>Berlin Wall</vt:lpstr>
      <vt:lpstr>Building the Wall</vt:lpstr>
      <vt:lpstr>Defection from the East</vt:lpstr>
      <vt:lpstr>Slide 25</vt:lpstr>
      <vt:lpstr>Slide 26</vt:lpstr>
      <vt:lpstr>Canada and the Cold War</vt:lpstr>
      <vt:lpstr>Canada in the middle</vt:lpstr>
      <vt:lpstr>Cold War - NATO</vt:lpstr>
      <vt:lpstr>North American Defense</vt:lpstr>
      <vt:lpstr>North American Air Defence</vt:lpstr>
      <vt:lpstr>DEW Controversy</vt:lpstr>
      <vt:lpstr>Sputnik </vt:lpstr>
      <vt:lpstr>Cold War - NORAD</vt:lpstr>
      <vt:lpstr>Towards a More Independent Defence Policy</vt:lpstr>
      <vt:lpstr>Cold War - Commonwealth of Nations</vt:lpstr>
      <vt:lpstr>Cold War - Commonwealth of Nations</vt:lpstr>
      <vt:lpstr>Missile Uproar</vt:lpstr>
      <vt:lpstr>Canadian Spy Scandal</vt:lpstr>
      <vt:lpstr>Cold War - The Gouzenko Affair</vt:lpstr>
      <vt:lpstr>Cold War - The Red Scare</vt:lpstr>
      <vt:lpstr>Cold War - Canada’s Red Scare</vt:lpstr>
      <vt:lpstr>The Cold War World</vt:lpstr>
      <vt:lpstr>C-War Highlights: Korea (1950-53)</vt:lpstr>
      <vt:lpstr>Peacekeeping milestone  </vt:lpstr>
      <vt:lpstr>C-War Highlights: Cuba (1959-63)</vt:lpstr>
      <vt:lpstr>C-War Highlights: Vietnam (1964-73)</vt:lpstr>
      <vt:lpstr>Decline of the bi-polar world</vt:lpstr>
      <vt:lpstr>REVIEW: What were the causes of WW1? In partners, apply your knowledge of WW1 causes to the Cold War situation  What do you find is similar? different?</vt:lpstr>
      <vt:lpstr>Causes of WW1 and Cold War</vt:lpstr>
    </vt:vector>
  </TitlesOfParts>
  <Company>SD23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War…brrrrrr</dc:title>
  <dc:creator>SD23-User</dc:creator>
  <cp:lastModifiedBy>Teacher</cp:lastModifiedBy>
  <cp:revision>59</cp:revision>
  <dcterms:created xsi:type="dcterms:W3CDTF">2010-03-31T02:33:43Z</dcterms:created>
  <dcterms:modified xsi:type="dcterms:W3CDTF">2013-04-08T21:23:51Z</dcterms:modified>
</cp:coreProperties>
</file>