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90" r:id="rId2"/>
    <p:sldId id="302" r:id="rId3"/>
    <p:sldId id="303" r:id="rId4"/>
    <p:sldId id="257" r:id="rId5"/>
    <p:sldId id="258" r:id="rId6"/>
    <p:sldId id="259" r:id="rId7"/>
    <p:sldId id="261" r:id="rId8"/>
    <p:sldId id="262" r:id="rId9"/>
    <p:sldId id="306" r:id="rId10"/>
    <p:sldId id="263" r:id="rId11"/>
    <p:sldId id="260" r:id="rId12"/>
    <p:sldId id="264" r:id="rId13"/>
    <p:sldId id="265" r:id="rId14"/>
    <p:sldId id="266" r:id="rId15"/>
    <p:sldId id="267" r:id="rId16"/>
    <p:sldId id="268" r:id="rId17"/>
    <p:sldId id="269" r:id="rId18"/>
    <p:sldId id="270" r:id="rId19"/>
    <p:sldId id="271" r:id="rId20"/>
    <p:sldId id="272" r:id="rId21"/>
    <p:sldId id="273" r:id="rId22"/>
    <p:sldId id="308" r:id="rId23"/>
    <p:sldId id="274" r:id="rId24"/>
    <p:sldId id="312" r:id="rId25"/>
    <p:sldId id="313" r:id="rId26"/>
    <p:sldId id="316" r:id="rId27"/>
    <p:sldId id="331" r:id="rId28"/>
    <p:sldId id="315" r:id="rId29"/>
    <p:sldId id="332" r:id="rId30"/>
    <p:sldId id="314" r:id="rId31"/>
    <p:sldId id="307" r:id="rId32"/>
    <p:sldId id="275" r:id="rId33"/>
    <p:sldId id="309" r:id="rId34"/>
    <p:sldId id="276" r:id="rId35"/>
    <p:sldId id="310" r:id="rId36"/>
    <p:sldId id="277" r:id="rId37"/>
    <p:sldId id="318" r:id="rId38"/>
    <p:sldId id="278" r:id="rId39"/>
    <p:sldId id="279" r:id="rId40"/>
    <p:sldId id="311" r:id="rId41"/>
    <p:sldId id="280" r:id="rId42"/>
    <p:sldId id="319" r:id="rId43"/>
    <p:sldId id="320" r:id="rId44"/>
    <p:sldId id="281" r:id="rId45"/>
    <p:sldId id="282" r:id="rId46"/>
    <p:sldId id="321" r:id="rId47"/>
    <p:sldId id="283" r:id="rId48"/>
    <p:sldId id="323" r:id="rId49"/>
    <p:sldId id="324" r:id="rId50"/>
    <p:sldId id="325" r:id="rId51"/>
    <p:sldId id="326" r:id="rId52"/>
    <p:sldId id="327" r:id="rId53"/>
    <p:sldId id="328" r:id="rId54"/>
    <p:sldId id="329" r:id="rId55"/>
    <p:sldId id="330" r:id="rId56"/>
    <p:sldId id="322" r:id="rId57"/>
    <p:sldId id="284"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aramond" pitchFamily="18" charset="0"/>
        <a:ea typeface="+mn-ea"/>
        <a:cs typeface="Arial" charset="0"/>
      </a:defRPr>
    </a:lvl1pPr>
    <a:lvl2pPr marL="457200" algn="l" rtl="0" fontAlgn="base">
      <a:spcBef>
        <a:spcPct val="0"/>
      </a:spcBef>
      <a:spcAft>
        <a:spcPct val="0"/>
      </a:spcAft>
      <a:defRPr kern="1200">
        <a:solidFill>
          <a:schemeClr val="tx1"/>
        </a:solidFill>
        <a:latin typeface="Garamond" pitchFamily="18" charset="0"/>
        <a:ea typeface="+mn-ea"/>
        <a:cs typeface="Arial" charset="0"/>
      </a:defRPr>
    </a:lvl2pPr>
    <a:lvl3pPr marL="914400" algn="l" rtl="0" fontAlgn="base">
      <a:spcBef>
        <a:spcPct val="0"/>
      </a:spcBef>
      <a:spcAft>
        <a:spcPct val="0"/>
      </a:spcAft>
      <a:defRPr kern="1200">
        <a:solidFill>
          <a:schemeClr val="tx1"/>
        </a:solidFill>
        <a:latin typeface="Garamond" pitchFamily="18" charset="0"/>
        <a:ea typeface="+mn-ea"/>
        <a:cs typeface="Arial" charset="0"/>
      </a:defRPr>
    </a:lvl3pPr>
    <a:lvl4pPr marL="1371600" algn="l" rtl="0" fontAlgn="base">
      <a:spcBef>
        <a:spcPct val="0"/>
      </a:spcBef>
      <a:spcAft>
        <a:spcPct val="0"/>
      </a:spcAft>
      <a:defRPr kern="1200">
        <a:solidFill>
          <a:schemeClr val="tx1"/>
        </a:solidFill>
        <a:latin typeface="Garamond" pitchFamily="18" charset="0"/>
        <a:ea typeface="+mn-ea"/>
        <a:cs typeface="Arial" charset="0"/>
      </a:defRPr>
    </a:lvl4pPr>
    <a:lvl5pPr marL="1828800" algn="l" rtl="0"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55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94"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en-US"/>
              <a:t>Click to edit Master title style</a:t>
            </a:r>
          </a:p>
        </p:txBody>
      </p:sp>
      <p:sp>
        <p:nvSpPr>
          <p:cNvPr id="101395"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01396" name="Rectangle 20"/>
          <p:cNvSpPr>
            <a:spLocks noGrp="1" noChangeArrowheads="1"/>
          </p:cNvSpPr>
          <p:nvPr>
            <p:ph type="dt" sz="quarter" idx="2"/>
          </p:nvPr>
        </p:nvSpPr>
        <p:spPr/>
        <p:txBody>
          <a:bodyPr/>
          <a:lstStyle>
            <a:lvl1pPr>
              <a:defRPr/>
            </a:lvl1pPr>
          </a:lstStyle>
          <a:p>
            <a:endParaRPr lang="en-US"/>
          </a:p>
        </p:txBody>
      </p:sp>
      <p:sp>
        <p:nvSpPr>
          <p:cNvPr id="101397" name="Rectangle 21"/>
          <p:cNvSpPr>
            <a:spLocks noGrp="1" noChangeArrowheads="1"/>
          </p:cNvSpPr>
          <p:nvPr>
            <p:ph type="ftr" sz="quarter" idx="3"/>
          </p:nvPr>
        </p:nvSpPr>
        <p:spPr/>
        <p:txBody>
          <a:bodyPr/>
          <a:lstStyle>
            <a:lvl1pPr>
              <a:defRPr/>
            </a:lvl1pPr>
          </a:lstStyle>
          <a:p>
            <a:endParaRPr lang="en-US"/>
          </a:p>
        </p:txBody>
      </p:sp>
      <p:sp>
        <p:nvSpPr>
          <p:cNvPr id="101398" name="Rectangle 22"/>
          <p:cNvSpPr>
            <a:spLocks noGrp="1" noChangeArrowheads="1"/>
          </p:cNvSpPr>
          <p:nvPr>
            <p:ph type="sldNum" sz="quarter" idx="4"/>
          </p:nvPr>
        </p:nvSpPr>
        <p:spPr/>
        <p:txBody>
          <a:bodyPr/>
          <a:lstStyle>
            <a:lvl1pPr>
              <a:defRPr/>
            </a:lvl1pPr>
          </a:lstStyle>
          <a:p>
            <a:fld id="{403BDE4D-61DA-4899-8680-9E7BF3177D98}"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1D030E-840E-4538-9673-6F7649C0E79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F628E9-A62F-4631-98D7-18AC5B2EFC1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DD629F2C-6794-42A4-B18E-D14C9F6DBF4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CC6BE8D1-3742-4020-8762-08B60F78B85F}"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Media Placeholder 3"/>
          <p:cNvSpPr>
            <a:spLocks noGrp="1"/>
          </p:cNvSpPr>
          <p:nvPr>
            <p:ph type="media" sz="half" idx="2"/>
          </p:nvPr>
        </p:nvSpPr>
        <p:spPr>
          <a:xfrm>
            <a:off x="4648200" y="1600200"/>
            <a:ext cx="4038600" cy="4495800"/>
          </a:xfrm>
        </p:spPr>
        <p:txBody>
          <a:bodyPr/>
          <a:lstStyle/>
          <a:p>
            <a:endParaRPr lang="en-CA"/>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3AA05FB0-5DD8-47F1-B265-0B3AEDC2BF3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F46977-D3BB-43D9-BAC1-0EE071660EA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35A32FD-015C-4EA6-8DD2-C01DF9FA73F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03FB51F-D10A-4C92-B6DC-8DE0B01B54C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F45565E-DF6A-442E-88FA-F031FD346F6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FA8F682-6D80-4389-8597-4914470C887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F790DF3-811D-4FE2-A458-FE4D3DCED38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A25AD8F-8AD3-4D7B-8839-E4AFB2EC785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9E12A3F-A407-4E07-862D-C6EF70ECDD4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100370"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0371"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00372"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endParaRPr lang="en-US"/>
          </a:p>
        </p:txBody>
      </p:sp>
      <p:sp>
        <p:nvSpPr>
          <p:cNvPr id="100373"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4EF89F3-8FB3-4AD2-8858-1AA21A5696C1}" type="slidenum">
              <a:rPr lang="en-US"/>
              <a:pPr/>
              <a:t>‹#›</a:t>
            </a:fld>
            <a:endParaRPr lang="en-US"/>
          </a:p>
        </p:txBody>
      </p:sp>
      <p:sp>
        <p:nvSpPr>
          <p:cNvPr id="100374"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fontAlgn="base">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audio" Target="../media/audio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airmodel.com/acb/showdetl.cfm?&amp;DID=16&amp;User_ID=683938&amp;st=7342&amp;st2=-50408701&amp;st3=-76122433&amp;Product_ID=632&amp;CATID=6"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geogr.uni-goettingen.de/kus/pics/vn7/vn2002-humbert-cu-chi-bamboo-trap-mittel.jpg"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courses.washington.edu/com361/Iraq/Protests/local.html" TargetMode="External"/><Relationship Id="rId2" Type="http://schemas.openxmlformats.org/officeDocument/2006/relationships/slideLayout" Target="../slideLayouts/slideLayout14.xml"/><Relationship Id="rId1" Type="http://schemas.openxmlformats.org/officeDocument/2006/relationships/audio" Target="file:///C:\Documents%20and%20Settings\Edrene%20McKay\My%20Documents\History%20Stuff\The%20Vietnam%20War\vietnam_johnson.wav" TargetMode="External"/><Relationship Id="rId5" Type="http://schemas.openxmlformats.org/officeDocument/2006/relationships/image" Target="../media/image2.png"/><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courses.washington.edu/com361/Iraq/Protests/uw.html" TargetMode="Externa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hyperlink" Target="http://courses.washington.edu/com361/Iraq/Protests/inter.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cgi.cnn.com/ALLPOLITICS/1996/analysis/back.time/9604/15/cover.large.jpg" TargetMode="Externa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7.xml"/><Relationship Id="rId1" Type="http://schemas.openxmlformats.org/officeDocument/2006/relationships/audio" Target="file:///C:\Documents%20and%20Settings\Edrene%20McKay\My%20Documents\History%20Stuff\The%20Vietnam%20War\nixon-end-war.wav" TargetMode="Externa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hyperlink" Target="http://www.amazon.com/exec/obidos/ASIN/0618091556/thecrimsonbirdbo" TargetMode="Externa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slideLayout" Target="../slideLayouts/slideLayout2.xml"/><Relationship Id="rId1" Type="http://schemas.openxmlformats.org/officeDocument/2006/relationships/audio" Target="file:///C:\Documents%20and%20Settings\Edrene%20McKay\My%20Documents\History%20Stuff\The%20Vietnam%20War\Taps.wav" TargetMode="Externa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hyperlink" Target="http://www.learnhistory.org.uk/vietnam/ustactics.htm" TargetMode="External"/><Relationship Id="rId2" Type="http://schemas.openxmlformats.org/officeDocument/2006/relationships/hyperlink" Target="http://www.pbs.org/battlefieldvietnam/history/index.html" TargetMode="External"/><Relationship Id="rId1" Type="http://schemas.openxmlformats.org/officeDocument/2006/relationships/slideLayout" Target="../slideLayouts/slideLayout12.xml"/><Relationship Id="rId4" Type="http://schemas.openxmlformats.org/officeDocument/2006/relationships/image" Target="../media/image72.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descr="masthead"/>
          <p:cNvPicPr>
            <a:picLocks noChangeAspect="1" noChangeArrowheads="1"/>
          </p:cNvPicPr>
          <p:nvPr/>
        </p:nvPicPr>
        <p:blipFill>
          <a:blip r:embed="rId3" cstate="print"/>
          <a:srcRect/>
          <a:stretch>
            <a:fillRect/>
          </a:stretch>
        </p:blipFill>
        <p:spPr bwMode="auto">
          <a:xfrm>
            <a:off x="-228600" y="-42863"/>
            <a:ext cx="9601200" cy="6943726"/>
          </a:xfrm>
          <a:prstGeom prst="rect">
            <a:avLst/>
          </a:prstGeom>
          <a:noFill/>
        </p:spPr>
      </p:pic>
      <p:pic>
        <p:nvPicPr>
          <p:cNvPr id="40967" name="Picture 7">
            <a:hlinkClick r:id="" action="ppaction://media"/>
          </p:cNvPr>
          <p:cNvPicPr>
            <a:picLocks noRot="1" noChangeAspect="1" noChangeArrowheads="1"/>
          </p:cNvPicPr>
          <p:nvPr>
            <a:wavAudioFile r:embed="rId1" name="chopper_wav2.wav"/>
          </p:nvPr>
        </p:nvPicPr>
        <p:blipFill>
          <a:blip r:embed="rId4" cstate="print"/>
          <a:srcRect/>
          <a:stretch>
            <a:fillRect/>
          </a:stretch>
        </p:blipFill>
        <p:spPr bwMode="auto">
          <a:xfrm>
            <a:off x="-152400" y="7050088"/>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096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
                <p:cTn id="7" fill="hold" display="0">
                  <p:stCondLst>
                    <p:cond delay="indefinite"/>
                  </p:stCondLst>
                  <p:endCondLst>
                    <p:cond evt="onPrev" delay="0">
                      <p:tgtEl>
                        <p:sldTgt/>
                      </p:tgtEl>
                    </p:cond>
                    <p:cond evt="onStopAudio" delay="0">
                      <p:tgtEl>
                        <p:sldTgt/>
                      </p:tgtEl>
                    </p:cond>
                  </p:endCondLst>
                </p:cTn>
                <p:tgtEl>
                  <p:spTgt spid="4096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74613"/>
            <a:ext cx="8229600" cy="1143000"/>
          </a:xfrm>
        </p:spPr>
        <p:txBody>
          <a:bodyPr/>
          <a:lstStyle/>
          <a:p>
            <a:r>
              <a:rPr lang="en-US"/>
              <a:t>South Vietnam Under Diem</a:t>
            </a:r>
          </a:p>
        </p:txBody>
      </p:sp>
      <p:sp>
        <p:nvSpPr>
          <p:cNvPr id="11267" name="Rectangle 3"/>
          <p:cNvSpPr>
            <a:spLocks noGrp="1" noChangeArrowheads="1"/>
          </p:cNvSpPr>
          <p:nvPr>
            <p:ph type="body" sz="half" idx="1"/>
          </p:nvPr>
        </p:nvSpPr>
        <p:spPr>
          <a:xfrm>
            <a:off x="239713" y="1100138"/>
            <a:ext cx="6419850" cy="4495800"/>
          </a:xfrm>
        </p:spPr>
        <p:txBody>
          <a:bodyPr/>
          <a:lstStyle/>
          <a:p>
            <a:pPr>
              <a:lnSpc>
                <a:spcPct val="90000"/>
              </a:lnSpc>
            </a:pPr>
            <a:r>
              <a:rPr lang="en-US"/>
              <a:t>Diem claimed that his newly created government was under attack from Communists in the north.</a:t>
            </a:r>
          </a:p>
          <a:p>
            <a:pPr>
              <a:lnSpc>
                <a:spcPct val="90000"/>
              </a:lnSpc>
            </a:pPr>
            <a:r>
              <a:rPr lang="en-US"/>
              <a:t>In late 1957, with American military aid, Diem began to counterattack. </a:t>
            </a:r>
          </a:p>
          <a:p>
            <a:pPr lvl="1">
              <a:lnSpc>
                <a:spcPct val="90000"/>
              </a:lnSpc>
            </a:pPr>
            <a:r>
              <a:rPr lang="en-US"/>
              <a:t>He used the help of the CIA (through Operation Phoenix) to identify those who sought to bring his government down and arrested thousands. </a:t>
            </a:r>
          </a:p>
          <a:p>
            <a:pPr lvl="1">
              <a:lnSpc>
                <a:spcPct val="90000"/>
              </a:lnSpc>
            </a:pPr>
            <a:r>
              <a:rPr lang="en-US"/>
              <a:t>He passed a repressive series of acts known as Law 10/59 that made it legal to hold suspected Communists in jail without bringing formal charges. </a:t>
            </a:r>
          </a:p>
        </p:txBody>
      </p:sp>
      <p:pic>
        <p:nvPicPr>
          <p:cNvPr id="11269" name="Picture 5" descr="cia"/>
          <p:cNvPicPr>
            <a:picLocks noChangeAspect="1" noChangeArrowheads="1"/>
          </p:cNvPicPr>
          <p:nvPr>
            <p:ph sz="quarter" idx="2"/>
          </p:nvPr>
        </p:nvPicPr>
        <p:blipFill>
          <a:blip r:embed="rId2" cstate="print">
            <a:clrChange>
              <a:clrFrom>
                <a:srgbClr val="15172E"/>
              </a:clrFrom>
              <a:clrTo>
                <a:srgbClr val="15172E">
                  <a:alpha val="0"/>
                </a:srgbClr>
              </a:clrTo>
            </a:clrChange>
          </a:blip>
          <a:srcRect/>
          <a:stretch>
            <a:fillRect/>
          </a:stretch>
        </p:blipFill>
        <p:spPr>
          <a:xfrm>
            <a:off x="6727825" y="987425"/>
            <a:ext cx="2235200" cy="2190750"/>
          </a:xfrm>
          <a:noFill/>
          <a:ln/>
        </p:spPr>
      </p:pic>
      <p:pic>
        <p:nvPicPr>
          <p:cNvPr id="11275" name="Picture 11" descr="pastorchi"/>
          <p:cNvPicPr>
            <a:picLocks noChangeAspect="1" noChangeArrowheads="1"/>
          </p:cNvPicPr>
          <p:nvPr>
            <p:ph sz="quarter" idx="3"/>
          </p:nvPr>
        </p:nvPicPr>
        <p:blipFill>
          <a:blip r:embed="rId3" cstate="print"/>
          <a:srcRect b="-835"/>
          <a:stretch>
            <a:fillRect/>
          </a:stretch>
        </p:blipFill>
        <p:spPr>
          <a:xfrm>
            <a:off x="6705600" y="3217863"/>
            <a:ext cx="2281238" cy="3416300"/>
          </a:xfrm>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88900"/>
            <a:ext cx="8229600" cy="1143000"/>
          </a:xfrm>
        </p:spPr>
        <p:txBody>
          <a:bodyPr/>
          <a:lstStyle/>
          <a:p>
            <a:r>
              <a:rPr lang="en-US"/>
              <a:t>Opposition to Diem</a:t>
            </a:r>
          </a:p>
        </p:txBody>
      </p:sp>
      <p:sp>
        <p:nvSpPr>
          <p:cNvPr id="8195" name="Rectangle 3"/>
          <p:cNvSpPr>
            <a:spLocks noGrp="1" noChangeArrowheads="1"/>
          </p:cNvSpPr>
          <p:nvPr>
            <p:ph type="body" sz="half" idx="1"/>
          </p:nvPr>
        </p:nvSpPr>
        <p:spPr>
          <a:xfrm>
            <a:off x="261938" y="1157288"/>
            <a:ext cx="8489950" cy="5183187"/>
          </a:xfrm>
        </p:spPr>
        <p:txBody>
          <a:bodyPr/>
          <a:lstStyle/>
          <a:p>
            <a:r>
              <a:rPr lang="en-US" sz="2800"/>
              <a:t>The outcry against Diem's harsh and oppressive actions was immediate. </a:t>
            </a:r>
          </a:p>
          <a:p>
            <a:pPr lvl="1"/>
            <a:r>
              <a:rPr lang="en-US" sz="2400"/>
              <a:t>Buddhist monks and nuns were joined by students, business people, intellectuals, and peasants in opposition to Diem’s corrupt rule. </a:t>
            </a:r>
          </a:p>
          <a:p>
            <a:pPr lvl="1"/>
            <a:r>
              <a:rPr lang="en-US" sz="2400"/>
              <a:t>The more these forces attacked Diem's troops and secret police, the more Diem complained that the Communists were trying to take South Vietnam by force.  This was "a hostile act of aggression by North Vietnam against peace-loving and democratic South Vietnam." </a:t>
            </a:r>
            <a:endParaRPr lang="en-US"/>
          </a:p>
        </p:txBody>
      </p:sp>
      <p:grpSp>
        <p:nvGrpSpPr>
          <p:cNvPr id="8210" name="Group 18"/>
          <p:cNvGrpSpPr>
            <a:grpSpLocks/>
          </p:cNvGrpSpPr>
          <p:nvPr/>
        </p:nvGrpSpPr>
        <p:grpSpPr bwMode="auto">
          <a:xfrm>
            <a:off x="1397000" y="5238750"/>
            <a:ext cx="6162675" cy="1371600"/>
            <a:chOff x="777" y="3328"/>
            <a:chExt cx="4086" cy="864"/>
          </a:xfrm>
        </p:grpSpPr>
        <p:pic>
          <p:nvPicPr>
            <p:cNvPr id="8211" name="Picture 19" descr="monks"/>
            <p:cNvPicPr preferRelativeResize="0">
              <a:picLocks noChangeArrowheads="1"/>
            </p:cNvPicPr>
            <p:nvPr/>
          </p:nvPicPr>
          <p:blipFill>
            <a:blip r:embed="rId2" cstate="print"/>
            <a:srcRect t="3821" b="30089"/>
            <a:stretch>
              <a:fillRect/>
            </a:stretch>
          </p:blipFill>
          <p:spPr bwMode="auto">
            <a:xfrm>
              <a:off x="777" y="3328"/>
              <a:ext cx="1382" cy="864"/>
            </a:xfrm>
            <a:prstGeom prst="rect">
              <a:avLst/>
            </a:prstGeom>
            <a:noFill/>
            <a:ln w="9525">
              <a:noFill/>
              <a:miter lim="800000"/>
              <a:headEnd/>
              <a:tailEnd/>
            </a:ln>
          </p:spPr>
        </p:pic>
        <p:pic>
          <p:nvPicPr>
            <p:cNvPr id="8212" name="Picture 20" descr="vetnam3"/>
            <p:cNvPicPr preferRelativeResize="0">
              <a:picLocks noChangeAspect="1" noChangeArrowheads="1"/>
            </p:cNvPicPr>
            <p:nvPr/>
          </p:nvPicPr>
          <p:blipFill>
            <a:blip r:embed="rId3" cstate="print"/>
            <a:srcRect r="2307" b="8667"/>
            <a:stretch>
              <a:fillRect/>
            </a:stretch>
          </p:blipFill>
          <p:spPr bwMode="auto">
            <a:xfrm>
              <a:off x="2104" y="3328"/>
              <a:ext cx="1382" cy="864"/>
            </a:xfrm>
            <a:prstGeom prst="rect">
              <a:avLst/>
            </a:prstGeom>
            <a:noFill/>
            <a:ln w="9525">
              <a:noFill/>
              <a:miter lim="800000"/>
              <a:headEnd/>
              <a:tailEnd/>
            </a:ln>
          </p:spPr>
        </p:pic>
        <p:pic>
          <p:nvPicPr>
            <p:cNvPr id="8213" name="Picture 21"/>
            <p:cNvPicPr preferRelativeResize="0">
              <a:picLocks noChangeAspect="1" noChangeArrowheads="1"/>
            </p:cNvPicPr>
            <p:nvPr/>
          </p:nvPicPr>
          <p:blipFill>
            <a:blip r:embed="rId4" cstate="print"/>
            <a:srcRect l="4225" b="6654"/>
            <a:stretch>
              <a:fillRect/>
            </a:stretch>
          </p:blipFill>
          <p:spPr bwMode="auto">
            <a:xfrm>
              <a:off x="3481" y="3328"/>
              <a:ext cx="1382" cy="864"/>
            </a:xfrm>
            <a:prstGeom prst="rect">
              <a:avLst/>
            </a:prstGeom>
            <a:noFill/>
            <a:ln w="12700" cap="sq">
              <a:noFill/>
              <a:miter lim="800000"/>
              <a:headEnd type="none" w="sm" len="sm"/>
              <a:tailEnd type="none" w="sm" len="sm"/>
            </a:ln>
            <a:effectLst/>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03188"/>
            <a:ext cx="8229600" cy="1143000"/>
          </a:xfrm>
        </p:spPr>
        <p:txBody>
          <a:bodyPr/>
          <a:lstStyle/>
          <a:p>
            <a:r>
              <a:rPr lang="en-US"/>
              <a:t>The National Liberation Front</a:t>
            </a:r>
          </a:p>
        </p:txBody>
      </p:sp>
      <p:sp>
        <p:nvSpPr>
          <p:cNvPr id="12291" name="Rectangle 3"/>
          <p:cNvSpPr>
            <a:spLocks noGrp="1" noChangeArrowheads="1"/>
          </p:cNvSpPr>
          <p:nvPr>
            <p:ph type="body" sz="half" idx="1"/>
          </p:nvPr>
        </p:nvSpPr>
        <p:spPr>
          <a:xfrm>
            <a:off x="236538" y="1265238"/>
            <a:ext cx="4224337" cy="4437062"/>
          </a:xfrm>
        </p:spPr>
        <p:txBody>
          <a:bodyPr/>
          <a:lstStyle/>
          <a:p>
            <a:r>
              <a:rPr lang="en-US" sz="2800"/>
              <a:t>The Communists supported the creation of a broad-based united front to help mobilize southerners in opposition to the government in South Vietnam. </a:t>
            </a:r>
          </a:p>
        </p:txBody>
      </p:sp>
      <p:pic>
        <p:nvPicPr>
          <p:cNvPr id="12293" name="Picture 5" descr="NLFflag"/>
          <p:cNvPicPr>
            <a:picLocks noChangeAspect="1" noChangeArrowheads="1"/>
          </p:cNvPicPr>
          <p:nvPr>
            <p:ph sz="half" idx="2"/>
          </p:nvPr>
        </p:nvPicPr>
        <p:blipFill>
          <a:blip r:embed="rId2" cstate="print">
            <a:lum bright="30000"/>
          </a:blip>
          <a:srcRect b="23819"/>
          <a:stretch>
            <a:fillRect/>
          </a:stretch>
        </p:blipFill>
        <p:spPr>
          <a:xfrm>
            <a:off x="4278313" y="1100138"/>
            <a:ext cx="4683125" cy="3070225"/>
          </a:xfrm>
          <a:noFill/>
          <a:ln/>
        </p:spPr>
      </p:pic>
      <p:sp>
        <p:nvSpPr>
          <p:cNvPr id="12295" name="Rectangle 7"/>
          <p:cNvSpPr>
            <a:spLocks noChangeArrowheads="1"/>
          </p:cNvSpPr>
          <p:nvPr/>
        </p:nvSpPr>
        <p:spPr bwMode="auto">
          <a:xfrm>
            <a:off x="234950" y="4243388"/>
            <a:ext cx="8743950" cy="2332037"/>
          </a:xfrm>
          <a:prstGeom prst="rect">
            <a:avLst/>
          </a:prstGeom>
          <a:noFill/>
          <a:ln w="9525">
            <a:noFill/>
            <a:miter lim="800000"/>
            <a:headEnd/>
            <a:tailEnd/>
          </a:ln>
          <a:effectLst/>
        </p:spPr>
        <p:txBody>
          <a:bodyPr/>
          <a:lstStyle/>
          <a:p>
            <a:pPr marL="342900" indent="-342900">
              <a:spcBef>
                <a:spcPct val="20000"/>
              </a:spcBef>
              <a:buClr>
                <a:schemeClr val="hlink"/>
              </a:buClr>
              <a:buFontTx/>
              <a:buChar char="•"/>
            </a:pPr>
            <a:r>
              <a:rPr lang="en-US" sz="2800">
                <a:effectLst>
                  <a:outerShdw blurRad="38100" dist="38100" dir="2700000" algn="tl">
                    <a:srgbClr val="000000"/>
                  </a:outerShdw>
                </a:effectLst>
              </a:rPr>
              <a:t>On December 20, 1960, the National Liberation Front (NLF) was born.</a:t>
            </a:r>
          </a:p>
          <a:p>
            <a:pPr marL="742950" lvl="1" indent="-285750">
              <a:spcBef>
                <a:spcPct val="20000"/>
              </a:spcBef>
              <a:buFontTx/>
              <a:buChar char="–"/>
            </a:pPr>
            <a:r>
              <a:rPr lang="en-US" sz="2400">
                <a:effectLst>
                  <a:outerShdw blurRad="38100" dist="38100" dir="2700000" algn="tl">
                    <a:srgbClr val="000000"/>
                  </a:outerShdw>
                </a:effectLst>
              </a:rPr>
              <a:t>It brought together Communists and non-Communists in an umbrella organization that had limited, but important goals </a:t>
            </a:r>
          </a:p>
          <a:p>
            <a:pPr marL="742950" lvl="1" indent="-285750">
              <a:lnSpc>
                <a:spcPct val="90000"/>
              </a:lnSpc>
              <a:spcBef>
                <a:spcPct val="20000"/>
              </a:spcBef>
              <a:buFontTx/>
              <a:buChar char="–"/>
            </a:pPr>
            <a:r>
              <a:rPr lang="en-US" sz="2400">
                <a:effectLst>
                  <a:outerShdw blurRad="38100" dist="38100" dir="2700000" algn="tl">
                    <a:srgbClr val="000000"/>
                  </a:outerShdw>
                </a:effectLst>
              </a:rPr>
              <a:t>Anyone could join as long as they opposed Ngo Dinh Diem and wanted to unify Vietnam.</a:t>
            </a:r>
            <a:r>
              <a:rPr lang="en-US" sz="2000">
                <a:effectLst>
                  <a:outerShdw blurRad="38100" dist="38100" dir="2700000" algn="tl">
                    <a:srgbClr val="000000"/>
                  </a:outerShdw>
                </a:effectLst>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46038"/>
            <a:ext cx="8229600" cy="1143000"/>
          </a:xfrm>
        </p:spPr>
        <p:txBody>
          <a:bodyPr/>
          <a:lstStyle/>
          <a:p>
            <a:r>
              <a:rPr lang="en-US"/>
              <a:t>Washington White Papers</a:t>
            </a:r>
          </a:p>
        </p:txBody>
      </p:sp>
      <p:sp>
        <p:nvSpPr>
          <p:cNvPr id="13315" name="Rectangle 3"/>
          <p:cNvSpPr>
            <a:spLocks noGrp="1" noChangeArrowheads="1"/>
          </p:cNvSpPr>
          <p:nvPr>
            <p:ph type="body" sz="half" idx="1"/>
          </p:nvPr>
        </p:nvSpPr>
        <p:spPr>
          <a:xfrm>
            <a:off x="180975" y="1138238"/>
            <a:ext cx="5576888" cy="5257800"/>
          </a:xfrm>
        </p:spPr>
        <p:txBody>
          <a:bodyPr/>
          <a:lstStyle/>
          <a:p>
            <a:pPr>
              <a:lnSpc>
                <a:spcPct val="90000"/>
              </a:lnSpc>
            </a:pPr>
            <a:r>
              <a:rPr lang="en-US" sz="2800"/>
              <a:t>In a series of government "White Papers," Washington insiders denounced the NLF, claiming that it was merely a puppet of Hanoi. They called it the "Viet Cong," a derogatory and slang term meaning Vietnamese Communist. </a:t>
            </a:r>
          </a:p>
          <a:p>
            <a:pPr>
              <a:lnSpc>
                <a:spcPct val="90000"/>
              </a:lnSpc>
            </a:pPr>
            <a:r>
              <a:rPr lang="en-US" sz="2800"/>
              <a:t>The NLF, on the other hand, argued that it was autonomous and independent of the Communists in Hanoi and that it was made up mostly of non-Communists. Many anti-war activists supported the NLF's claims. </a:t>
            </a:r>
          </a:p>
        </p:txBody>
      </p:sp>
      <p:pic>
        <p:nvPicPr>
          <p:cNvPr id="13317" name="Picture 5" descr="papers"/>
          <p:cNvPicPr>
            <a:picLocks noChangeAspect="1" noChangeArrowheads="1"/>
          </p:cNvPicPr>
          <p:nvPr>
            <p:ph sz="half" idx="2"/>
          </p:nvPr>
        </p:nvPicPr>
        <p:blipFill>
          <a:blip r:embed="rId2" cstate="print"/>
          <a:srcRect/>
          <a:stretch>
            <a:fillRect/>
          </a:stretch>
        </p:blipFill>
        <p:spPr>
          <a:xfrm>
            <a:off x="5981700" y="1263650"/>
            <a:ext cx="2900363" cy="4341813"/>
          </a:xfrm>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December 1961 White Paper</a:t>
            </a:r>
          </a:p>
        </p:txBody>
      </p:sp>
      <p:sp>
        <p:nvSpPr>
          <p:cNvPr id="14339" name="Rectangle 3"/>
          <p:cNvSpPr>
            <a:spLocks noGrp="1" noChangeArrowheads="1"/>
          </p:cNvSpPr>
          <p:nvPr>
            <p:ph type="body" sz="half" idx="1"/>
          </p:nvPr>
        </p:nvSpPr>
        <p:spPr>
          <a:xfrm>
            <a:off x="457200" y="1600200"/>
            <a:ext cx="6096000" cy="4495800"/>
          </a:xfrm>
        </p:spPr>
        <p:txBody>
          <a:bodyPr/>
          <a:lstStyle/>
          <a:p>
            <a:pPr>
              <a:lnSpc>
                <a:spcPct val="80000"/>
              </a:lnSpc>
            </a:pPr>
            <a:r>
              <a:rPr lang="en-US"/>
              <a:t>In 1961, President Kennedy </a:t>
            </a:r>
            <a:br>
              <a:rPr lang="en-US"/>
            </a:br>
            <a:r>
              <a:rPr lang="en-US"/>
              <a:t>sent a team to Vietnam to report on conditions in the South and </a:t>
            </a:r>
            <a:br>
              <a:rPr lang="en-US"/>
            </a:br>
            <a:r>
              <a:rPr lang="en-US"/>
              <a:t>to assess future American aid requirements. </a:t>
            </a:r>
          </a:p>
          <a:p>
            <a:pPr>
              <a:lnSpc>
                <a:spcPct val="80000"/>
              </a:lnSpc>
            </a:pPr>
            <a:r>
              <a:rPr lang="en-US"/>
              <a:t>The report, known as the "December 1961 White Paper," argued for:</a:t>
            </a:r>
          </a:p>
        </p:txBody>
      </p:sp>
      <p:pic>
        <p:nvPicPr>
          <p:cNvPr id="14344" name="Picture 8" descr="JFKofficial"/>
          <p:cNvPicPr>
            <a:picLocks noChangeAspect="1" noChangeArrowheads="1"/>
          </p:cNvPicPr>
          <p:nvPr>
            <p:ph sz="quarter" idx="3"/>
          </p:nvPr>
        </p:nvPicPr>
        <p:blipFill>
          <a:blip r:embed="rId2" cstate="print"/>
          <a:srcRect/>
          <a:stretch>
            <a:fillRect/>
          </a:stretch>
        </p:blipFill>
        <p:spPr>
          <a:xfrm>
            <a:off x="6246813" y="1374775"/>
            <a:ext cx="2708275" cy="3260725"/>
          </a:xfrm>
          <a:noFill/>
          <a:ln/>
        </p:spPr>
      </p:pic>
      <p:sp>
        <p:nvSpPr>
          <p:cNvPr id="14347" name="Rectangle 11"/>
          <p:cNvSpPr>
            <a:spLocks noChangeArrowheads="1"/>
          </p:cNvSpPr>
          <p:nvPr/>
        </p:nvSpPr>
        <p:spPr bwMode="auto">
          <a:xfrm>
            <a:off x="477838" y="4881563"/>
            <a:ext cx="8301037" cy="1293812"/>
          </a:xfrm>
          <a:prstGeom prst="rect">
            <a:avLst/>
          </a:prstGeom>
          <a:noFill/>
          <a:ln w="9525">
            <a:noFill/>
            <a:miter lim="800000"/>
            <a:headEnd/>
            <a:tailEnd/>
          </a:ln>
          <a:effectLst/>
        </p:spPr>
        <p:txBody>
          <a:bodyPr/>
          <a:lstStyle/>
          <a:p>
            <a:pPr marL="742950" lvl="1" indent="-285750">
              <a:lnSpc>
                <a:spcPct val="80000"/>
              </a:lnSpc>
              <a:spcBef>
                <a:spcPct val="20000"/>
              </a:spcBef>
              <a:buFontTx/>
              <a:buChar char="–"/>
            </a:pPr>
            <a:r>
              <a:rPr lang="en-US" sz="2800">
                <a:effectLst>
                  <a:outerShdw blurRad="38100" dist="38100" dir="2700000" algn="tl">
                    <a:srgbClr val="000000"/>
                  </a:outerShdw>
                </a:effectLst>
              </a:rPr>
              <a:t>An increase in military, technical, and economic aid</a:t>
            </a:r>
          </a:p>
          <a:p>
            <a:pPr marL="742950" lvl="1" indent="-285750">
              <a:lnSpc>
                <a:spcPct val="80000"/>
              </a:lnSpc>
              <a:spcBef>
                <a:spcPct val="20000"/>
              </a:spcBef>
              <a:buFontTx/>
              <a:buChar char="–"/>
            </a:pPr>
            <a:r>
              <a:rPr lang="en-US" sz="2800">
                <a:effectLst>
                  <a:outerShdw blurRad="38100" dist="38100" dir="2700000" algn="tl">
                    <a:srgbClr val="000000"/>
                  </a:outerShdw>
                </a:effectLst>
              </a:rPr>
              <a:t>The introduction of large-scale American "advisers" to help stabilize the Diem regime and crush the NLF.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The Kennedy Response</a:t>
            </a:r>
          </a:p>
        </p:txBody>
      </p:sp>
      <p:sp>
        <p:nvSpPr>
          <p:cNvPr id="15363" name="Rectangle 3"/>
          <p:cNvSpPr>
            <a:spLocks noGrp="1" noChangeArrowheads="1"/>
          </p:cNvSpPr>
          <p:nvPr>
            <p:ph type="body" sz="half" idx="1"/>
          </p:nvPr>
        </p:nvSpPr>
        <p:spPr>
          <a:xfrm>
            <a:off x="201613" y="1250950"/>
            <a:ext cx="6215062" cy="5383213"/>
          </a:xfrm>
        </p:spPr>
        <p:txBody>
          <a:bodyPr/>
          <a:lstStyle/>
          <a:p>
            <a:pPr>
              <a:lnSpc>
                <a:spcPct val="80000"/>
              </a:lnSpc>
            </a:pPr>
            <a:r>
              <a:rPr lang="en-US"/>
              <a:t>As Kennedy weighed the merits of these recommendations, some of his other advisers urged the president to withdraw from Vietnam altogether.</a:t>
            </a:r>
          </a:p>
          <a:p>
            <a:pPr>
              <a:lnSpc>
                <a:spcPct val="80000"/>
              </a:lnSpc>
            </a:pPr>
            <a:r>
              <a:rPr lang="en-US"/>
              <a:t>In typical Kennedy fashion, the president chose a middle route. </a:t>
            </a:r>
          </a:p>
          <a:p>
            <a:pPr lvl="1">
              <a:lnSpc>
                <a:spcPct val="80000"/>
              </a:lnSpc>
            </a:pPr>
            <a:r>
              <a:rPr lang="en-US"/>
              <a:t>Instead of a large-scale military buildup or a negotiated settlement, the United States would increase the level of its military involvement in South Vietnam through more machinery and advisers, but no military troops.  </a:t>
            </a:r>
          </a:p>
          <a:p>
            <a:pPr>
              <a:lnSpc>
                <a:spcPct val="80000"/>
              </a:lnSpc>
            </a:pPr>
            <a:endParaRPr lang="en-US"/>
          </a:p>
        </p:txBody>
      </p:sp>
      <p:pic>
        <p:nvPicPr>
          <p:cNvPr id="15365" name="Picture 5" descr="va000288_small"/>
          <p:cNvPicPr>
            <a:picLocks noChangeAspect="1" noChangeArrowheads="1"/>
          </p:cNvPicPr>
          <p:nvPr>
            <p:ph sz="quarter" idx="2"/>
          </p:nvPr>
        </p:nvPicPr>
        <p:blipFill>
          <a:blip r:embed="rId2" cstate="print"/>
          <a:srcRect/>
          <a:stretch>
            <a:fillRect/>
          </a:stretch>
        </p:blipFill>
        <p:spPr>
          <a:xfrm>
            <a:off x="6608763" y="1304925"/>
            <a:ext cx="2338387" cy="3770313"/>
          </a:xfrm>
          <a:noFill/>
          <a:ln/>
        </p:spPr>
      </p:pic>
      <p:pic>
        <p:nvPicPr>
          <p:cNvPr id="15367" name="Picture 7"/>
          <p:cNvPicPr>
            <a:picLocks noChangeAspect="1" noChangeArrowheads="1"/>
          </p:cNvPicPr>
          <p:nvPr>
            <p:ph sz="quarter" idx="3"/>
          </p:nvPr>
        </p:nvPicPr>
        <p:blipFill>
          <a:blip r:embed="rId3" cstate="print"/>
          <a:srcRect r="33263"/>
          <a:stretch>
            <a:fillRect/>
          </a:stretch>
        </p:blipFill>
        <p:spPr>
          <a:xfrm>
            <a:off x="6599238" y="4222750"/>
            <a:ext cx="2344737" cy="2273300"/>
          </a:xfrm>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The Strategic Hamlet Program</a:t>
            </a:r>
          </a:p>
        </p:txBody>
      </p:sp>
      <p:sp>
        <p:nvSpPr>
          <p:cNvPr id="16387" name="Rectangle 3"/>
          <p:cNvSpPr>
            <a:spLocks noGrp="1" noChangeArrowheads="1"/>
          </p:cNvSpPr>
          <p:nvPr>
            <p:ph type="body" sz="half" idx="1"/>
          </p:nvPr>
        </p:nvSpPr>
        <p:spPr>
          <a:xfrm>
            <a:off x="201613" y="1600200"/>
            <a:ext cx="5703887" cy="5257800"/>
          </a:xfrm>
        </p:spPr>
        <p:txBody>
          <a:bodyPr/>
          <a:lstStyle/>
          <a:p>
            <a:pPr>
              <a:lnSpc>
                <a:spcPct val="80000"/>
              </a:lnSpc>
            </a:pPr>
            <a:r>
              <a:rPr lang="en-US"/>
              <a:t>To counteract the NLF's success in the countryside, Washington and Saigon launched an ambitious military effort in the rural areas. </a:t>
            </a:r>
          </a:p>
          <a:p>
            <a:pPr lvl="1">
              <a:lnSpc>
                <a:spcPct val="80000"/>
              </a:lnSpc>
            </a:pPr>
            <a:r>
              <a:rPr lang="en-US"/>
              <a:t>Called the Strategic Hamlet Program, the new counterinsurgency plan rounded up villagers and placed them in "safe hamlets" controlled by the government of South Vietnam. </a:t>
            </a:r>
          </a:p>
          <a:p>
            <a:pPr lvl="1">
              <a:lnSpc>
                <a:spcPct val="80000"/>
              </a:lnSpc>
            </a:pPr>
            <a:r>
              <a:rPr lang="en-US"/>
              <a:t>The idea was to isolate the NLF from villagers, its base of support</a:t>
            </a:r>
          </a:p>
        </p:txBody>
      </p:sp>
      <p:pic>
        <p:nvPicPr>
          <p:cNvPr id="16389" name="Picture 5" descr="strham"/>
          <p:cNvPicPr>
            <a:picLocks noChangeAspect="1" noChangeArrowheads="1"/>
          </p:cNvPicPr>
          <p:nvPr>
            <p:ph sz="half" idx="2"/>
          </p:nvPr>
        </p:nvPicPr>
        <p:blipFill>
          <a:blip r:embed="rId2" cstate="print"/>
          <a:srcRect/>
          <a:stretch>
            <a:fillRect/>
          </a:stretch>
        </p:blipFill>
        <p:spPr>
          <a:xfrm>
            <a:off x="5999163" y="1600200"/>
            <a:ext cx="2951162" cy="4495800"/>
          </a:xfrm>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NFL Successes</a:t>
            </a:r>
          </a:p>
        </p:txBody>
      </p:sp>
      <p:sp>
        <p:nvSpPr>
          <p:cNvPr id="17411" name="Rectangle 3"/>
          <p:cNvSpPr>
            <a:spLocks noGrp="1" noChangeArrowheads="1"/>
          </p:cNvSpPr>
          <p:nvPr>
            <p:ph type="body" sz="half" idx="1"/>
          </p:nvPr>
        </p:nvSpPr>
        <p:spPr>
          <a:xfrm>
            <a:off x="187325" y="1600200"/>
            <a:ext cx="5559425" cy="5041900"/>
          </a:xfrm>
        </p:spPr>
        <p:txBody>
          <a:bodyPr/>
          <a:lstStyle/>
          <a:p>
            <a:r>
              <a:rPr lang="en-US" sz="2800"/>
              <a:t>This culturally-insensitive plan further alienated the peasants from the Saigon regime and produced more recruits for the NLF. </a:t>
            </a:r>
          </a:p>
          <a:p>
            <a:r>
              <a:rPr lang="en-US" sz="2800"/>
              <a:t>By the summer of 1963, because of NLF successes and its own failures, it was clear that the government of South Vietnam was on the verge of political collapse. </a:t>
            </a:r>
          </a:p>
        </p:txBody>
      </p:sp>
      <p:pic>
        <p:nvPicPr>
          <p:cNvPr id="17413" name="Picture 5" descr="vietnam"/>
          <p:cNvPicPr>
            <a:picLocks noChangeAspect="1" noChangeArrowheads="1"/>
          </p:cNvPicPr>
          <p:nvPr>
            <p:ph sz="half" idx="2"/>
          </p:nvPr>
        </p:nvPicPr>
        <p:blipFill>
          <a:blip r:embed="rId2" cstate="print"/>
          <a:srcRect b="1515"/>
          <a:stretch>
            <a:fillRect/>
          </a:stretch>
        </p:blipFill>
        <p:spPr>
          <a:xfrm>
            <a:off x="5891213" y="1746250"/>
            <a:ext cx="2862262" cy="4090988"/>
          </a:xfrm>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Buddhist Self-Immolations</a:t>
            </a:r>
          </a:p>
        </p:txBody>
      </p:sp>
      <p:sp>
        <p:nvSpPr>
          <p:cNvPr id="18435" name="Rectangle 3"/>
          <p:cNvSpPr>
            <a:spLocks noGrp="1" noChangeArrowheads="1"/>
          </p:cNvSpPr>
          <p:nvPr>
            <p:ph type="body" sz="half" idx="1"/>
          </p:nvPr>
        </p:nvSpPr>
        <p:spPr>
          <a:xfrm>
            <a:off x="0" y="1600200"/>
            <a:ext cx="6421438" cy="5019675"/>
          </a:xfrm>
        </p:spPr>
        <p:txBody>
          <a:bodyPr/>
          <a:lstStyle/>
          <a:p>
            <a:r>
              <a:rPr lang="en-US" sz="2800"/>
              <a:t>Diem's brother, Ngo Dinh Nhu, had raided the Buddhist pagodas of South Vietnam, claiming that they had harbored the Communists that were creating the political instability. </a:t>
            </a:r>
          </a:p>
          <a:p>
            <a:r>
              <a:rPr lang="en-US" sz="2800"/>
              <a:t>The result was massive protests on the streets of Saigon that led Buddhist monks to self-immolation. </a:t>
            </a:r>
          </a:p>
          <a:p>
            <a:r>
              <a:rPr lang="en-US" sz="2800"/>
              <a:t>The pictures of the monks engulfed in flames made world headlines and caused considerable consternation in Washington. </a:t>
            </a:r>
          </a:p>
        </p:txBody>
      </p:sp>
      <p:pic>
        <p:nvPicPr>
          <p:cNvPr id="18436" name="Picture 4" descr="Vietnamese monk protests"/>
          <p:cNvPicPr>
            <a:picLocks noChangeAspect="1" noChangeArrowheads="1"/>
          </p:cNvPicPr>
          <p:nvPr>
            <p:ph sz="half" idx="2"/>
          </p:nvPr>
        </p:nvPicPr>
        <p:blipFill>
          <a:blip r:embed="rId2" cstate="print"/>
          <a:srcRect l="10306" r="12955"/>
          <a:stretch>
            <a:fillRect/>
          </a:stretch>
        </p:blipFill>
        <p:spPr>
          <a:xfrm>
            <a:off x="6276975" y="1731963"/>
            <a:ext cx="2733675" cy="4437062"/>
          </a:xfrm>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Military Coup</a:t>
            </a:r>
          </a:p>
        </p:txBody>
      </p:sp>
      <p:sp>
        <p:nvSpPr>
          <p:cNvPr id="19459" name="Rectangle 3"/>
          <p:cNvSpPr>
            <a:spLocks noGrp="1" noChangeArrowheads="1"/>
          </p:cNvSpPr>
          <p:nvPr>
            <p:ph type="body" sz="half" idx="1"/>
          </p:nvPr>
        </p:nvSpPr>
        <p:spPr>
          <a:xfrm>
            <a:off x="0" y="1600200"/>
            <a:ext cx="9144000" cy="5257800"/>
          </a:xfrm>
        </p:spPr>
        <p:txBody>
          <a:bodyPr/>
          <a:lstStyle/>
          <a:p>
            <a:r>
              <a:rPr lang="en-US" sz="2800"/>
              <a:t>By late September, the Buddhist</a:t>
            </a:r>
            <a:br>
              <a:rPr lang="en-US" sz="2800"/>
            </a:br>
            <a:r>
              <a:rPr lang="en-US" sz="2800"/>
              <a:t>protest had created such disloca-</a:t>
            </a:r>
            <a:br>
              <a:rPr lang="en-US" sz="2800"/>
            </a:br>
            <a:r>
              <a:rPr lang="en-US" sz="2800"/>
              <a:t>tion in the south that the Kennedy</a:t>
            </a:r>
            <a:br>
              <a:rPr lang="en-US" sz="2800"/>
            </a:br>
            <a:r>
              <a:rPr lang="en-US" sz="2800"/>
              <a:t>administration supported a coup. </a:t>
            </a:r>
          </a:p>
          <a:p>
            <a:r>
              <a:rPr lang="en-US" sz="2800"/>
              <a:t>In 1963, some of Diem's own </a:t>
            </a:r>
            <a:br>
              <a:rPr lang="en-US" sz="2800"/>
            </a:br>
            <a:r>
              <a:rPr lang="en-US" sz="2800"/>
              <a:t>generals approached the American </a:t>
            </a:r>
            <a:br>
              <a:rPr lang="en-US" sz="2800"/>
            </a:br>
            <a:r>
              <a:rPr lang="en-US" sz="2800"/>
              <a:t>Embassy in Saigon with plans to overthrow Diem. </a:t>
            </a:r>
          </a:p>
          <a:p>
            <a:r>
              <a:rPr lang="en-US" sz="2800"/>
              <a:t>With Washington's tacit approval, Diem and his brother were captured and later killed. </a:t>
            </a:r>
          </a:p>
          <a:p>
            <a:r>
              <a:rPr lang="en-US" sz="2800"/>
              <a:t>Three weeks later, President Kennedy was assassinated on the streets of Dallas. </a:t>
            </a:r>
          </a:p>
          <a:p>
            <a:endParaRPr lang="en-US" sz="2800"/>
          </a:p>
        </p:txBody>
      </p:sp>
      <p:pic>
        <p:nvPicPr>
          <p:cNvPr id="19461" name="Picture 5" descr="t_Murder_A_President"/>
          <p:cNvPicPr>
            <a:picLocks noChangeAspect="1" noChangeArrowheads="1"/>
          </p:cNvPicPr>
          <p:nvPr>
            <p:ph sz="half" idx="2"/>
          </p:nvPr>
        </p:nvPicPr>
        <p:blipFill>
          <a:blip r:embed="rId2" cstate="print"/>
          <a:srcRect/>
          <a:stretch>
            <a:fillRect/>
          </a:stretch>
        </p:blipFill>
        <p:spPr>
          <a:xfrm>
            <a:off x="5399088" y="1643063"/>
            <a:ext cx="3400425" cy="2528887"/>
          </a:xfrm>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5" name="Picture 5" descr="Vietnam on a world map"/>
          <p:cNvPicPr>
            <a:picLocks noChangeAspect="1" noChangeArrowheads="1"/>
          </p:cNvPicPr>
          <p:nvPr/>
        </p:nvPicPr>
        <p:blipFill>
          <a:blip r:embed="rId2" cstate="print"/>
          <a:srcRect/>
          <a:stretch>
            <a:fillRect/>
          </a:stretch>
        </p:blipFill>
        <p:spPr bwMode="auto">
          <a:xfrm>
            <a:off x="0" y="0"/>
            <a:ext cx="5670550" cy="4951413"/>
          </a:xfrm>
          <a:prstGeom prst="rect">
            <a:avLst/>
          </a:prstGeom>
          <a:noFill/>
        </p:spPr>
      </p:pic>
      <p:pic>
        <p:nvPicPr>
          <p:cNvPr id="122886" name="Picture 6" descr="nashv39"/>
          <p:cNvPicPr>
            <a:picLocks noChangeAspect="1" noChangeArrowheads="1"/>
          </p:cNvPicPr>
          <p:nvPr/>
        </p:nvPicPr>
        <p:blipFill>
          <a:blip r:embed="rId3" cstate="print"/>
          <a:srcRect/>
          <a:stretch>
            <a:fillRect/>
          </a:stretch>
        </p:blipFill>
        <p:spPr bwMode="auto">
          <a:xfrm>
            <a:off x="5675313" y="-157163"/>
            <a:ext cx="3571875" cy="7086601"/>
          </a:xfrm>
          <a:prstGeom prst="rect">
            <a:avLst/>
          </a:prstGeom>
          <a:noFill/>
        </p:spPr>
      </p:pic>
      <p:sp>
        <p:nvSpPr>
          <p:cNvPr id="122887" name="Rectangle 7"/>
          <p:cNvSpPr>
            <a:spLocks noChangeArrowheads="1"/>
          </p:cNvSpPr>
          <p:nvPr/>
        </p:nvSpPr>
        <p:spPr bwMode="auto">
          <a:xfrm>
            <a:off x="0" y="4949825"/>
            <a:ext cx="5667375" cy="2119313"/>
          </a:xfrm>
          <a:prstGeom prst="rect">
            <a:avLst/>
          </a:prstGeom>
          <a:solidFill>
            <a:schemeClr val="tx1"/>
          </a:solidFill>
          <a:ln w="12700" cap="sq">
            <a:solidFill>
              <a:schemeClr val="tx1"/>
            </a:solidFill>
            <a:miter lim="800000"/>
            <a:headEnd type="none" w="sm" len="sm"/>
            <a:tailEnd type="none" w="sm" len="sm"/>
          </a:ln>
          <a:effectLst/>
        </p:spPr>
        <p:txBody>
          <a:bodyPr wrap="none" anchor="ctr"/>
          <a:lstStyle/>
          <a:p>
            <a:endParaRPr lang="en-CA"/>
          </a:p>
        </p:txBody>
      </p:sp>
      <p:sp>
        <p:nvSpPr>
          <p:cNvPr id="122889" name="Rectangle 9"/>
          <p:cNvSpPr>
            <a:spLocks noChangeArrowheads="1"/>
          </p:cNvSpPr>
          <p:nvPr/>
        </p:nvSpPr>
        <p:spPr bwMode="auto">
          <a:xfrm>
            <a:off x="577850" y="733425"/>
            <a:ext cx="4556125" cy="1143000"/>
          </a:xfrm>
          <a:prstGeom prst="rect">
            <a:avLst/>
          </a:prstGeom>
          <a:noFill/>
          <a:ln w="9525">
            <a:noFill/>
            <a:miter lim="800000"/>
            <a:headEnd/>
            <a:tailEnd/>
          </a:ln>
          <a:effectLst/>
        </p:spPr>
        <p:txBody>
          <a:bodyPr anchor="ctr" anchorCtr="1"/>
          <a:lstStyle/>
          <a:p>
            <a:pPr algn="ctr"/>
            <a:r>
              <a:rPr lang="en-US" sz="4000" b="1">
                <a:solidFill>
                  <a:srgbClr val="000000"/>
                </a:solidFill>
                <a:effectLst>
                  <a:outerShdw blurRad="38100" dist="38100" dir="2700000" algn="tl">
                    <a:srgbClr val="FFFFFF"/>
                  </a:outerShdw>
                </a:effectLst>
              </a:rPr>
              <a:t>Where is Vietnam?</a:t>
            </a:r>
          </a:p>
        </p:txBody>
      </p:sp>
      <p:pic>
        <p:nvPicPr>
          <p:cNvPr id="122891" name="Picture 11" descr="Vietnam War - Vietnam Map"/>
          <p:cNvPicPr>
            <a:picLocks noChangeAspect="1" noChangeArrowheads="1"/>
          </p:cNvPicPr>
          <p:nvPr/>
        </p:nvPicPr>
        <p:blipFill>
          <a:blip r:embed="rId4" cstate="print"/>
          <a:srcRect/>
          <a:stretch>
            <a:fillRect/>
          </a:stretch>
        </p:blipFill>
        <p:spPr bwMode="auto">
          <a:xfrm>
            <a:off x="1728788" y="3889375"/>
            <a:ext cx="2684462" cy="264477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74613"/>
            <a:ext cx="8229600" cy="1143000"/>
          </a:xfrm>
        </p:spPr>
        <p:txBody>
          <a:bodyPr/>
          <a:lstStyle/>
          <a:p>
            <a:r>
              <a:rPr lang="en-US"/>
              <a:t>Escalation of the Conflict</a:t>
            </a:r>
          </a:p>
        </p:txBody>
      </p:sp>
      <p:sp>
        <p:nvSpPr>
          <p:cNvPr id="20483" name="Rectangle 3"/>
          <p:cNvSpPr>
            <a:spLocks noGrp="1" noChangeArrowheads="1"/>
          </p:cNvSpPr>
          <p:nvPr>
            <p:ph type="body" sz="half" idx="1"/>
          </p:nvPr>
        </p:nvSpPr>
        <p:spPr>
          <a:xfrm>
            <a:off x="3001963" y="1041400"/>
            <a:ext cx="5905500" cy="5314950"/>
          </a:xfrm>
        </p:spPr>
        <p:txBody>
          <a:bodyPr/>
          <a:lstStyle/>
          <a:p>
            <a:r>
              <a:rPr lang="en-US" sz="2800"/>
              <a:t>At the time of the Kennedy and Diem assassinations, there were 16,000 military advisers in Vietnam.  </a:t>
            </a:r>
          </a:p>
          <a:p>
            <a:pPr lvl="1"/>
            <a:r>
              <a:rPr lang="en-US" sz="2400"/>
              <a:t>The Kennedy administration had managed to run the war from Washington without the large-scale introduction of American combat troops. </a:t>
            </a:r>
          </a:p>
          <a:p>
            <a:pPr lvl="1"/>
            <a:r>
              <a:rPr lang="en-US" sz="2400"/>
              <a:t>The continuing political problems in Saigon, however, convinced the new president, Lyndon Baines Johnson, that more aggressive action was needed. </a:t>
            </a:r>
          </a:p>
        </p:txBody>
      </p:sp>
      <p:pic>
        <p:nvPicPr>
          <p:cNvPr id="20485" name="Picture 5" descr="T053063A"/>
          <p:cNvPicPr>
            <a:picLocks noChangeAspect="1" noChangeArrowheads="1"/>
          </p:cNvPicPr>
          <p:nvPr>
            <p:ph sz="half" idx="2"/>
          </p:nvPr>
        </p:nvPicPr>
        <p:blipFill>
          <a:blip r:embed="rId2" cstate="print"/>
          <a:srcRect/>
          <a:stretch>
            <a:fillRect/>
          </a:stretch>
        </p:blipFill>
        <p:spPr>
          <a:xfrm>
            <a:off x="234950" y="1243013"/>
            <a:ext cx="3117850" cy="4029075"/>
          </a:xfrm>
          <a:noFill/>
          <a:ln/>
        </p:spPr>
      </p:pic>
      <p:sp>
        <p:nvSpPr>
          <p:cNvPr id="20487" name="Rectangle 7"/>
          <p:cNvSpPr>
            <a:spLocks noChangeArrowheads="1"/>
          </p:cNvSpPr>
          <p:nvPr/>
        </p:nvSpPr>
        <p:spPr bwMode="auto">
          <a:xfrm>
            <a:off x="42863" y="5432425"/>
            <a:ext cx="8964612" cy="1468438"/>
          </a:xfrm>
          <a:prstGeom prst="rect">
            <a:avLst/>
          </a:prstGeom>
          <a:noFill/>
          <a:ln w="9525">
            <a:noFill/>
            <a:miter lim="800000"/>
            <a:headEnd/>
            <a:tailEnd/>
          </a:ln>
          <a:effectLst/>
        </p:spPr>
        <p:txBody>
          <a:bodyPr/>
          <a:lstStyle/>
          <a:p>
            <a:pPr marL="342900" indent="-342900">
              <a:spcBef>
                <a:spcPct val="20000"/>
              </a:spcBef>
              <a:buClr>
                <a:schemeClr val="hlink"/>
              </a:buClr>
              <a:buFontTx/>
              <a:buChar char="•"/>
            </a:pPr>
            <a:r>
              <a:rPr lang="en-US" sz="2800">
                <a:effectLst>
                  <a:outerShdw blurRad="38100" dist="38100" dir="2700000" algn="tl">
                    <a:srgbClr val="000000"/>
                  </a:outerShdw>
                </a:effectLst>
              </a:rPr>
              <a:t>After a dubious North Vietnamese raid on two U.S. ships in the Gulf of Tonkin, the Johnson administration argued for expansive war powers for the president. </a:t>
            </a:r>
            <a:br>
              <a:rPr lang="en-US" sz="2800">
                <a:effectLst>
                  <a:outerShdw blurRad="38100" dist="38100" dir="2700000" algn="tl">
                    <a:srgbClr val="000000"/>
                  </a:outerShdw>
                </a:effectLst>
              </a:rPr>
            </a:br>
            <a:endParaRPr lang="en-US" sz="28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74613"/>
            <a:ext cx="8229600" cy="1143000"/>
          </a:xfrm>
        </p:spPr>
        <p:txBody>
          <a:bodyPr/>
          <a:lstStyle/>
          <a:p>
            <a:r>
              <a:rPr lang="en-US"/>
              <a:t>Attack on American Ships</a:t>
            </a:r>
          </a:p>
        </p:txBody>
      </p:sp>
      <p:sp>
        <p:nvSpPr>
          <p:cNvPr id="21507" name="Rectangle 3"/>
          <p:cNvSpPr>
            <a:spLocks noGrp="1" noChangeArrowheads="1"/>
          </p:cNvSpPr>
          <p:nvPr>
            <p:ph type="body" sz="half" idx="1"/>
          </p:nvPr>
        </p:nvSpPr>
        <p:spPr>
          <a:xfrm>
            <a:off x="201613" y="1136650"/>
            <a:ext cx="5783262" cy="5308600"/>
          </a:xfrm>
        </p:spPr>
        <p:txBody>
          <a:bodyPr/>
          <a:lstStyle/>
          <a:p>
            <a:r>
              <a:rPr lang="en-US" sz="2800"/>
              <a:t>In August 1964, in response to American and South Vietnamese espionage along its coast, North Vietnam launched an attack against the C. Turner Joy and the U.S.S. Maddox, two American ships on call in the Gulf of Tonkin. </a:t>
            </a:r>
          </a:p>
          <a:p>
            <a:pPr lvl="1"/>
            <a:r>
              <a:rPr lang="en-US" sz="2400"/>
              <a:t>The first attack occurred on </a:t>
            </a:r>
            <a:br>
              <a:rPr lang="en-US" sz="2400"/>
            </a:br>
            <a:r>
              <a:rPr lang="en-US" sz="2400"/>
              <a:t>August 2, 1964. </a:t>
            </a:r>
          </a:p>
          <a:p>
            <a:pPr lvl="1"/>
            <a:r>
              <a:rPr lang="en-US" sz="2400"/>
              <a:t>A second attack was supposed to have taken place on August 4, but authorities have recently concluded that no second attack ever took place. </a:t>
            </a:r>
          </a:p>
        </p:txBody>
      </p:sp>
      <p:sp>
        <p:nvSpPr>
          <p:cNvPr id="21511" name="Rectangle 7"/>
          <p:cNvSpPr>
            <a:spLocks noChangeArrowheads="1"/>
          </p:cNvSpPr>
          <p:nvPr/>
        </p:nvSpPr>
        <p:spPr bwMode="auto">
          <a:xfrm>
            <a:off x="193675" y="4979988"/>
            <a:ext cx="8623300" cy="3527425"/>
          </a:xfrm>
          <a:prstGeom prst="rect">
            <a:avLst/>
          </a:prstGeom>
          <a:noFill/>
          <a:ln w="9525">
            <a:noFill/>
            <a:miter lim="800000"/>
            <a:headEnd/>
            <a:tailEnd/>
          </a:ln>
          <a:effectLst/>
        </p:spPr>
        <p:txBody>
          <a:bodyPr/>
          <a:lstStyle/>
          <a:p>
            <a:pPr marL="342900" indent="-342900">
              <a:lnSpc>
                <a:spcPct val="80000"/>
              </a:lnSpc>
              <a:spcBef>
                <a:spcPct val="20000"/>
              </a:spcBef>
              <a:buClr>
                <a:schemeClr val="hlink"/>
              </a:buClr>
            </a:pPr>
            <a:endParaRPr lang="en-US" sz="2400">
              <a:effectLst>
                <a:outerShdw blurRad="38100" dist="38100" dir="2700000" algn="tl">
                  <a:srgbClr val="000000"/>
                </a:outerShdw>
              </a:effectLst>
            </a:endParaRPr>
          </a:p>
        </p:txBody>
      </p:sp>
      <p:pic>
        <p:nvPicPr>
          <p:cNvPr id="21513" name="Picture 9" descr="Battleship firing its main guns. Photo courtesy of Soc.History.War. Vietnam Home Page"/>
          <p:cNvPicPr>
            <a:picLocks noChangeAspect="1" noChangeArrowheads="1"/>
          </p:cNvPicPr>
          <p:nvPr>
            <p:ph sz="half" idx="2"/>
          </p:nvPr>
        </p:nvPicPr>
        <p:blipFill>
          <a:blip r:embed="rId2" cstate="print"/>
          <a:srcRect l="17363" b="17189"/>
          <a:stretch>
            <a:fillRect/>
          </a:stretch>
        </p:blipFill>
        <p:spPr>
          <a:xfrm>
            <a:off x="6127750" y="1179513"/>
            <a:ext cx="2765425" cy="4670425"/>
          </a:xfrm>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44" name="Rectangle 12"/>
          <p:cNvSpPr>
            <a:spLocks noGrp="1" noChangeArrowheads="1"/>
          </p:cNvSpPr>
          <p:nvPr>
            <p:ph type="title"/>
          </p:nvPr>
        </p:nvSpPr>
        <p:spPr/>
        <p:txBody>
          <a:bodyPr/>
          <a:lstStyle/>
          <a:p>
            <a:r>
              <a:rPr lang="en-US"/>
              <a:t>The Gulf of Tonkin Resolution</a:t>
            </a:r>
          </a:p>
        </p:txBody>
      </p:sp>
      <p:sp>
        <p:nvSpPr>
          <p:cNvPr id="146441" name="Rectangle 9"/>
          <p:cNvSpPr>
            <a:spLocks noGrp="1" noChangeArrowheads="1"/>
          </p:cNvSpPr>
          <p:nvPr>
            <p:ph type="body" sz="half" idx="1"/>
          </p:nvPr>
        </p:nvSpPr>
        <p:spPr>
          <a:xfrm>
            <a:off x="457200" y="1400175"/>
            <a:ext cx="4400550" cy="4495800"/>
          </a:xfrm>
        </p:spPr>
        <p:txBody>
          <a:bodyPr/>
          <a:lstStyle/>
          <a:p>
            <a:pPr>
              <a:lnSpc>
                <a:spcPct val="80000"/>
              </a:lnSpc>
            </a:pPr>
            <a:r>
              <a:rPr lang="en-US"/>
              <a:t>The Johnson administration used the August 4 attack to obtain a Congressional resolution, now known as the Gulf of Tonkin Resolution, that gave the president broad war powers. </a:t>
            </a:r>
          </a:p>
          <a:p>
            <a:pPr>
              <a:lnSpc>
                <a:spcPct val="80000"/>
              </a:lnSpc>
            </a:pPr>
            <a:r>
              <a:rPr lang="en-US"/>
              <a:t>The Resolution was followed by limited reprisal air attacks against North Vietnam. </a:t>
            </a:r>
          </a:p>
          <a:p>
            <a:endParaRPr lang="en-US" sz="3600"/>
          </a:p>
        </p:txBody>
      </p:sp>
      <p:pic>
        <p:nvPicPr>
          <p:cNvPr id="146445" name="Picture 13" descr="tonkin"/>
          <p:cNvPicPr>
            <a:picLocks noChangeAspect="1" noChangeArrowheads="1"/>
          </p:cNvPicPr>
          <p:nvPr>
            <p:ph sz="half" idx="2"/>
          </p:nvPr>
        </p:nvPicPr>
        <p:blipFill>
          <a:blip r:embed="rId2" cstate="print"/>
          <a:srcRect/>
          <a:stretch>
            <a:fillRect/>
          </a:stretch>
        </p:blipFill>
        <p:spPr>
          <a:xfrm>
            <a:off x="4822825" y="1458913"/>
            <a:ext cx="4038600" cy="3587750"/>
          </a:xfrm>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88900"/>
            <a:ext cx="8229600" cy="1143000"/>
          </a:xfrm>
        </p:spPr>
        <p:txBody>
          <a:bodyPr/>
          <a:lstStyle/>
          <a:p>
            <a:r>
              <a:rPr lang="en-US"/>
              <a:t>Operation Rolling Thunder</a:t>
            </a:r>
          </a:p>
        </p:txBody>
      </p:sp>
      <p:sp>
        <p:nvSpPr>
          <p:cNvPr id="22531" name="Rectangle 3"/>
          <p:cNvSpPr>
            <a:spLocks noGrp="1" noChangeArrowheads="1"/>
          </p:cNvSpPr>
          <p:nvPr>
            <p:ph type="body" sz="half" idx="1"/>
          </p:nvPr>
        </p:nvSpPr>
        <p:spPr>
          <a:xfrm>
            <a:off x="457200" y="1243013"/>
            <a:ext cx="7477125" cy="2987675"/>
          </a:xfrm>
        </p:spPr>
        <p:txBody>
          <a:bodyPr/>
          <a:lstStyle/>
          <a:p>
            <a:pPr>
              <a:lnSpc>
                <a:spcPct val="90000"/>
              </a:lnSpc>
            </a:pPr>
            <a:r>
              <a:rPr lang="en-US" sz="2800"/>
              <a:t>In early 1965, the NLF attacked two U.S. army installations in South Vietnam, and as a result, Johnson ordered sustained bombing missions over North Vietnam. </a:t>
            </a:r>
          </a:p>
          <a:p>
            <a:pPr>
              <a:lnSpc>
                <a:spcPct val="90000"/>
              </a:lnSpc>
            </a:pPr>
            <a:r>
              <a:rPr lang="en-US" sz="2800"/>
              <a:t>The bombing missions, known as “Operation Rolling Thunder,” caused the Communist Party to reassess its own war strategy</a:t>
            </a:r>
          </a:p>
        </p:txBody>
      </p:sp>
      <p:pic>
        <p:nvPicPr>
          <p:cNvPr id="22533" name="Picture 5" descr="Death from Above - an American kills more Vietnamese people"/>
          <p:cNvPicPr>
            <a:picLocks noChangeAspect="1" noChangeArrowheads="1"/>
          </p:cNvPicPr>
          <p:nvPr>
            <p:ph sz="quarter" idx="2"/>
          </p:nvPr>
        </p:nvPicPr>
        <p:blipFill>
          <a:blip r:embed="rId2" cstate="print"/>
          <a:srcRect/>
          <a:stretch>
            <a:fillRect/>
          </a:stretch>
        </p:blipFill>
        <p:spPr>
          <a:xfrm>
            <a:off x="2894013" y="4214813"/>
            <a:ext cx="3414712" cy="2301875"/>
          </a:xfrm>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a:t>Phosphorous &amp; Napalm Bombs</a:t>
            </a:r>
          </a:p>
        </p:txBody>
      </p:sp>
      <p:sp>
        <p:nvSpPr>
          <p:cNvPr id="164867" name="Rectangle 3"/>
          <p:cNvSpPr>
            <a:spLocks noGrp="1" noChangeArrowheads="1"/>
          </p:cNvSpPr>
          <p:nvPr>
            <p:ph type="body" sz="half" idx="1"/>
          </p:nvPr>
        </p:nvSpPr>
        <p:spPr/>
        <p:txBody>
          <a:bodyPr/>
          <a:lstStyle/>
          <a:p>
            <a:r>
              <a:rPr lang="en-US" sz="2800"/>
              <a:t>“Operation Rolling Thunder” was backed up by phosphorous and napalm bombs – the latter causing dreadful burns to thousand of innocent civilians.</a:t>
            </a:r>
          </a:p>
        </p:txBody>
      </p:sp>
      <p:pic>
        <p:nvPicPr>
          <p:cNvPr id="164874" name="Picture 10" descr="Injured villagers flee the ruins"/>
          <p:cNvPicPr>
            <a:picLocks noChangeAspect="1" noChangeArrowheads="1"/>
          </p:cNvPicPr>
          <p:nvPr>
            <p:ph sz="half" idx="2"/>
          </p:nvPr>
        </p:nvPicPr>
        <p:blipFill>
          <a:blip r:embed="rId2" cstate="print"/>
          <a:srcRect/>
          <a:stretch>
            <a:fillRect/>
          </a:stretch>
        </p:blipFill>
        <p:spPr>
          <a:xfrm>
            <a:off x="4587875" y="1749425"/>
            <a:ext cx="4340225" cy="3382963"/>
          </a:xfrm>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457200" y="74613"/>
            <a:ext cx="8229600" cy="1143000"/>
          </a:xfrm>
        </p:spPr>
        <p:txBody>
          <a:bodyPr/>
          <a:lstStyle/>
          <a:p>
            <a:r>
              <a:rPr lang="en-US"/>
              <a:t>Operation Ranch Hand</a:t>
            </a:r>
          </a:p>
        </p:txBody>
      </p:sp>
      <p:sp>
        <p:nvSpPr>
          <p:cNvPr id="166915" name="Rectangle 3"/>
          <p:cNvSpPr>
            <a:spLocks noGrp="1" noChangeArrowheads="1"/>
          </p:cNvSpPr>
          <p:nvPr>
            <p:ph type="body" sz="half" idx="1"/>
          </p:nvPr>
        </p:nvSpPr>
        <p:spPr>
          <a:xfrm>
            <a:off x="0" y="1100138"/>
            <a:ext cx="8823325" cy="5757862"/>
          </a:xfrm>
        </p:spPr>
        <p:txBody>
          <a:bodyPr/>
          <a:lstStyle/>
          <a:p>
            <a:r>
              <a:rPr lang="en-US" sz="2800"/>
              <a:t>When this failed to break down the jungle cover the USAF started “Operation Ranch Hand” – the defoliation program, using Agent Orange. </a:t>
            </a:r>
          </a:p>
          <a:p>
            <a:pPr lvl="1"/>
            <a:r>
              <a:rPr lang="en-US" sz="2400"/>
              <a:t>This deadly chemical cocktail, containing dioxin, killed off millions of acres of jungle to try to weaken the Vietcong – but left a horrendous legacy in Vietnam.</a:t>
            </a:r>
          </a:p>
          <a:p>
            <a:pPr lvl="1"/>
            <a:r>
              <a:rPr lang="en-US" sz="2400"/>
              <a:t>The dioxin got into the food chain causing chromosome damage to humans. There were hundreds of cases of children born with deformities. </a:t>
            </a:r>
          </a:p>
        </p:txBody>
      </p:sp>
      <p:pic>
        <p:nvPicPr>
          <p:cNvPr id="166918" name="Picture 6" descr="Children born with deformities because of Agent Orange"/>
          <p:cNvPicPr>
            <a:picLocks noChangeAspect="1" noChangeArrowheads="1"/>
          </p:cNvPicPr>
          <p:nvPr>
            <p:ph sz="half" idx="2"/>
          </p:nvPr>
        </p:nvPicPr>
        <p:blipFill>
          <a:blip r:embed="rId2" cstate="print"/>
          <a:srcRect l="6207" t="3369" r="6207" b="-1685"/>
          <a:stretch>
            <a:fillRect/>
          </a:stretch>
        </p:blipFill>
        <p:spPr>
          <a:xfrm>
            <a:off x="2816225" y="4481513"/>
            <a:ext cx="3035300" cy="2187575"/>
          </a:xfrm>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a:t>Helicopters</a:t>
            </a:r>
          </a:p>
        </p:txBody>
      </p:sp>
      <p:sp>
        <p:nvSpPr>
          <p:cNvPr id="173059" name="Rectangle 3"/>
          <p:cNvSpPr>
            <a:spLocks noGrp="1" noChangeArrowheads="1"/>
          </p:cNvSpPr>
          <p:nvPr>
            <p:ph type="body" sz="half" idx="1"/>
          </p:nvPr>
        </p:nvSpPr>
        <p:spPr>
          <a:xfrm>
            <a:off x="457200" y="1600200"/>
            <a:ext cx="3822700" cy="4946650"/>
          </a:xfrm>
        </p:spPr>
        <p:txBody>
          <a:bodyPr/>
          <a:lstStyle/>
          <a:p>
            <a:r>
              <a:rPr lang="en-US"/>
              <a:t>Of all aircraft, the</a:t>
            </a:r>
            <a:r>
              <a:rPr lang="en-US" b="1"/>
              <a:t> </a:t>
            </a:r>
            <a:r>
              <a:rPr lang="en-US"/>
              <a:t>helicopter was the most useful, dropping platoons in the jungle clearings and out again. They were excellent air ambulances. </a:t>
            </a:r>
          </a:p>
        </p:txBody>
      </p:sp>
      <p:pic>
        <p:nvPicPr>
          <p:cNvPr id="173064" name="Picture 8" descr="98198S">
            <a:hlinkClick r:id="rId2"/>
          </p:cNvPr>
          <p:cNvPicPr>
            <a:picLocks noChangeAspect="1" noChangeArrowheads="1"/>
          </p:cNvPicPr>
          <p:nvPr>
            <p:ph sz="quarter" idx="3"/>
          </p:nvPr>
        </p:nvPicPr>
        <p:blipFill>
          <a:blip r:embed="rId3" cstate="print"/>
          <a:srcRect/>
          <a:stretch>
            <a:fillRect/>
          </a:stretch>
        </p:blipFill>
        <p:spPr>
          <a:xfrm>
            <a:off x="4092575" y="1851025"/>
            <a:ext cx="4754563" cy="3389313"/>
          </a:xfrm>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0" y="274638"/>
            <a:ext cx="8963025" cy="1143000"/>
          </a:xfrm>
        </p:spPr>
        <p:txBody>
          <a:bodyPr/>
          <a:lstStyle/>
          <a:p>
            <a:r>
              <a:rPr lang="en-US" sz="4000"/>
              <a:t>How did the North Vietnamese</a:t>
            </a:r>
            <a:br>
              <a:rPr lang="en-US" sz="4000"/>
            </a:br>
            <a:r>
              <a:rPr lang="en-US" sz="4000"/>
              <a:t>Fight Back Against the U.S. Invaders?</a:t>
            </a:r>
          </a:p>
        </p:txBody>
      </p:sp>
      <p:sp>
        <p:nvSpPr>
          <p:cNvPr id="210947" name="Rectangle 3"/>
          <p:cNvSpPr>
            <a:spLocks noGrp="1" noChangeArrowheads="1"/>
          </p:cNvSpPr>
          <p:nvPr>
            <p:ph type="body" sz="half" idx="1"/>
          </p:nvPr>
        </p:nvSpPr>
        <p:spPr>
          <a:xfrm>
            <a:off x="457200" y="1600200"/>
            <a:ext cx="8275638" cy="4495800"/>
          </a:xfrm>
        </p:spPr>
        <p:txBody>
          <a:bodyPr/>
          <a:lstStyle/>
          <a:p>
            <a:r>
              <a:rPr lang="en-US"/>
              <a:t>The North Vietnamese used classic Maoist guerrilla tactics. “Guerrillas must move through the peasants like fish through sea,” i.e., the peasants will support them as much as they can with shelter, food, weapons, storage, intelligence, recruits. </a:t>
            </a:r>
          </a:p>
        </p:txBody>
      </p:sp>
      <p:pic>
        <p:nvPicPr>
          <p:cNvPr id="210950" name="Picture 6" descr="National Liberation Front (NLF) Flag"/>
          <p:cNvPicPr>
            <a:picLocks noChangeAspect="1" noChangeArrowheads="1"/>
          </p:cNvPicPr>
          <p:nvPr>
            <p:ph sz="half" idx="2"/>
          </p:nvPr>
        </p:nvPicPr>
        <p:blipFill>
          <a:blip r:embed="rId2" cstate="print"/>
          <a:srcRect/>
          <a:stretch>
            <a:fillRect/>
          </a:stretch>
        </p:blipFill>
        <p:spPr>
          <a:xfrm>
            <a:off x="3165475" y="4411663"/>
            <a:ext cx="3114675" cy="2066925"/>
          </a:xfrm>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457200" y="74613"/>
            <a:ext cx="8229600" cy="1143000"/>
          </a:xfrm>
        </p:spPr>
        <p:txBody>
          <a:bodyPr/>
          <a:lstStyle/>
          <a:p>
            <a:r>
              <a:rPr lang="en-US"/>
              <a:t>North Vietnamese Tactics</a:t>
            </a:r>
          </a:p>
        </p:txBody>
      </p:sp>
      <p:sp>
        <p:nvSpPr>
          <p:cNvPr id="169987" name="Rectangle 3"/>
          <p:cNvSpPr>
            <a:spLocks noGrp="1" noChangeArrowheads="1"/>
          </p:cNvSpPr>
          <p:nvPr>
            <p:ph type="body" sz="half" idx="1"/>
          </p:nvPr>
        </p:nvSpPr>
        <p:spPr>
          <a:xfrm>
            <a:off x="239713" y="1243013"/>
            <a:ext cx="4956175" cy="3213100"/>
          </a:xfrm>
        </p:spPr>
        <p:txBody>
          <a:bodyPr/>
          <a:lstStyle/>
          <a:p>
            <a:r>
              <a:rPr lang="en-US" sz="2800"/>
              <a:t>In areas held by the NLF, the Communists distributed the </a:t>
            </a:r>
            <a:br>
              <a:rPr lang="en-US" sz="2800"/>
            </a:br>
            <a:r>
              <a:rPr lang="en-US" sz="2800"/>
              <a:t>land to the peasants. (By 1973, </a:t>
            </a:r>
            <a:br>
              <a:rPr lang="en-US" sz="2800"/>
            </a:br>
            <a:r>
              <a:rPr lang="en-US" sz="2800"/>
              <a:t>the NLF held about half of </a:t>
            </a:r>
            <a:br>
              <a:rPr lang="en-US" sz="2800"/>
            </a:br>
            <a:r>
              <a:rPr lang="en-US" sz="2800"/>
              <a:t>South Vietnam.)</a:t>
            </a:r>
          </a:p>
          <a:p>
            <a:r>
              <a:rPr lang="en-US" sz="2800"/>
              <a:t>Their weapons were cheap </a:t>
            </a:r>
            <a:br>
              <a:rPr lang="en-US" sz="2800"/>
            </a:br>
            <a:r>
              <a:rPr lang="en-US" sz="2800"/>
              <a:t>and reliable.</a:t>
            </a:r>
          </a:p>
        </p:txBody>
      </p:sp>
      <p:pic>
        <p:nvPicPr>
          <p:cNvPr id="169990" name="Picture 6" descr="Recycling bombs to use against the USA"/>
          <p:cNvPicPr>
            <a:picLocks noChangeAspect="1" noChangeArrowheads="1"/>
          </p:cNvPicPr>
          <p:nvPr>
            <p:ph sz="half" idx="2"/>
          </p:nvPr>
        </p:nvPicPr>
        <p:blipFill>
          <a:blip r:embed="rId2" cstate="print"/>
          <a:srcRect/>
          <a:stretch>
            <a:fillRect/>
          </a:stretch>
        </p:blipFill>
        <p:spPr>
          <a:xfrm>
            <a:off x="5170488" y="1438275"/>
            <a:ext cx="3697287" cy="2578100"/>
          </a:xfrm>
          <a:noFill/>
          <a:ln/>
        </p:spPr>
      </p:pic>
      <p:sp>
        <p:nvSpPr>
          <p:cNvPr id="169992" name="Rectangle 8"/>
          <p:cNvSpPr>
            <a:spLocks noChangeArrowheads="1"/>
          </p:cNvSpPr>
          <p:nvPr/>
        </p:nvSpPr>
        <p:spPr bwMode="auto">
          <a:xfrm>
            <a:off x="142875" y="4311650"/>
            <a:ext cx="9001125" cy="3611563"/>
          </a:xfrm>
          <a:prstGeom prst="rect">
            <a:avLst/>
          </a:prstGeom>
          <a:noFill/>
          <a:ln w="9525">
            <a:noFill/>
            <a:miter lim="800000"/>
            <a:headEnd/>
            <a:tailEnd/>
          </a:ln>
          <a:effectLst/>
        </p:spPr>
        <p:txBody>
          <a:bodyPr/>
          <a:lstStyle/>
          <a:p>
            <a:pPr marL="742950" lvl="1" indent="-285750">
              <a:spcBef>
                <a:spcPct val="20000"/>
              </a:spcBef>
              <a:buFontTx/>
              <a:buChar char="–"/>
            </a:pPr>
            <a:r>
              <a:rPr lang="en-US" sz="2400">
                <a:effectLst>
                  <a:outerShdw blurRad="38100" dist="38100" dir="2700000" algn="tl">
                    <a:srgbClr val="000000"/>
                  </a:outerShdw>
                </a:effectLst>
              </a:rPr>
              <a:t>The AK47 assault rifle out-performed the American M16</a:t>
            </a:r>
          </a:p>
          <a:p>
            <a:pPr marL="742950" lvl="1" indent="-285750">
              <a:spcBef>
                <a:spcPct val="20000"/>
              </a:spcBef>
              <a:buFontTx/>
              <a:buChar char="–"/>
            </a:pPr>
            <a:r>
              <a:rPr lang="en-US" sz="2400">
                <a:effectLst>
                  <a:outerShdw blurRad="38100" dist="38100" dir="2700000" algn="tl">
                    <a:srgbClr val="000000"/>
                  </a:outerShdw>
                </a:effectLst>
              </a:rPr>
              <a:t>The portable rocket launcher took out many US vehicles &amp; aircraft.</a:t>
            </a:r>
            <a:r>
              <a:rPr lang="en-US" sz="2800">
                <a:effectLst>
                  <a:outerShdw blurRad="38100" dist="38100" dir="2700000" algn="tl">
                    <a:srgbClr val="000000"/>
                  </a:outerShdw>
                </a:effectLst>
              </a:rPr>
              <a:t> </a:t>
            </a:r>
          </a:p>
          <a:p>
            <a:pPr marL="742950" lvl="1" indent="-285750">
              <a:spcBef>
                <a:spcPct val="20000"/>
              </a:spcBef>
              <a:buFontTx/>
              <a:buChar char="–"/>
            </a:pPr>
            <a:r>
              <a:rPr lang="en-US" sz="2400">
                <a:effectLst>
                  <a:outerShdw blurRad="38100" dist="38100" dir="2700000" algn="tl">
                    <a:srgbClr val="000000"/>
                  </a:outerShdw>
                </a:effectLst>
              </a:rPr>
              <a:t>They recycled</a:t>
            </a:r>
            <a:r>
              <a:rPr lang="en-US" sz="2400" b="1">
                <a:effectLst>
                  <a:outerShdw blurRad="38100" dist="38100" dir="2700000" algn="tl">
                    <a:srgbClr val="000000"/>
                  </a:outerShdw>
                </a:effectLst>
              </a:rPr>
              <a:t> </a:t>
            </a:r>
            <a:r>
              <a:rPr lang="en-US" sz="2400">
                <a:effectLst>
                  <a:outerShdw blurRad="38100" dist="38100" dir="2700000" algn="tl">
                    <a:srgbClr val="000000"/>
                  </a:outerShdw>
                </a:effectLst>
              </a:rPr>
              <a:t>dud bombs dropped by the Americans. Deadly booby-traps could inflict huge damage on young American conscripts!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457200" y="103188"/>
            <a:ext cx="8229600" cy="1143000"/>
          </a:xfrm>
        </p:spPr>
        <p:txBody>
          <a:bodyPr/>
          <a:lstStyle/>
          <a:p>
            <a:r>
              <a:rPr lang="en-US"/>
              <a:t>Tunnel Complexes</a:t>
            </a:r>
          </a:p>
        </p:txBody>
      </p:sp>
      <p:sp>
        <p:nvSpPr>
          <p:cNvPr id="212995" name="Rectangle 3"/>
          <p:cNvSpPr>
            <a:spLocks noGrp="1" noChangeArrowheads="1"/>
          </p:cNvSpPr>
          <p:nvPr>
            <p:ph type="body" sz="half" idx="1"/>
          </p:nvPr>
        </p:nvSpPr>
        <p:spPr>
          <a:xfrm>
            <a:off x="457200" y="1428750"/>
            <a:ext cx="8334375" cy="4495800"/>
          </a:xfrm>
        </p:spPr>
        <p:txBody>
          <a:bodyPr/>
          <a:lstStyle/>
          <a:p>
            <a:r>
              <a:rPr lang="en-US"/>
              <a:t>The Vietnamese built large tunnel complexes such as the ones at Cu Chi near Saigon. This protected them from the bombing raids by the Americans and gave them cover for attacking the invaders. </a:t>
            </a:r>
          </a:p>
        </p:txBody>
      </p:sp>
      <p:pic>
        <p:nvPicPr>
          <p:cNvPr id="212997" name="Picture 5" descr="vn2002-humbert-cu-chi-bamboo-trap-klein">
            <a:hlinkClick r:id="rId2"/>
          </p:cNvPr>
          <p:cNvPicPr>
            <a:picLocks noChangeAspect="1" noChangeArrowheads="1"/>
          </p:cNvPicPr>
          <p:nvPr>
            <p:ph sz="half" idx="2"/>
          </p:nvPr>
        </p:nvPicPr>
        <p:blipFill>
          <a:blip r:embed="rId3" cstate="print"/>
          <a:srcRect/>
          <a:stretch>
            <a:fillRect/>
          </a:stretch>
        </p:blipFill>
        <p:spPr>
          <a:xfrm>
            <a:off x="2673350" y="3681413"/>
            <a:ext cx="4038600" cy="2946400"/>
          </a:xfrm>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88900"/>
            <a:ext cx="8229600" cy="1143000"/>
          </a:xfrm>
        </p:spPr>
        <p:txBody>
          <a:bodyPr/>
          <a:lstStyle/>
          <a:p>
            <a:r>
              <a:rPr lang="en-US"/>
              <a:t>Why Did the United States</a:t>
            </a:r>
            <a:br>
              <a:rPr lang="en-US"/>
            </a:br>
            <a:r>
              <a:rPr lang="en-US"/>
              <a:t> Fight a War in Vietnam?</a:t>
            </a:r>
          </a:p>
        </p:txBody>
      </p:sp>
      <p:sp>
        <p:nvSpPr>
          <p:cNvPr id="123907" name="Rectangle 3"/>
          <p:cNvSpPr>
            <a:spLocks noGrp="1" noChangeArrowheads="1"/>
          </p:cNvSpPr>
          <p:nvPr>
            <p:ph type="body" sz="half" idx="1"/>
          </p:nvPr>
        </p:nvSpPr>
        <p:spPr>
          <a:xfrm>
            <a:off x="0" y="1443038"/>
            <a:ext cx="5162550" cy="5046662"/>
          </a:xfrm>
        </p:spPr>
        <p:txBody>
          <a:bodyPr/>
          <a:lstStyle/>
          <a:p>
            <a:r>
              <a:rPr lang="en-US" sz="2800"/>
              <a:t>Basically to hold the line against the spread of world Communism. America paid for the war the French fought against Communist Vietnam as a part of the Truman Doctrine (1947) “to help free peoples to maintain their free institutions and their national integrity against … totalitarian regimes.”  In the 1950’s, America became involved again. </a:t>
            </a:r>
          </a:p>
        </p:txBody>
      </p:sp>
      <p:pic>
        <p:nvPicPr>
          <p:cNvPr id="123908" name="Picture 4" descr="Vietnam"/>
          <p:cNvPicPr>
            <a:picLocks noChangeAspect="1" noChangeArrowheads="1"/>
          </p:cNvPicPr>
          <p:nvPr>
            <p:ph sz="half" idx="2"/>
          </p:nvPr>
        </p:nvPicPr>
        <p:blipFill>
          <a:blip r:embed="rId2" cstate="print"/>
          <a:srcRect l="-525" r="345" b="1711"/>
          <a:stretch>
            <a:fillRect/>
          </a:stretch>
        </p:blipFill>
        <p:spPr>
          <a:xfrm>
            <a:off x="5211763" y="1744663"/>
            <a:ext cx="3667125" cy="4495800"/>
          </a:xfrm>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457200" y="31750"/>
            <a:ext cx="8229600" cy="1143000"/>
          </a:xfrm>
        </p:spPr>
        <p:txBody>
          <a:bodyPr/>
          <a:lstStyle/>
          <a:p>
            <a:r>
              <a:rPr lang="en-US"/>
              <a:t>Search &amp; Destroy Tactics</a:t>
            </a:r>
          </a:p>
        </p:txBody>
      </p:sp>
      <p:sp>
        <p:nvSpPr>
          <p:cNvPr id="168963" name="Rectangle 3"/>
          <p:cNvSpPr>
            <a:spLocks noGrp="1" noChangeArrowheads="1"/>
          </p:cNvSpPr>
          <p:nvPr>
            <p:ph type="body" sz="half" idx="1"/>
          </p:nvPr>
        </p:nvSpPr>
        <p:spPr>
          <a:xfrm>
            <a:off x="0" y="952500"/>
            <a:ext cx="5089525" cy="2811463"/>
          </a:xfrm>
        </p:spPr>
        <p:txBody>
          <a:bodyPr/>
          <a:lstStyle/>
          <a:p>
            <a:r>
              <a:rPr lang="en-US" sz="2800"/>
              <a:t>The United States countered with “Search and Destroy” tactics. In areas where the NLF were thought to be operating, troops went in and checked for weapons. If they found them, </a:t>
            </a:r>
          </a:p>
        </p:txBody>
      </p:sp>
      <p:pic>
        <p:nvPicPr>
          <p:cNvPr id="168965" name="Picture 5" descr="Interrogation of a suspected Communist"/>
          <p:cNvPicPr>
            <a:picLocks noChangeAspect="1" noChangeArrowheads="1"/>
          </p:cNvPicPr>
          <p:nvPr>
            <p:ph sz="half" idx="2"/>
          </p:nvPr>
        </p:nvPicPr>
        <p:blipFill>
          <a:blip r:embed="rId2" cstate="print"/>
          <a:srcRect l="7547"/>
          <a:stretch>
            <a:fillRect/>
          </a:stretch>
        </p:blipFill>
        <p:spPr>
          <a:xfrm>
            <a:off x="5262563" y="1036638"/>
            <a:ext cx="3246437" cy="2422525"/>
          </a:xfrm>
          <a:noFill/>
          <a:ln/>
        </p:spPr>
      </p:pic>
      <p:sp>
        <p:nvSpPr>
          <p:cNvPr id="168969" name="Rectangle 9"/>
          <p:cNvSpPr>
            <a:spLocks noChangeArrowheads="1"/>
          </p:cNvSpPr>
          <p:nvPr/>
        </p:nvSpPr>
        <p:spPr bwMode="auto">
          <a:xfrm>
            <a:off x="0" y="3530600"/>
            <a:ext cx="9129713" cy="3209925"/>
          </a:xfrm>
          <a:prstGeom prst="rect">
            <a:avLst/>
          </a:prstGeom>
          <a:noFill/>
          <a:ln w="9525">
            <a:noFill/>
            <a:miter lim="800000"/>
            <a:headEnd/>
            <a:tailEnd/>
          </a:ln>
          <a:effectLst/>
        </p:spPr>
        <p:txBody>
          <a:bodyPr/>
          <a:lstStyle/>
          <a:p>
            <a:pPr marL="342900" indent="-342900">
              <a:spcBef>
                <a:spcPct val="20000"/>
              </a:spcBef>
              <a:buClr>
                <a:schemeClr val="hlink"/>
              </a:buClr>
            </a:pPr>
            <a:r>
              <a:rPr lang="en-US" sz="2800">
                <a:effectLst>
                  <a:outerShdw blurRad="38100" dist="38100" dir="2700000" algn="tl">
                    <a:srgbClr val="000000"/>
                  </a:outerShdw>
                </a:effectLst>
              </a:rPr>
              <a:t>    they rounded up the villagers and burned the villages down. </a:t>
            </a:r>
          </a:p>
          <a:p>
            <a:pPr marL="342900" indent="-342900">
              <a:spcBef>
                <a:spcPct val="20000"/>
              </a:spcBef>
              <a:buClr>
                <a:schemeClr val="hlink"/>
              </a:buClr>
              <a:buFontTx/>
              <a:buChar char="•"/>
            </a:pPr>
            <a:r>
              <a:rPr lang="en-US" sz="2800">
                <a:effectLst>
                  <a:outerShdw blurRad="38100" dist="38100" dir="2700000" algn="tl">
                    <a:srgbClr val="000000"/>
                  </a:outerShdw>
                </a:effectLst>
              </a:rPr>
              <a:t>This often alienated the peasants from the American/South Vietnamese cause. </a:t>
            </a:r>
          </a:p>
          <a:p>
            <a:pPr marL="742950" lvl="1" indent="-285750">
              <a:spcBef>
                <a:spcPct val="20000"/>
              </a:spcBef>
              <a:buFontTx/>
              <a:buChar char="–"/>
            </a:pPr>
            <a:r>
              <a:rPr lang="en-US" sz="2400">
                <a:effectLst>
                  <a:outerShdw blurRad="38100" dist="38100" dir="2700000" algn="tl">
                    <a:srgbClr val="000000"/>
                  </a:outerShdw>
                </a:effectLst>
              </a:rPr>
              <a:t>As one marine said – “If they weren’t Vietcong before we got there, they sure as hell were by the time we left”. </a:t>
            </a:r>
          </a:p>
          <a:p>
            <a:pPr marL="742950" lvl="1" indent="-285750">
              <a:spcBef>
                <a:spcPct val="20000"/>
              </a:spcBef>
              <a:buFontTx/>
              <a:buChar char="–"/>
            </a:pPr>
            <a:r>
              <a:rPr lang="en-US" sz="2400">
                <a:effectLst>
                  <a:outerShdw blurRad="38100" dist="38100" dir="2700000" algn="tl">
                    <a:srgbClr val="000000"/>
                  </a:outerShdw>
                </a:effectLst>
              </a:rPr>
              <a:t>The NFL often helped the villager’s re-build their homes and bury their dead.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a:t>Protracted War Strategy</a:t>
            </a:r>
          </a:p>
        </p:txBody>
      </p:sp>
      <p:sp>
        <p:nvSpPr>
          <p:cNvPr id="143363" name="Rectangle 3"/>
          <p:cNvSpPr>
            <a:spLocks noGrp="1" noChangeArrowheads="1"/>
          </p:cNvSpPr>
          <p:nvPr>
            <p:ph type="body" sz="half" idx="1"/>
          </p:nvPr>
        </p:nvSpPr>
        <p:spPr>
          <a:xfrm>
            <a:off x="457200" y="1600200"/>
            <a:ext cx="4387850" cy="5003800"/>
          </a:xfrm>
        </p:spPr>
        <p:txBody>
          <a:bodyPr/>
          <a:lstStyle/>
          <a:p>
            <a:pPr>
              <a:lnSpc>
                <a:spcPct val="90000"/>
              </a:lnSpc>
            </a:pPr>
            <a:r>
              <a:rPr lang="en-US"/>
              <a:t>After “Operation Rolling Thunder,” the Communist Party moved to a protracted war strategy: the idea was to get the United States bogged down in</a:t>
            </a:r>
            <a:br>
              <a:rPr lang="en-US"/>
            </a:br>
            <a:r>
              <a:rPr lang="en-US"/>
              <a:t>a war that it could not win militarily and create unfavorable conditions for political victory. </a:t>
            </a:r>
          </a:p>
          <a:p>
            <a:pPr>
              <a:lnSpc>
                <a:spcPct val="90000"/>
              </a:lnSpc>
            </a:pPr>
            <a:endParaRPr lang="en-US"/>
          </a:p>
        </p:txBody>
      </p:sp>
      <p:pic>
        <p:nvPicPr>
          <p:cNvPr id="143368" name="Picture 8" descr="Resizeofface2a"/>
          <p:cNvPicPr>
            <a:picLocks noChangeAspect="1" noChangeArrowheads="1"/>
          </p:cNvPicPr>
          <p:nvPr>
            <p:ph sz="half" idx="2"/>
          </p:nvPr>
        </p:nvPicPr>
        <p:blipFill>
          <a:blip r:embed="rId2" cstate="print"/>
          <a:srcRect/>
          <a:stretch>
            <a:fillRect/>
          </a:stretch>
        </p:blipFill>
        <p:spPr>
          <a:xfrm>
            <a:off x="4716463" y="1795463"/>
            <a:ext cx="4238625" cy="2825750"/>
          </a:xfrm>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The War in America</a:t>
            </a:r>
          </a:p>
        </p:txBody>
      </p:sp>
      <p:sp>
        <p:nvSpPr>
          <p:cNvPr id="23555" name="Rectangle 3"/>
          <p:cNvSpPr>
            <a:spLocks noGrp="1" noChangeArrowheads="1"/>
          </p:cNvSpPr>
          <p:nvPr>
            <p:ph type="body" sz="half" idx="1"/>
          </p:nvPr>
        </p:nvSpPr>
        <p:spPr>
          <a:xfrm>
            <a:off x="457200" y="1600200"/>
            <a:ext cx="5822950" cy="4495800"/>
          </a:xfrm>
        </p:spPr>
        <p:txBody>
          <a:bodyPr/>
          <a:lstStyle/>
          <a:p>
            <a:pPr>
              <a:lnSpc>
                <a:spcPct val="80000"/>
              </a:lnSpc>
            </a:pPr>
            <a:r>
              <a:rPr lang="en-US"/>
              <a:t>The Vietnam War had a major impact on everyday life in America, and the Johnson administration was forced to consider domestic consequences of its decisions daily.</a:t>
            </a:r>
          </a:p>
          <a:p>
            <a:pPr>
              <a:lnSpc>
                <a:spcPct val="80000"/>
              </a:lnSpc>
            </a:pPr>
            <a:r>
              <a:rPr lang="en-US"/>
              <a:t>Since there were not enough volunteers to continue to fight a protracted war, the government instituted a draft. </a:t>
            </a:r>
          </a:p>
        </p:txBody>
      </p:sp>
      <p:pic>
        <p:nvPicPr>
          <p:cNvPr id="23557" name="Picture 5" descr="unclebush"/>
          <p:cNvPicPr>
            <a:picLocks noChangeAspect="1" noChangeArrowheads="1"/>
          </p:cNvPicPr>
          <p:nvPr>
            <p:ph sz="quarter" idx="2"/>
          </p:nvPr>
        </p:nvPicPr>
        <p:blipFill>
          <a:blip r:embed="rId2" cstate="print"/>
          <a:srcRect l="6091" r="6609"/>
          <a:stretch>
            <a:fillRect/>
          </a:stretch>
        </p:blipFill>
        <p:spPr>
          <a:xfrm>
            <a:off x="6626225" y="1420813"/>
            <a:ext cx="1911350" cy="2520950"/>
          </a:xfrm>
          <a:noFill/>
          <a:ln/>
        </p:spPr>
      </p:pic>
      <p:pic>
        <p:nvPicPr>
          <p:cNvPr id="23560" name="Picture 8" descr="vet102b"/>
          <p:cNvPicPr>
            <a:picLocks noChangeAspect="1" noChangeArrowheads="1"/>
          </p:cNvPicPr>
          <p:nvPr>
            <p:ph sz="quarter" idx="3"/>
          </p:nvPr>
        </p:nvPicPr>
        <p:blipFill>
          <a:blip r:embed="rId3" cstate="print"/>
          <a:srcRect/>
          <a:stretch>
            <a:fillRect/>
          </a:stretch>
        </p:blipFill>
        <p:spPr>
          <a:xfrm>
            <a:off x="6719888" y="4094163"/>
            <a:ext cx="1919287" cy="2417762"/>
          </a:xfrm>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t>Anti-War Sentiments</a:t>
            </a:r>
          </a:p>
        </p:txBody>
      </p:sp>
      <p:sp>
        <p:nvSpPr>
          <p:cNvPr id="151555" name="Rectangle 3"/>
          <p:cNvSpPr>
            <a:spLocks noGrp="1" noChangeArrowheads="1"/>
          </p:cNvSpPr>
          <p:nvPr>
            <p:ph type="body" sz="half" idx="1"/>
          </p:nvPr>
        </p:nvSpPr>
        <p:spPr/>
        <p:txBody>
          <a:bodyPr/>
          <a:lstStyle/>
          <a:p>
            <a:r>
              <a:rPr lang="en-US" sz="2800"/>
              <a:t>As the deaths mounted and Americans continued to leave for Southeast Asia, the Johnson administration was met with the full weight of American anti-war sentiments. </a:t>
            </a:r>
          </a:p>
        </p:txBody>
      </p:sp>
      <p:pic>
        <p:nvPicPr>
          <p:cNvPr id="151557" name="Picture 5" descr="local%20copy">
            <a:hlinkClick r:id="rId3"/>
          </p:cNvPr>
          <p:cNvPicPr>
            <a:picLocks noChangeAspect="1" noChangeArrowheads="1"/>
          </p:cNvPicPr>
          <p:nvPr/>
        </p:nvPicPr>
        <p:blipFill>
          <a:blip r:embed="rId4" cstate="print"/>
          <a:srcRect/>
          <a:stretch>
            <a:fillRect/>
          </a:stretch>
        </p:blipFill>
        <p:spPr bwMode="auto">
          <a:xfrm>
            <a:off x="5232400" y="1741488"/>
            <a:ext cx="3568700" cy="3427412"/>
          </a:xfrm>
          <a:prstGeom prst="rect">
            <a:avLst/>
          </a:prstGeom>
          <a:noFill/>
        </p:spPr>
      </p:pic>
      <p:pic>
        <p:nvPicPr>
          <p:cNvPr id="151564" name="vietnam_johnson.wav">
            <a:hlinkClick r:id="" action="ppaction://media"/>
          </p:cNvPr>
          <p:cNvPicPr>
            <a:picLocks noRot="1" noChangeAspect="1" noChangeArrowheads="1"/>
          </p:cNvPicPr>
          <p:nvPr>
            <p:ph sz="half" idx="2"/>
            <a:audioFile r:link="rId1"/>
          </p:nvPr>
        </p:nvPicPr>
        <p:blipFill>
          <a:blip r:embed="rId5" cstate="print"/>
          <a:srcRect/>
          <a:stretch>
            <a:fillRect/>
          </a:stretch>
        </p:blipFill>
        <p:spPr>
          <a:xfrm>
            <a:off x="1173163" y="7078663"/>
            <a:ext cx="304800" cy="304800"/>
          </a:xfr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156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Prev" delay="0">
                      <p:tgtEl>
                        <p:sldTgt/>
                      </p:tgtEl>
                    </p:cond>
                    <p:cond evt="onStopAudio" delay="0">
                      <p:tgtEl>
                        <p:sldTgt/>
                      </p:tgtEl>
                    </p:cond>
                  </p:endCondLst>
                </p:cTn>
                <p:tgtEl>
                  <p:spTgt spid="151564"/>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Anti-War Protests</a:t>
            </a:r>
          </a:p>
        </p:txBody>
      </p:sp>
      <p:sp>
        <p:nvSpPr>
          <p:cNvPr id="24579" name="Rectangle 3"/>
          <p:cNvSpPr>
            <a:spLocks noGrp="1" noChangeArrowheads="1"/>
          </p:cNvSpPr>
          <p:nvPr>
            <p:ph type="body" idx="1"/>
          </p:nvPr>
        </p:nvSpPr>
        <p:spPr/>
        <p:txBody>
          <a:bodyPr/>
          <a:lstStyle/>
          <a:p>
            <a:r>
              <a:rPr lang="en-US"/>
              <a:t>Protests erupted on college campuses and in major cities at first, but by 1968 every corner of the country seemed to have felt the war's impact.</a:t>
            </a:r>
          </a:p>
        </p:txBody>
      </p:sp>
      <p:pic>
        <p:nvPicPr>
          <p:cNvPr id="24580" name="Picture 4" descr="uw">
            <a:hlinkClick r:id="rId2"/>
          </p:cNvPr>
          <p:cNvPicPr>
            <a:picLocks noChangeAspect="1" noChangeArrowheads="1"/>
          </p:cNvPicPr>
          <p:nvPr/>
        </p:nvPicPr>
        <p:blipFill>
          <a:blip r:embed="rId3" cstate="print"/>
          <a:srcRect/>
          <a:stretch>
            <a:fillRect/>
          </a:stretch>
        </p:blipFill>
        <p:spPr bwMode="auto">
          <a:xfrm>
            <a:off x="484188" y="4144963"/>
            <a:ext cx="2490787" cy="2127250"/>
          </a:xfrm>
          <a:prstGeom prst="rect">
            <a:avLst/>
          </a:prstGeom>
          <a:noFill/>
        </p:spPr>
      </p:pic>
      <p:pic>
        <p:nvPicPr>
          <p:cNvPr id="24581" name="Picture 5" descr="nat">
            <a:hlinkClick r:id="rId4"/>
          </p:cNvPr>
          <p:cNvPicPr>
            <a:picLocks noChangeAspect="1" noChangeArrowheads="1"/>
          </p:cNvPicPr>
          <p:nvPr/>
        </p:nvPicPr>
        <p:blipFill>
          <a:blip r:embed="rId5" cstate="print"/>
          <a:srcRect/>
          <a:stretch>
            <a:fillRect/>
          </a:stretch>
        </p:blipFill>
        <p:spPr bwMode="auto">
          <a:xfrm>
            <a:off x="3159125" y="4130675"/>
            <a:ext cx="2820988" cy="2151063"/>
          </a:xfrm>
          <a:prstGeom prst="rect">
            <a:avLst/>
          </a:prstGeom>
          <a:noFill/>
        </p:spPr>
      </p:pic>
      <p:pic>
        <p:nvPicPr>
          <p:cNvPr id="24582" name="Picture 6" descr="inter2">
            <a:hlinkClick r:id="rId4" tooltip="International"/>
          </p:cNvPr>
          <p:cNvPicPr>
            <a:picLocks noChangeAspect="1" noChangeArrowheads="1"/>
          </p:cNvPicPr>
          <p:nvPr/>
        </p:nvPicPr>
        <p:blipFill>
          <a:blip r:embed="rId6" cstate="print"/>
          <a:srcRect/>
          <a:stretch>
            <a:fillRect/>
          </a:stretch>
        </p:blipFill>
        <p:spPr bwMode="auto">
          <a:xfrm>
            <a:off x="6137275" y="4159250"/>
            <a:ext cx="2632075" cy="212407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t>1968 Democratic Convention</a:t>
            </a:r>
          </a:p>
        </p:txBody>
      </p:sp>
      <p:sp>
        <p:nvSpPr>
          <p:cNvPr id="154627" name="Rectangle 3"/>
          <p:cNvSpPr>
            <a:spLocks noGrp="1" noChangeArrowheads="1"/>
          </p:cNvSpPr>
          <p:nvPr>
            <p:ph type="body" sz="half" idx="1"/>
          </p:nvPr>
        </p:nvSpPr>
        <p:spPr>
          <a:xfrm>
            <a:off x="457200" y="1457325"/>
            <a:ext cx="5330825" cy="5018088"/>
          </a:xfrm>
        </p:spPr>
        <p:txBody>
          <a:bodyPr/>
          <a:lstStyle/>
          <a:p>
            <a:r>
              <a:rPr lang="en-US" sz="2800"/>
              <a:t>One of the most famous incidents in the anti-war movement was the police riot in Chicago during the 1968 Democratic National Convention.</a:t>
            </a:r>
          </a:p>
          <a:p>
            <a:r>
              <a:rPr lang="en-US" sz="2800"/>
              <a:t>Hundreds of thousands of people came to Chicago in August 1968 to protest American intervention in Vietnam and the leaders of the Democratic Party who continued to prosecute the war. </a:t>
            </a:r>
            <a:endParaRPr lang="en-US" sz="2400"/>
          </a:p>
          <a:p>
            <a:endParaRPr lang="en-US" sz="2800"/>
          </a:p>
        </p:txBody>
      </p:sp>
      <p:grpSp>
        <p:nvGrpSpPr>
          <p:cNvPr id="154637" name="Group 13"/>
          <p:cNvGrpSpPr>
            <a:grpSpLocks/>
          </p:cNvGrpSpPr>
          <p:nvPr/>
        </p:nvGrpSpPr>
        <p:grpSpPr bwMode="auto">
          <a:xfrm>
            <a:off x="6018213" y="1354138"/>
            <a:ext cx="2747962" cy="5224462"/>
            <a:chOff x="3489" y="899"/>
            <a:chExt cx="1731" cy="3291"/>
          </a:xfrm>
        </p:grpSpPr>
        <p:pic>
          <p:nvPicPr>
            <p:cNvPr id="154632" name="Picture 8" descr="dem_conv"/>
            <p:cNvPicPr>
              <a:picLocks noChangeAspect="1" noChangeArrowheads="1"/>
            </p:cNvPicPr>
            <p:nvPr/>
          </p:nvPicPr>
          <p:blipFill>
            <a:blip r:embed="rId2" cstate="print"/>
            <a:srcRect/>
            <a:stretch>
              <a:fillRect/>
            </a:stretch>
          </p:blipFill>
          <p:spPr bwMode="auto">
            <a:xfrm>
              <a:off x="3489" y="2919"/>
              <a:ext cx="1727" cy="1271"/>
            </a:xfrm>
            <a:prstGeom prst="rect">
              <a:avLst/>
            </a:prstGeom>
            <a:noFill/>
            <a:ln/>
            <a:effectLst/>
          </p:spPr>
        </p:pic>
        <p:pic>
          <p:nvPicPr>
            <p:cNvPr id="154635" name="Picture 11" descr="0516242202"/>
            <p:cNvPicPr>
              <a:picLocks noChangeAspect="1" noChangeArrowheads="1"/>
            </p:cNvPicPr>
            <p:nvPr/>
          </p:nvPicPr>
          <p:blipFill>
            <a:blip r:embed="rId3" cstate="print"/>
            <a:srcRect/>
            <a:stretch>
              <a:fillRect/>
            </a:stretch>
          </p:blipFill>
          <p:spPr bwMode="auto">
            <a:xfrm>
              <a:off x="3493" y="899"/>
              <a:ext cx="1727" cy="2044"/>
            </a:xfrm>
            <a:prstGeom prst="rect">
              <a:avLst/>
            </a:prstGeom>
            <a:noFill/>
            <a:ln/>
            <a:effectLst/>
          </p:spPr>
        </p:pic>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175"/>
            <a:ext cx="8229600" cy="1143000"/>
          </a:xfrm>
        </p:spPr>
        <p:txBody>
          <a:bodyPr/>
          <a:lstStyle/>
          <a:p>
            <a:r>
              <a:rPr lang="en-US"/>
              <a:t>The Tet Offensive</a:t>
            </a:r>
          </a:p>
        </p:txBody>
      </p:sp>
      <p:sp>
        <p:nvSpPr>
          <p:cNvPr id="25603" name="Rectangle 3"/>
          <p:cNvSpPr>
            <a:spLocks noGrp="1" noChangeArrowheads="1"/>
          </p:cNvSpPr>
          <p:nvPr>
            <p:ph type="body" sz="half" idx="1"/>
          </p:nvPr>
        </p:nvSpPr>
        <p:spPr>
          <a:xfrm>
            <a:off x="0" y="1000125"/>
            <a:ext cx="9144000" cy="3436938"/>
          </a:xfrm>
        </p:spPr>
        <p:txBody>
          <a:bodyPr/>
          <a:lstStyle/>
          <a:p>
            <a:r>
              <a:rPr lang="en-US" sz="2800"/>
              <a:t>By 1968, things had gone from bad to worse for the Johnson administration. In late January, North Vietnam and the NLF launched coordinated attacks against major southern cities.</a:t>
            </a:r>
          </a:p>
          <a:p>
            <a:r>
              <a:rPr lang="en-US" sz="2800"/>
              <a:t>These attacks, known as the Tet Offensive, were designed to force the Johnson administration to the bargaining table. </a:t>
            </a:r>
          </a:p>
        </p:txBody>
      </p:sp>
      <p:pic>
        <p:nvPicPr>
          <p:cNvPr id="25605" name="Picture 5" descr="The Vietnam War - Tet Offensive, The turning point of the Vietnam War"/>
          <p:cNvPicPr>
            <a:picLocks noChangeAspect="1" noChangeArrowheads="1"/>
          </p:cNvPicPr>
          <p:nvPr>
            <p:ph sz="half" idx="2"/>
          </p:nvPr>
        </p:nvPicPr>
        <p:blipFill>
          <a:blip r:embed="rId2" cstate="print"/>
          <a:srcRect/>
          <a:stretch>
            <a:fillRect/>
          </a:stretch>
        </p:blipFill>
        <p:spPr>
          <a:xfrm>
            <a:off x="2160588" y="3471863"/>
            <a:ext cx="5251450" cy="3095625"/>
          </a:xfrm>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457200" y="103188"/>
            <a:ext cx="8229600" cy="1143000"/>
          </a:xfrm>
        </p:spPr>
        <p:txBody>
          <a:bodyPr/>
          <a:lstStyle/>
          <a:p>
            <a:r>
              <a:rPr lang="en-US"/>
              <a:t>The My Lai Massacre</a:t>
            </a:r>
          </a:p>
        </p:txBody>
      </p:sp>
      <p:sp>
        <p:nvSpPr>
          <p:cNvPr id="177155" name="Rectangle 3"/>
          <p:cNvSpPr>
            <a:spLocks noGrp="1" noChangeArrowheads="1"/>
          </p:cNvSpPr>
          <p:nvPr>
            <p:ph type="body" sz="half" idx="1"/>
          </p:nvPr>
        </p:nvSpPr>
        <p:spPr>
          <a:xfrm>
            <a:off x="457200" y="1171575"/>
            <a:ext cx="8421688" cy="4495800"/>
          </a:xfrm>
        </p:spPr>
        <p:txBody>
          <a:bodyPr/>
          <a:lstStyle/>
          <a:p>
            <a:r>
              <a:rPr lang="en-US"/>
              <a:t>A serious blow to U.S. credibility came with the exposure of the My Lai massacre (March 1968).</a:t>
            </a:r>
          </a:p>
          <a:p>
            <a:r>
              <a:rPr lang="en-US"/>
              <a:t>Hushed up at the time and only discovered by a tenacious journalist, this involved the killing of 400 men, women and children by US troops.  </a:t>
            </a:r>
          </a:p>
        </p:txBody>
      </p:sp>
      <p:pic>
        <p:nvPicPr>
          <p:cNvPr id="177157" name="Picture 5" descr="My Lai Massacre"/>
          <p:cNvPicPr>
            <a:picLocks noChangeAspect="1" noChangeArrowheads="1"/>
          </p:cNvPicPr>
          <p:nvPr>
            <p:ph sz="half" idx="2"/>
          </p:nvPr>
        </p:nvPicPr>
        <p:blipFill>
          <a:blip r:embed="rId2" cstate="print"/>
          <a:srcRect/>
          <a:stretch>
            <a:fillRect/>
          </a:stretch>
        </p:blipFill>
        <p:spPr>
          <a:xfrm>
            <a:off x="2044700" y="3832225"/>
            <a:ext cx="4927600" cy="2857500"/>
          </a:xfrm>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A Secret Plan to End the War</a:t>
            </a:r>
          </a:p>
        </p:txBody>
      </p:sp>
      <p:sp>
        <p:nvSpPr>
          <p:cNvPr id="26627" name="Rectangle 3"/>
          <p:cNvSpPr>
            <a:spLocks noGrp="1" noChangeArrowheads="1"/>
          </p:cNvSpPr>
          <p:nvPr>
            <p:ph type="body" sz="half" idx="1"/>
          </p:nvPr>
        </p:nvSpPr>
        <p:spPr>
          <a:xfrm>
            <a:off x="457200" y="1457325"/>
            <a:ext cx="5576888" cy="4495800"/>
          </a:xfrm>
        </p:spPr>
        <p:txBody>
          <a:bodyPr/>
          <a:lstStyle/>
          <a:p>
            <a:pPr>
              <a:lnSpc>
                <a:spcPct val="90000"/>
              </a:lnSpc>
            </a:pPr>
            <a:r>
              <a:rPr lang="en-US" sz="2800"/>
              <a:t>In late March 1968, a disgraced Lyndon Johnson announced that he would not seek the Democratic Party's re-nomination for president and hinted that he would go to the bargaining table with the Communists to end the war.</a:t>
            </a:r>
          </a:p>
          <a:p>
            <a:pPr>
              <a:lnSpc>
                <a:spcPct val="90000"/>
              </a:lnSpc>
            </a:pPr>
            <a:r>
              <a:rPr lang="en-US" sz="2800"/>
              <a:t>Negotiations began in the spring of 1968, but the Democratic Party could not rescue the presidency from Republican challenger Richard Nixon who claimed he had a secret plan to end the war.  </a:t>
            </a:r>
            <a:br>
              <a:rPr lang="en-US" sz="2800"/>
            </a:br>
            <a:endParaRPr lang="en-US" sz="2800"/>
          </a:p>
        </p:txBody>
      </p:sp>
      <p:pic>
        <p:nvPicPr>
          <p:cNvPr id="26632" name="Picture 8" descr="[TIME from Apr. 12, 1968]">
            <a:hlinkClick r:id="rId2"/>
          </p:cNvPr>
          <p:cNvPicPr>
            <a:picLocks noChangeAspect="1" noChangeArrowheads="1"/>
          </p:cNvPicPr>
          <p:nvPr>
            <p:ph sz="quarter" idx="3"/>
          </p:nvPr>
        </p:nvPicPr>
        <p:blipFill>
          <a:blip r:embed="rId3" cstate="print"/>
          <a:srcRect/>
          <a:stretch>
            <a:fillRect/>
          </a:stretch>
        </p:blipFill>
        <p:spPr>
          <a:xfrm>
            <a:off x="6169025" y="1455738"/>
            <a:ext cx="2767013" cy="3849687"/>
          </a:xfrm>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6" name="Picture 8" descr="Vietnam War - President Richard Nixon's Role in the Vietnam War"/>
          <p:cNvPicPr>
            <a:picLocks noChangeAspect="1" noChangeArrowheads="1"/>
          </p:cNvPicPr>
          <p:nvPr>
            <p:ph sz="quarter" idx="3"/>
          </p:nvPr>
        </p:nvPicPr>
        <p:blipFill>
          <a:blip r:embed="rId2" cstate="print"/>
          <a:srcRect l="24197" t="8719" r="21007" b="43694"/>
          <a:stretch>
            <a:fillRect/>
          </a:stretch>
        </p:blipFill>
        <p:spPr>
          <a:xfrm>
            <a:off x="5815013" y="1052513"/>
            <a:ext cx="3054350" cy="3352800"/>
          </a:xfrm>
          <a:noFill/>
          <a:ln/>
        </p:spPr>
      </p:pic>
      <p:sp>
        <p:nvSpPr>
          <p:cNvPr id="27650" name="Rectangle 2"/>
          <p:cNvSpPr>
            <a:spLocks noGrp="1" noChangeArrowheads="1"/>
          </p:cNvSpPr>
          <p:nvPr>
            <p:ph type="title"/>
          </p:nvPr>
        </p:nvSpPr>
        <p:spPr>
          <a:xfrm>
            <a:off x="457200" y="60325"/>
            <a:ext cx="8229600" cy="1143000"/>
          </a:xfrm>
        </p:spPr>
        <p:txBody>
          <a:bodyPr/>
          <a:lstStyle/>
          <a:p>
            <a:r>
              <a:rPr lang="en-US"/>
              <a:t>Vietnamization</a:t>
            </a:r>
          </a:p>
        </p:txBody>
      </p:sp>
      <p:sp>
        <p:nvSpPr>
          <p:cNvPr id="27651" name="Rectangle 3"/>
          <p:cNvSpPr>
            <a:spLocks noGrp="1" noChangeArrowheads="1"/>
          </p:cNvSpPr>
          <p:nvPr>
            <p:ph type="body" sz="half" idx="1"/>
          </p:nvPr>
        </p:nvSpPr>
        <p:spPr>
          <a:xfrm>
            <a:off x="71438" y="1443038"/>
            <a:ext cx="5672137" cy="4495800"/>
          </a:xfrm>
        </p:spPr>
        <p:txBody>
          <a:bodyPr/>
          <a:lstStyle/>
          <a:p>
            <a:r>
              <a:rPr lang="en-US"/>
              <a:t>Nixon's secret plan involved a process called “Vietnamization.” This strategy brought American troops home while increasing the air war over North Vietnam and relying more on the South Vietnamese army for ground attacks. </a:t>
            </a:r>
          </a:p>
        </p:txBody>
      </p:sp>
      <p:pic>
        <p:nvPicPr>
          <p:cNvPr id="27653" name="Picture 5" descr="Roy73"/>
          <p:cNvPicPr>
            <a:picLocks noChangeAspect="1" noChangeArrowheads="1"/>
          </p:cNvPicPr>
          <p:nvPr>
            <p:ph sz="quarter" idx="2"/>
          </p:nvPr>
        </p:nvPicPr>
        <p:blipFill>
          <a:blip r:embed="rId3" cstate="print"/>
          <a:srcRect l="2516" t="4172" r="5916" b="2571"/>
          <a:stretch>
            <a:fillRect/>
          </a:stretch>
        </p:blipFill>
        <p:spPr>
          <a:xfrm>
            <a:off x="5840413" y="4478338"/>
            <a:ext cx="3054350" cy="2171700"/>
          </a:xfrm>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74638"/>
            <a:ext cx="9144000" cy="1143000"/>
          </a:xfrm>
        </p:spPr>
        <p:txBody>
          <a:bodyPr/>
          <a:lstStyle/>
          <a:p>
            <a:r>
              <a:rPr lang="en-US"/>
              <a:t>Longest and Most Unpopular War</a:t>
            </a:r>
          </a:p>
        </p:txBody>
      </p:sp>
      <p:sp>
        <p:nvSpPr>
          <p:cNvPr id="3075" name="Rectangle 3"/>
          <p:cNvSpPr>
            <a:spLocks noGrp="1" noChangeArrowheads="1"/>
          </p:cNvSpPr>
          <p:nvPr>
            <p:ph type="body" sz="half" idx="1"/>
          </p:nvPr>
        </p:nvSpPr>
        <p:spPr>
          <a:xfrm>
            <a:off x="3276600" y="1600200"/>
            <a:ext cx="5410200" cy="4876800"/>
          </a:xfrm>
        </p:spPr>
        <p:txBody>
          <a:bodyPr/>
          <a:lstStyle/>
          <a:p>
            <a:pPr>
              <a:lnSpc>
                <a:spcPct val="90000"/>
              </a:lnSpc>
            </a:pPr>
            <a:r>
              <a:rPr lang="en-US" sz="2800"/>
              <a:t>The Vietnam War was the longest and most unpopular war in American history. During the war:</a:t>
            </a:r>
          </a:p>
          <a:p>
            <a:pPr lvl="1">
              <a:lnSpc>
                <a:spcPct val="90000"/>
              </a:lnSpc>
            </a:pPr>
            <a:r>
              <a:rPr lang="en-US" sz="2400"/>
              <a:t>58,000 Americans lost their lives.</a:t>
            </a:r>
          </a:p>
          <a:p>
            <a:pPr lvl="2">
              <a:lnSpc>
                <a:spcPct val="90000"/>
              </a:lnSpc>
            </a:pPr>
            <a:r>
              <a:rPr lang="en-US" sz="2000"/>
              <a:t>The oldest man killed was 62 years old; the youngest, 16.</a:t>
            </a:r>
          </a:p>
          <a:p>
            <a:pPr lvl="2">
              <a:lnSpc>
                <a:spcPct val="90000"/>
              </a:lnSpc>
            </a:pPr>
            <a:r>
              <a:rPr lang="en-US" sz="2000"/>
              <a:t>61% of the men killed were 21 or younger.</a:t>
            </a:r>
          </a:p>
          <a:p>
            <a:pPr lvl="1">
              <a:lnSpc>
                <a:spcPct val="90000"/>
              </a:lnSpc>
            </a:pPr>
            <a:r>
              <a:rPr lang="en-US" sz="2400"/>
              <a:t>304,000 were wounded.</a:t>
            </a:r>
          </a:p>
          <a:p>
            <a:pPr lvl="1">
              <a:lnSpc>
                <a:spcPct val="90000"/>
              </a:lnSpc>
            </a:pPr>
            <a:r>
              <a:rPr lang="en-US" sz="2400"/>
              <a:t>75,000 were severely disabled. </a:t>
            </a:r>
          </a:p>
          <a:p>
            <a:pPr lvl="1">
              <a:lnSpc>
                <a:spcPct val="90000"/>
              </a:lnSpc>
            </a:pPr>
            <a:r>
              <a:rPr lang="en-US" sz="2400"/>
              <a:t>The United States spent over $200 billion dollars on the war.  </a:t>
            </a:r>
          </a:p>
        </p:txBody>
      </p:sp>
      <p:pic>
        <p:nvPicPr>
          <p:cNvPr id="3077" name="Picture 5" descr="Moratorium5"/>
          <p:cNvPicPr>
            <a:picLocks noChangeAspect="1" noChangeArrowheads="1"/>
          </p:cNvPicPr>
          <p:nvPr>
            <p:ph sz="half" idx="2"/>
          </p:nvPr>
        </p:nvPicPr>
        <p:blipFill>
          <a:blip r:embed="rId2" cstate="print"/>
          <a:srcRect/>
          <a:stretch>
            <a:fillRect/>
          </a:stretch>
        </p:blipFill>
        <p:spPr>
          <a:xfrm>
            <a:off x="533400" y="1752600"/>
            <a:ext cx="2784475" cy="4495800"/>
          </a:xfrm>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457200" y="117475"/>
            <a:ext cx="8229600" cy="1143000"/>
          </a:xfrm>
        </p:spPr>
        <p:txBody>
          <a:bodyPr/>
          <a:lstStyle/>
          <a:p>
            <a:r>
              <a:rPr lang="en-US"/>
              <a:t>Expansion to Laos &amp; Cambodia</a:t>
            </a:r>
          </a:p>
        </p:txBody>
      </p:sp>
      <p:sp>
        <p:nvSpPr>
          <p:cNvPr id="160771" name="Rectangle 3"/>
          <p:cNvSpPr>
            <a:spLocks noGrp="1" noChangeArrowheads="1"/>
          </p:cNvSpPr>
          <p:nvPr>
            <p:ph type="body" sz="half" idx="1"/>
          </p:nvPr>
        </p:nvSpPr>
        <p:spPr>
          <a:xfrm>
            <a:off x="457200" y="1443038"/>
            <a:ext cx="8320088" cy="4495800"/>
          </a:xfrm>
        </p:spPr>
        <p:txBody>
          <a:bodyPr/>
          <a:lstStyle/>
          <a:p>
            <a:r>
              <a:rPr lang="en-US" sz="2800"/>
              <a:t>The Nixon years also saw the expansion of the war into neighboring Laos and Cambodia, violating the international rights of these countries in secret campaigns, as the White House tried desperately to rout out Communist sanctuaries and supply routes.</a:t>
            </a:r>
          </a:p>
        </p:txBody>
      </p:sp>
      <p:pic>
        <p:nvPicPr>
          <p:cNvPr id="160773" name="Picture 5" descr="vn_darling"/>
          <p:cNvPicPr>
            <a:picLocks noChangeAspect="1" noChangeArrowheads="1"/>
          </p:cNvPicPr>
          <p:nvPr>
            <p:ph sz="half" idx="2"/>
          </p:nvPr>
        </p:nvPicPr>
        <p:blipFill>
          <a:blip r:embed="rId2" cstate="print"/>
          <a:srcRect/>
          <a:stretch>
            <a:fillRect/>
          </a:stretch>
        </p:blipFill>
        <p:spPr>
          <a:xfrm>
            <a:off x="2193925" y="3736975"/>
            <a:ext cx="4613275" cy="2952750"/>
          </a:xfrm>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Campus Protests &amp; Shootings</a:t>
            </a:r>
          </a:p>
        </p:txBody>
      </p:sp>
      <p:sp>
        <p:nvSpPr>
          <p:cNvPr id="28675" name="Rectangle 3"/>
          <p:cNvSpPr>
            <a:spLocks noGrp="1" noChangeArrowheads="1"/>
          </p:cNvSpPr>
          <p:nvPr>
            <p:ph type="body" sz="half" idx="1"/>
          </p:nvPr>
        </p:nvSpPr>
        <p:spPr/>
        <p:txBody>
          <a:bodyPr/>
          <a:lstStyle/>
          <a:p>
            <a:r>
              <a:rPr lang="en-US"/>
              <a:t>The intense bombing campaigns and intervention in Cambodia in late April 1970 sparked intense campus protests all across America. </a:t>
            </a:r>
          </a:p>
        </p:txBody>
      </p:sp>
      <p:pic>
        <p:nvPicPr>
          <p:cNvPr id="28677" name="Picture 5" descr="Anti War Protest"/>
          <p:cNvPicPr>
            <a:picLocks noChangeAspect="1" noChangeArrowheads="1"/>
          </p:cNvPicPr>
          <p:nvPr>
            <p:ph sz="half" idx="2"/>
          </p:nvPr>
        </p:nvPicPr>
        <p:blipFill>
          <a:blip r:embed="rId2" cstate="print"/>
          <a:srcRect/>
          <a:stretch>
            <a:fillRect/>
          </a:stretch>
        </p:blipFill>
        <p:spPr>
          <a:xfrm>
            <a:off x="4938713" y="1765300"/>
            <a:ext cx="3770312" cy="4019550"/>
          </a:xfrm>
          <a:no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a:t>Kent State</a:t>
            </a:r>
          </a:p>
        </p:txBody>
      </p:sp>
      <p:sp>
        <p:nvSpPr>
          <p:cNvPr id="180227" name="Rectangle 3"/>
          <p:cNvSpPr>
            <a:spLocks noGrp="1" noChangeArrowheads="1"/>
          </p:cNvSpPr>
          <p:nvPr>
            <p:ph type="body" sz="half" idx="1"/>
          </p:nvPr>
        </p:nvSpPr>
        <p:spPr>
          <a:xfrm>
            <a:off x="257175" y="1600200"/>
            <a:ext cx="4038600" cy="4495800"/>
          </a:xfrm>
        </p:spPr>
        <p:txBody>
          <a:bodyPr/>
          <a:lstStyle/>
          <a:p>
            <a:r>
              <a:rPr lang="en-US"/>
              <a:t>At Kent State in Ohio, four students were killed by National Guardsmen who were called out to preserve order on campus after days of anti-Nixon protest.</a:t>
            </a:r>
          </a:p>
        </p:txBody>
      </p:sp>
      <p:pic>
        <p:nvPicPr>
          <p:cNvPr id="180229" name="Picture 5" descr="kent_stnbvate1"/>
          <p:cNvPicPr>
            <a:picLocks noChangeAspect="1" noChangeArrowheads="1"/>
          </p:cNvPicPr>
          <p:nvPr>
            <p:ph sz="half" idx="2"/>
          </p:nvPr>
        </p:nvPicPr>
        <p:blipFill>
          <a:blip r:embed="rId2" cstate="print"/>
          <a:srcRect/>
          <a:stretch>
            <a:fillRect/>
          </a:stretch>
        </p:blipFill>
        <p:spPr>
          <a:xfrm>
            <a:off x="4357688" y="1665288"/>
            <a:ext cx="4510087" cy="3571875"/>
          </a:xfrm>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a:t>Jackson State</a:t>
            </a:r>
          </a:p>
        </p:txBody>
      </p:sp>
      <p:sp>
        <p:nvSpPr>
          <p:cNvPr id="181251" name="Rectangle 3"/>
          <p:cNvSpPr>
            <a:spLocks noGrp="1" noChangeArrowheads="1"/>
          </p:cNvSpPr>
          <p:nvPr>
            <p:ph type="body" sz="half" idx="1"/>
          </p:nvPr>
        </p:nvSpPr>
        <p:spPr>
          <a:xfrm>
            <a:off x="457200" y="1600200"/>
            <a:ext cx="4997450" cy="4495800"/>
          </a:xfrm>
        </p:spPr>
        <p:txBody>
          <a:bodyPr/>
          <a:lstStyle/>
          <a:p>
            <a:r>
              <a:rPr lang="en-US"/>
              <a:t>Shock waves crossed the nation as students at Jackson State in Mississippi were also shot and killed for political reasons, prompting one mother to cry, "They are killing our babies in Vietnam and in our own backyard."  </a:t>
            </a:r>
          </a:p>
        </p:txBody>
      </p:sp>
      <p:pic>
        <p:nvPicPr>
          <p:cNvPr id="181253" name="Picture 5" descr="bulletholes1.JPG (19979 bytes)"/>
          <p:cNvPicPr>
            <a:picLocks noChangeAspect="1" noChangeArrowheads="1"/>
          </p:cNvPicPr>
          <p:nvPr>
            <p:ph sz="quarter" idx="2"/>
          </p:nvPr>
        </p:nvPicPr>
        <p:blipFill>
          <a:blip r:embed="rId2" cstate="print"/>
          <a:srcRect/>
          <a:stretch>
            <a:fillRect/>
          </a:stretch>
        </p:blipFill>
        <p:spPr>
          <a:xfrm>
            <a:off x="5688013" y="1770063"/>
            <a:ext cx="3198812" cy="2082800"/>
          </a:xfrm>
          <a:noFill/>
          <a:ln/>
        </p:spPr>
      </p:pic>
      <p:pic>
        <p:nvPicPr>
          <p:cNvPr id="181256" name="Picture 8" descr="memorialJSU.JPG (25416 bytes)"/>
          <p:cNvPicPr>
            <a:picLocks noChangeAspect="1" noChangeArrowheads="1"/>
          </p:cNvPicPr>
          <p:nvPr>
            <p:ph sz="quarter" idx="3"/>
          </p:nvPr>
        </p:nvPicPr>
        <p:blipFill>
          <a:blip r:embed="rId3" cstate="print"/>
          <a:srcRect/>
          <a:stretch>
            <a:fillRect/>
          </a:stretch>
        </p:blipFill>
        <p:spPr>
          <a:xfrm>
            <a:off x="5688013" y="3933825"/>
            <a:ext cx="3198812" cy="2136775"/>
          </a:xfrm>
          <a:no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74613"/>
            <a:ext cx="8229600" cy="1143000"/>
          </a:xfrm>
        </p:spPr>
        <p:txBody>
          <a:bodyPr/>
          <a:lstStyle/>
          <a:p>
            <a:r>
              <a:rPr lang="en-US"/>
              <a:t>The Christmas Bombings</a:t>
            </a:r>
          </a:p>
        </p:txBody>
      </p:sp>
      <p:sp>
        <p:nvSpPr>
          <p:cNvPr id="29699" name="Rectangle 3"/>
          <p:cNvSpPr>
            <a:spLocks noGrp="1" noChangeArrowheads="1"/>
          </p:cNvSpPr>
          <p:nvPr>
            <p:ph type="body" sz="half" idx="1"/>
          </p:nvPr>
        </p:nvSpPr>
        <p:spPr>
          <a:xfrm>
            <a:off x="180975" y="1200150"/>
            <a:ext cx="8669338" cy="4495800"/>
          </a:xfrm>
        </p:spPr>
        <p:txBody>
          <a:bodyPr/>
          <a:lstStyle/>
          <a:p>
            <a:r>
              <a:rPr lang="en-US" sz="2800"/>
              <a:t>In December 1972, the Nixon administration unleashed a series of deadly bombing raids against targets in North Vietnam’s largest cities, Hanoi and Haiphong. </a:t>
            </a:r>
          </a:p>
          <a:p>
            <a:r>
              <a:rPr lang="en-US" sz="2800"/>
              <a:t>These attacks, now known as the Christmas bombings, brought immediate condemnation from the international community and forced the Nixon administration to reconsider its tactics and negotiation strategy. </a:t>
            </a:r>
          </a:p>
        </p:txBody>
      </p:sp>
      <p:pic>
        <p:nvPicPr>
          <p:cNvPr id="29702" name="Picture 6" descr="f111ax"/>
          <p:cNvPicPr>
            <a:picLocks noChangeAspect="1" noChangeArrowheads="1"/>
          </p:cNvPicPr>
          <p:nvPr>
            <p:ph sz="half" idx="2"/>
          </p:nvPr>
        </p:nvPicPr>
        <p:blipFill>
          <a:blip r:embed="rId2" cstate="print"/>
          <a:srcRect/>
          <a:stretch>
            <a:fillRect/>
          </a:stretch>
        </p:blipFill>
        <p:spPr>
          <a:xfrm>
            <a:off x="1136650" y="4451350"/>
            <a:ext cx="7040563" cy="2247900"/>
          </a:xfrm>
          <a:no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6038"/>
            <a:ext cx="8229600" cy="1143000"/>
          </a:xfrm>
        </p:spPr>
        <p:txBody>
          <a:bodyPr/>
          <a:lstStyle/>
          <a:p>
            <a:r>
              <a:rPr lang="en-US"/>
              <a:t>The Paris Peace Agreement</a:t>
            </a:r>
          </a:p>
        </p:txBody>
      </p:sp>
      <p:sp>
        <p:nvSpPr>
          <p:cNvPr id="30723" name="Rectangle 3"/>
          <p:cNvSpPr>
            <a:spLocks noGrp="1" noChangeArrowheads="1"/>
          </p:cNvSpPr>
          <p:nvPr>
            <p:ph type="body" sz="half" idx="1"/>
          </p:nvPr>
        </p:nvSpPr>
        <p:spPr>
          <a:xfrm>
            <a:off x="157163" y="1143000"/>
            <a:ext cx="5314950" cy="5353050"/>
          </a:xfrm>
        </p:spPr>
        <p:txBody>
          <a:bodyPr/>
          <a:lstStyle/>
          <a:p>
            <a:pPr>
              <a:lnSpc>
                <a:spcPct val="90000"/>
              </a:lnSpc>
            </a:pPr>
            <a:r>
              <a:rPr lang="en-US" sz="2800"/>
              <a:t>In early January 1973, the Nixon White House convinced Saigon that they would not abandon the South Vietnamese army if they signed the peace accord. </a:t>
            </a:r>
          </a:p>
          <a:p>
            <a:pPr>
              <a:lnSpc>
                <a:spcPct val="90000"/>
              </a:lnSpc>
            </a:pPr>
            <a:r>
              <a:rPr lang="en-US" sz="2800"/>
              <a:t>On January 23, therefore, the final draft was initialed, ending open hostilities between the United States and North Vietnam. </a:t>
            </a:r>
          </a:p>
          <a:p>
            <a:pPr>
              <a:lnSpc>
                <a:spcPct val="90000"/>
              </a:lnSpc>
            </a:pPr>
            <a:r>
              <a:rPr lang="en-US" sz="2800"/>
              <a:t>The Paris Peace Agreement did not end the conflict in Vietnam, however, as Saigon continued to battle Communist forces. </a:t>
            </a:r>
          </a:p>
        </p:txBody>
      </p:sp>
      <p:pic>
        <p:nvPicPr>
          <p:cNvPr id="30725" name="Picture 5" descr="Vietnam War - Betraying allies and POWs: U.S. presidential advisor Henry Kissinger and Hanoi's Le Duc Tho smile broadly at the Paris &quot;peace summit&quot; in January 1973. Their agreement, which Kissinger claimed would bring &quot;peace with honor,&quot; consigned millions of Vietnamese, Laotians, and Cambodians to slaughter and brutal oppression, and left hundreds of American POWs to rot in Communist prisons."/>
          <p:cNvPicPr>
            <a:picLocks noChangeAspect="1" noChangeArrowheads="1"/>
          </p:cNvPicPr>
          <p:nvPr>
            <p:ph sz="half" idx="2"/>
          </p:nvPr>
        </p:nvPicPr>
        <p:blipFill>
          <a:blip r:embed="rId2" cstate="print"/>
          <a:srcRect/>
          <a:stretch>
            <a:fillRect/>
          </a:stretch>
        </p:blipFill>
        <p:spPr>
          <a:xfrm>
            <a:off x="5586413" y="1193800"/>
            <a:ext cx="3175000" cy="3975100"/>
          </a:xfrm>
          <a:no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descr="Vietnam%20War%20Ends"/>
          <p:cNvPicPr>
            <a:picLocks noChangeAspect="1" noChangeArrowheads="1"/>
          </p:cNvPicPr>
          <p:nvPr/>
        </p:nvPicPr>
        <p:blipFill>
          <a:blip r:embed="rId3" cstate="print"/>
          <a:srcRect/>
          <a:stretch>
            <a:fillRect/>
          </a:stretch>
        </p:blipFill>
        <p:spPr bwMode="auto">
          <a:xfrm>
            <a:off x="574675" y="222250"/>
            <a:ext cx="8185150" cy="6500813"/>
          </a:xfrm>
          <a:prstGeom prst="rect">
            <a:avLst/>
          </a:prstGeom>
          <a:noFill/>
        </p:spPr>
      </p:pic>
      <p:pic>
        <p:nvPicPr>
          <p:cNvPr id="189443" name="nixon-end-war.wav">
            <a:hlinkClick r:id="" action="ppaction://media"/>
          </p:cNvPr>
          <p:cNvPicPr>
            <a:picLocks noRot="1" noChangeAspect="1" noChangeArrowheads="1"/>
          </p:cNvPicPr>
          <p:nvPr>
            <a:audioFile r:link="rId1"/>
          </p:nvPr>
        </p:nvPicPr>
        <p:blipFill>
          <a:blip r:embed="rId4" cstate="print"/>
          <a:srcRect/>
          <a:stretch>
            <a:fillRect/>
          </a:stretch>
        </p:blipFill>
        <p:spPr bwMode="auto">
          <a:xfrm>
            <a:off x="1122363" y="7050088"/>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944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Prev" delay="0">
                      <p:tgtEl>
                        <p:sldTgt/>
                      </p:tgtEl>
                    </p:cond>
                    <p:cond evt="onStopAudio" delay="0">
                      <p:tgtEl>
                        <p:sldTgt/>
                      </p:tgtEl>
                    </p:cond>
                  </p:endCondLst>
                </p:cTn>
                <p:tgtEl>
                  <p:spTgt spid="189443"/>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03188"/>
            <a:ext cx="8229600" cy="1143000"/>
          </a:xfrm>
        </p:spPr>
        <p:txBody>
          <a:bodyPr/>
          <a:lstStyle/>
          <a:p>
            <a:r>
              <a:rPr lang="en-US"/>
              <a:t>The Fall to Communism</a:t>
            </a:r>
          </a:p>
        </p:txBody>
      </p:sp>
      <p:sp>
        <p:nvSpPr>
          <p:cNvPr id="31747" name="Rectangle 3"/>
          <p:cNvSpPr>
            <a:spLocks noGrp="1" noChangeArrowheads="1"/>
          </p:cNvSpPr>
          <p:nvPr>
            <p:ph type="body" sz="half" idx="1"/>
          </p:nvPr>
        </p:nvSpPr>
        <p:spPr>
          <a:xfrm>
            <a:off x="196850" y="1343025"/>
            <a:ext cx="5924550" cy="5164138"/>
          </a:xfrm>
        </p:spPr>
        <p:txBody>
          <a:bodyPr/>
          <a:lstStyle/>
          <a:p>
            <a:pPr>
              <a:lnSpc>
                <a:spcPct val="90000"/>
              </a:lnSpc>
            </a:pPr>
            <a:r>
              <a:rPr lang="en-US" sz="2800"/>
              <a:t>From March 1973 until the fall of Saigon on April 30, 1975, the South Vietnamese army tried desperately to save the South from political and military collapse. </a:t>
            </a:r>
          </a:p>
          <a:p>
            <a:pPr>
              <a:lnSpc>
                <a:spcPct val="90000"/>
              </a:lnSpc>
            </a:pPr>
            <a:r>
              <a:rPr lang="en-US" sz="2800"/>
              <a:t>The end finally came when North Vietnamese tanks rolled south along National Highway One. </a:t>
            </a:r>
          </a:p>
          <a:p>
            <a:pPr>
              <a:lnSpc>
                <a:spcPct val="90000"/>
              </a:lnSpc>
            </a:pPr>
            <a:r>
              <a:rPr lang="en-US" sz="2800"/>
              <a:t>On the morning of April 30, Communist forces captured the presidential palace in Saigon, ending the Vietnam War. </a:t>
            </a:r>
          </a:p>
          <a:p>
            <a:pPr>
              <a:lnSpc>
                <a:spcPct val="90000"/>
              </a:lnSpc>
            </a:pPr>
            <a:endParaRPr lang="en-US" sz="2800"/>
          </a:p>
        </p:txBody>
      </p:sp>
      <p:pic>
        <p:nvPicPr>
          <p:cNvPr id="31753" name="Picture 9" descr="saigon-palace-2"/>
          <p:cNvPicPr>
            <a:picLocks noChangeAspect="1" noChangeArrowheads="1"/>
          </p:cNvPicPr>
          <p:nvPr>
            <p:ph sz="half" idx="2"/>
          </p:nvPr>
        </p:nvPicPr>
        <p:blipFill>
          <a:blip r:embed="rId2" cstate="print"/>
          <a:srcRect/>
          <a:stretch>
            <a:fillRect/>
          </a:stretch>
        </p:blipFill>
        <p:spPr>
          <a:xfrm>
            <a:off x="6113463" y="1506538"/>
            <a:ext cx="2713037" cy="4170362"/>
          </a:xfrm>
          <a:no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sz="4000"/>
              <a:t>Why Did the United States </a:t>
            </a:r>
            <a:br>
              <a:rPr lang="en-US" sz="4000"/>
            </a:br>
            <a:r>
              <a:rPr lang="en-US" sz="4000"/>
              <a:t>Lose the Vietnam War?</a:t>
            </a:r>
          </a:p>
        </p:txBody>
      </p:sp>
      <p:sp>
        <p:nvSpPr>
          <p:cNvPr id="193539" name="Rectangle 3"/>
          <p:cNvSpPr>
            <a:spLocks noGrp="1" noChangeArrowheads="1"/>
          </p:cNvSpPr>
          <p:nvPr>
            <p:ph type="body" sz="half" idx="1"/>
          </p:nvPr>
        </p:nvSpPr>
        <p:spPr>
          <a:xfrm>
            <a:off x="457200" y="1600200"/>
            <a:ext cx="8116888" cy="4495800"/>
          </a:xfrm>
        </p:spPr>
        <p:txBody>
          <a:bodyPr/>
          <a:lstStyle/>
          <a:p>
            <a:pPr marL="533400" indent="-533400">
              <a:buFontTx/>
              <a:buAutoNum type="arabicPeriod"/>
            </a:pPr>
            <a:r>
              <a:rPr lang="en-US"/>
              <a:t>They underestimated the tenacity and organization of the North Vietnamese and the National Liberation Front.   </a:t>
            </a:r>
          </a:p>
        </p:txBody>
      </p:sp>
      <p:pic>
        <p:nvPicPr>
          <p:cNvPr id="193541" name="Picture 5" descr="summa9ry"/>
          <p:cNvPicPr>
            <a:picLocks noChangeAspect="1" noChangeArrowheads="1"/>
          </p:cNvPicPr>
          <p:nvPr>
            <p:ph sz="half" idx="2"/>
          </p:nvPr>
        </p:nvPicPr>
        <p:blipFill>
          <a:blip r:embed="rId2" cstate="print"/>
          <a:srcRect/>
          <a:stretch>
            <a:fillRect/>
          </a:stretch>
        </p:blipFill>
        <p:spPr>
          <a:xfrm>
            <a:off x="2906713" y="3525838"/>
            <a:ext cx="3571875" cy="2762250"/>
          </a:xfrm>
          <a:no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Rectangle 3"/>
          <p:cNvSpPr>
            <a:spLocks noGrp="1" noChangeArrowheads="1"/>
          </p:cNvSpPr>
          <p:nvPr>
            <p:ph type="body" sz="half" idx="1"/>
          </p:nvPr>
        </p:nvSpPr>
        <p:spPr>
          <a:xfrm>
            <a:off x="457200" y="614363"/>
            <a:ext cx="4241800" cy="5918200"/>
          </a:xfrm>
        </p:spPr>
        <p:txBody>
          <a:bodyPr/>
          <a:lstStyle/>
          <a:p>
            <a:pPr marL="609600" indent="-609600">
              <a:buFontTx/>
              <a:buAutoNum type="arabicPeriod" startAt="2"/>
            </a:pPr>
            <a:r>
              <a:rPr lang="en-US"/>
              <a:t>Despite dropping more tonnage of high explosive on Vietnam than the whole of World War II, the Americans could not stop the movement of troops or supplies to the south along the Ho Chi Minh Trail.   </a:t>
            </a:r>
          </a:p>
        </p:txBody>
      </p:sp>
      <p:pic>
        <p:nvPicPr>
          <p:cNvPr id="195589" name="Picture 5" descr="1959trail"/>
          <p:cNvPicPr>
            <a:picLocks noChangeAspect="1" noChangeArrowheads="1"/>
          </p:cNvPicPr>
          <p:nvPr>
            <p:ph sz="half" idx="2"/>
          </p:nvPr>
        </p:nvPicPr>
        <p:blipFill>
          <a:blip r:embed="rId2" cstate="print"/>
          <a:srcRect/>
          <a:stretch>
            <a:fillRect/>
          </a:stretch>
        </p:blipFill>
        <p:spPr>
          <a:xfrm>
            <a:off x="4887913" y="452438"/>
            <a:ext cx="3941762" cy="6189662"/>
          </a:xfr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noChangeArrowheads="1"/>
          </p:cNvSpPr>
          <p:nvPr>
            <p:ph type="title"/>
          </p:nvPr>
        </p:nvSpPr>
        <p:spPr>
          <a:xfrm>
            <a:off x="0" y="274638"/>
            <a:ext cx="9144000" cy="1143000"/>
          </a:xfrm>
        </p:spPr>
        <p:txBody>
          <a:bodyPr/>
          <a:lstStyle/>
          <a:p>
            <a:r>
              <a:rPr lang="en-US"/>
              <a:t>Conflict Between France &amp; Vietnam</a:t>
            </a:r>
          </a:p>
        </p:txBody>
      </p:sp>
      <p:sp>
        <p:nvSpPr>
          <p:cNvPr id="4102" name="Rectangle 6"/>
          <p:cNvSpPr>
            <a:spLocks noGrp="1" noChangeArrowheads="1"/>
          </p:cNvSpPr>
          <p:nvPr>
            <p:ph type="body" sz="half" idx="1"/>
          </p:nvPr>
        </p:nvSpPr>
        <p:spPr>
          <a:xfrm>
            <a:off x="228600" y="1447800"/>
            <a:ext cx="5029200" cy="4953000"/>
          </a:xfrm>
        </p:spPr>
        <p:txBody>
          <a:bodyPr/>
          <a:lstStyle/>
          <a:p>
            <a:r>
              <a:rPr lang="en-US" sz="2800"/>
              <a:t>The Vietnam War grew out of the long conflict between France and Vietnam.</a:t>
            </a:r>
            <a:r>
              <a:rPr lang="en-US" sz="2400"/>
              <a:t> </a:t>
            </a:r>
          </a:p>
          <a:p>
            <a:pPr lvl="1"/>
            <a:r>
              <a:rPr lang="en-US" sz="2400"/>
              <a:t>In July 1954, after one hundred years of colonial rule, a defeated France was forced to leave Vietnam.</a:t>
            </a:r>
          </a:p>
          <a:p>
            <a:pPr lvl="1"/>
            <a:r>
              <a:rPr lang="en-US" sz="2400"/>
              <a:t>Nationalist forces under the direction of General Vo Nguyen Giap defeated the allied French troops at the remote mountain outpost of Dien Bien Phu in the northwest corner of Vietnam.</a:t>
            </a:r>
          </a:p>
        </p:txBody>
      </p:sp>
      <p:pic>
        <p:nvPicPr>
          <p:cNvPr id="4104" name="Picture 8" descr="DBPaffiche"/>
          <p:cNvPicPr>
            <a:picLocks noChangeAspect="1" noChangeArrowheads="1"/>
          </p:cNvPicPr>
          <p:nvPr>
            <p:ph sz="half" idx="2"/>
          </p:nvPr>
        </p:nvPicPr>
        <p:blipFill>
          <a:blip r:embed="rId2" cstate="print"/>
          <a:srcRect/>
          <a:stretch>
            <a:fillRect/>
          </a:stretch>
        </p:blipFill>
        <p:spPr>
          <a:xfrm>
            <a:off x="5421313" y="1600200"/>
            <a:ext cx="3425825" cy="4800600"/>
          </a:xfrm>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Rectangle 3"/>
          <p:cNvSpPr>
            <a:spLocks noGrp="1" noChangeArrowheads="1"/>
          </p:cNvSpPr>
          <p:nvPr>
            <p:ph type="body" sz="half" idx="1"/>
          </p:nvPr>
        </p:nvSpPr>
        <p:spPr>
          <a:xfrm>
            <a:off x="285750" y="414338"/>
            <a:ext cx="4705350" cy="4495800"/>
          </a:xfrm>
        </p:spPr>
        <p:txBody>
          <a:bodyPr/>
          <a:lstStyle/>
          <a:p>
            <a:pPr marL="609600" indent="-609600">
              <a:buFontTx/>
              <a:buAutoNum type="arabicPeriod" startAt="3"/>
            </a:pPr>
            <a:r>
              <a:rPr lang="en-US"/>
              <a:t>The North Vietnamese conducted a “Peoples war” in which everyone played a part.  </a:t>
            </a:r>
          </a:p>
        </p:txBody>
      </p:sp>
      <p:pic>
        <p:nvPicPr>
          <p:cNvPr id="197638" name="Picture 6" descr="latuffustac1tics"/>
          <p:cNvPicPr>
            <a:picLocks noChangeAspect="1" noChangeArrowheads="1"/>
          </p:cNvPicPr>
          <p:nvPr>
            <p:ph sz="half" idx="2"/>
          </p:nvPr>
        </p:nvPicPr>
        <p:blipFill>
          <a:blip r:embed="rId2" cstate="print"/>
          <a:srcRect/>
          <a:stretch>
            <a:fillRect/>
          </a:stretch>
        </p:blipFill>
        <p:spPr>
          <a:xfrm>
            <a:off x="5126038" y="319088"/>
            <a:ext cx="3794125" cy="6356350"/>
          </a:xfrm>
          <a:no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Rectangle 3"/>
          <p:cNvSpPr>
            <a:spLocks noGrp="1" noChangeArrowheads="1"/>
          </p:cNvSpPr>
          <p:nvPr>
            <p:ph type="body" sz="half" idx="1"/>
          </p:nvPr>
        </p:nvSpPr>
        <p:spPr>
          <a:xfrm>
            <a:off x="400050" y="439738"/>
            <a:ext cx="8204200" cy="4495800"/>
          </a:xfrm>
        </p:spPr>
        <p:txBody>
          <a:bodyPr/>
          <a:lstStyle/>
          <a:p>
            <a:pPr marL="609600" indent="-609600">
              <a:buFontTx/>
              <a:buAutoNum type="arabicPeriod" startAt="4"/>
            </a:pPr>
            <a:r>
              <a:rPr lang="en-US"/>
              <a:t>At first, most Americans supported the war. But by 1970, the Peace Movement had support from all parts of society and no government could ignore it. </a:t>
            </a:r>
          </a:p>
        </p:txBody>
      </p:sp>
      <p:pic>
        <p:nvPicPr>
          <p:cNvPr id="199685" name="Picture 5" descr="protexst"/>
          <p:cNvPicPr>
            <a:picLocks noChangeAspect="1" noChangeArrowheads="1"/>
          </p:cNvPicPr>
          <p:nvPr>
            <p:ph sz="half" idx="2"/>
          </p:nvPr>
        </p:nvPicPr>
        <p:blipFill>
          <a:blip r:embed="rId2" cstate="print"/>
          <a:srcRect/>
          <a:stretch>
            <a:fillRect/>
          </a:stretch>
        </p:blipFill>
        <p:spPr>
          <a:xfrm>
            <a:off x="2009775" y="2646363"/>
            <a:ext cx="5272088" cy="4022725"/>
          </a:xfrm>
          <a:no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Rectangle 3"/>
          <p:cNvSpPr>
            <a:spLocks noGrp="1" noChangeArrowheads="1"/>
          </p:cNvSpPr>
          <p:nvPr>
            <p:ph type="body" sz="half" idx="1"/>
          </p:nvPr>
        </p:nvSpPr>
        <p:spPr>
          <a:xfrm>
            <a:off x="515938" y="512763"/>
            <a:ext cx="4532312" cy="5991225"/>
          </a:xfrm>
        </p:spPr>
        <p:txBody>
          <a:bodyPr/>
          <a:lstStyle/>
          <a:p>
            <a:pPr marL="533400" indent="-533400">
              <a:lnSpc>
                <a:spcPct val="90000"/>
              </a:lnSpc>
              <a:buFontTx/>
              <a:buAutoNum type="arabicPeriod" startAt="5"/>
            </a:pPr>
            <a:r>
              <a:rPr lang="en-US"/>
              <a:t>After 1969, there were deep questions about the efficiency of US troops. There was a serious drug problem; desertion rates were high and morale low. Many troops were “time-servers,” i.e., counted the days until the tour was over. </a:t>
            </a:r>
          </a:p>
        </p:txBody>
      </p:sp>
      <p:pic>
        <p:nvPicPr>
          <p:cNvPr id="201733" name="Picture 5" descr="Desertion In the Time of Vietnam by Jack Todd">
            <a:hlinkClick r:id="rId2"/>
          </p:cNvPr>
          <p:cNvPicPr>
            <a:picLocks noChangeAspect="1" noChangeArrowheads="1"/>
          </p:cNvPicPr>
          <p:nvPr>
            <p:ph sz="half" idx="2"/>
          </p:nvPr>
        </p:nvPicPr>
        <p:blipFill>
          <a:blip r:embed="rId3" cstate="print"/>
          <a:srcRect/>
          <a:stretch>
            <a:fillRect/>
          </a:stretch>
        </p:blipFill>
        <p:spPr>
          <a:xfrm>
            <a:off x="5224463" y="619125"/>
            <a:ext cx="3552825" cy="5375275"/>
          </a:xfrm>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Rectangle 3"/>
          <p:cNvSpPr>
            <a:spLocks noGrp="1" noChangeArrowheads="1"/>
          </p:cNvSpPr>
          <p:nvPr>
            <p:ph type="body" sz="half" idx="1"/>
          </p:nvPr>
        </p:nvSpPr>
        <p:spPr>
          <a:xfrm>
            <a:off x="501650" y="773113"/>
            <a:ext cx="5259388" cy="5207000"/>
          </a:xfrm>
        </p:spPr>
        <p:txBody>
          <a:bodyPr/>
          <a:lstStyle/>
          <a:p>
            <a:pPr marL="533400" indent="-533400">
              <a:buFontTx/>
              <a:buAutoNum type="arabicPeriod" startAt="6"/>
            </a:pPr>
            <a:r>
              <a:rPr lang="en-US"/>
              <a:t>The US never really understood the culture of the Vietnamese people. Coca Cola, chewing gum, ball point pens, and ice cream cones could not dislodge their ancient beliefs. </a:t>
            </a:r>
          </a:p>
        </p:txBody>
      </p:sp>
      <p:grpSp>
        <p:nvGrpSpPr>
          <p:cNvPr id="203793" name="Group 17"/>
          <p:cNvGrpSpPr>
            <a:grpSpLocks/>
          </p:cNvGrpSpPr>
          <p:nvPr/>
        </p:nvGrpSpPr>
        <p:grpSpPr bwMode="auto">
          <a:xfrm>
            <a:off x="6167438" y="874713"/>
            <a:ext cx="2560637" cy="5314950"/>
            <a:chOff x="3409" y="397"/>
            <a:chExt cx="2162" cy="4225"/>
          </a:xfrm>
        </p:grpSpPr>
        <p:pic>
          <p:nvPicPr>
            <p:cNvPr id="203781" name="Picture 5" descr="custom_tradition"/>
            <p:cNvPicPr>
              <a:picLocks noChangeAspect="1" noChangeArrowheads="1"/>
            </p:cNvPicPr>
            <p:nvPr/>
          </p:nvPicPr>
          <p:blipFill>
            <a:blip r:embed="rId2" cstate="print"/>
            <a:srcRect/>
            <a:stretch>
              <a:fillRect/>
            </a:stretch>
          </p:blipFill>
          <p:spPr bwMode="auto">
            <a:xfrm>
              <a:off x="3429" y="2493"/>
              <a:ext cx="2129" cy="2129"/>
            </a:xfrm>
            <a:prstGeom prst="rect">
              <a:avLst/>
            </a:prstGeom>
            <a:noFill/>
            <a:ln/>
            <a:effectLst/>
          </p:spPr>
        </p:pic>
        <p:pic>
          <p:nvPicPr>
            <p:cNvPr id="203790" name="Picture 14" descr="351_c"/>
            <p:cNvPicPr>
              <a:picLocks noChangeAspect="1" noChangeArrowheads="1"/>
            </p:cNvPicPr>
            <p:nvPr/>
          </p:nvPicPr>
          <p:blipFill>
            <a:blip r:embed="rId3" cstate="print"/>
            <a:srcRect/>
            <a:stretch>
              <a:fillRect/>
            </a:stretch>
          </p:blipFill>
          <p:spPr bwMode="auto">
            <a:xfrm>
              <a:off x="3409" y="397"/>
              <a:ext cx="2162" cy="2140"/>
            </a:xfrm>
            <a:prstGeom prst="rect">
              <a:avLst/>
            </a:prstGeom>
            <a:noFill/>
            <a:ln/>
            <a:effectLst/>
          </p:spPr>
        </p:pic>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Rectangle 3"/>
          <p:cNvSpPr>
            <a:spLocks noGrp="1" noChangeArrowheads="1"/>
          </p:cNvSpPr>
          <p:nvPr>
            <p:ph type="body" sz="half" idx="1"/>
          </p:nvPr>
        </p:nvSpPr>
        <p:spPr>
          <a:xfrm>
            <a:off x="427038" y="423863"/>
            <a:ext cx="8218487" cy="4495800"/>
          </a:xfrm>
        </p:spPr>
        <p:txBody>
          <a:bodyPr/>
          <a:lstStyle/>
          <a:p>
            <a:pPr marL="609600" indent="-609600">
              <a:buFontTx/>
              <a:buAutoNum type="arabicPeriod" startAt="7"/>
            </a:pPr>
            <a:r>
              <a:rPr lang="en-US"/>
              <a:t>America was not prepared to keep losing high numbers of casualties for such limited progress in a difficult jungle war, for which they were not suited.   </a:t>
            </a:r>
          </a:p>
        </p:txBody>
      </p:sp>
      <p:pic>
        <p:nvPicPr>
          <p:cNvPr id="206853" name="Picture 5" descr="us_first_aid_centre1"/>
          <p:cNvPicPr>
            <a:picLocks noChangeAspect="1" noChangeArrowheads="1"/>
          </p:cNvPicPr>
          <p:nvPr>
            <p:ph sz="half" idx="2"/>
          </p:nvPr>
        </p:nvPicPr>
        <p:blipFill>
          <a:blip r:embed="rId2" cstate="print"/>
          <a:srcRect/>
          <a:stretch>
            <a:fillRect/>
          </a:stretch>
        </p:blipFill>
        <p:spPr>
          <a:xfrm>
            <a:off x="1628775" y="2535238"/>
            <a:ext cx="5848350" cy="3887787"/>
          </a:xfrm>
          <a:noFill/>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Rectangle 3"/>
          <p:cNvSpPr>
            <a:spLocks noGrp="1" noChangeArrowheads="1"/>
          </p:cNvSpPr>
          <p:nvPr>
            <p:ph type="body" sz="half" idx="1"/>
          </p:nvPr>
        </p:nvSpPr>
        <p:spPr>
          <a:xfrm>
            <a:off x="412750" y="527050"/>
            <a:ext cx="8291513" cy="4495800"/>
          </a:xfrm>
        </p:spPr>
        <p:txBody>
          <a:bodyPr/>
          <a:lstStyle/>
          <a:p>
            <a:pPr marL="609600" indent="-609600">
              <a:buFontTx/>
              <a:buAutoNum type="arabicPeriod" startAt="8"/>
            </a:pPr>
            <a:r>
              <a:rPr lang="en-US"/>
              <a:t>The strength and resourcefulness of the NLF. For example,  the highly complex Cu Chi tunnel system the U.S. never shut down.   </a:t>
            </a:r>
          </a:p>
        </p:txBody>
      </p:sp>
      <p:pic>
        <p:nvPicPr>
          <p:cNvPr id="208901" name="Picture 5" descr="tunnelcu_chi_dgfiagram"/>
          <p:cNvPicPr>
            <a:picLocks noChangeAspect="1" noChangeArrowheads="1"/>
          </p:cNvPicPr>
          <p:nvPr>
            <p:ph sz="half" idx="2"/>
          </p:nvPr>
        </p:nvPicPr>
        <p:blipFill>
          <a:blip r:embed="rId2" cstate="print"/>
          <a:srcRect/>
          <a:stretch>
            <a:fillRect/>
          </a:stretch>
        </p:blipFill>
        <p:spPr>
          <a:xfrm>
            <a:off x="1789113" y="2159000"/>
            <a:ext cx="5680075" cy="4421188"/>
          </a:xfrm>
          <a:noFill/>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descr="vietnam_funeral"/>
          <p:cNvPicPr>
            <a:picLocks noChangeAspect="1" noChangeArrowheads="1"/>
          </p:cNvPicPr>
          <p:nvPr/>
        </p:nvPicPr>
        <p:blipFill>
          <a:blip r:embed="rId3" cstate="print"/>
          <a:srcRect/>
          <a:stretch>
            <a:fillRect/>
          </a:stretch>
        </p:blipFill>
        <p:spPr bwMode="auto">
          <a:xfrm>
            <a:off x="304800" y="0"/>
            <a:ext cx="8534400" cy="6848475"/>
          </a:xfrm>
          <a:prstGeom prst="rect">
            <a:avLst/>
          </a:prstGeom>
          <a:noFill/>
        </p:spPr>
      </p:pic>
      <p:pic>
        <p:nvPicPr>
          <p:cNvPr id="192518" name="Taps.wav">
            <a:hlinkClick r:id="" action="ppaction://media"/>
          </p:cNvPr>
          <p:cNvPicPr>
            <a:picLocks noRot="1" noChangeAspect="1" noChangeArrowheads="1"/>
          </p:cNvPicPr>
          <p:nvPr>
            <a:audioFile r:link="rId1"/>
          </p:nvPr>
        </p:nvPicPr>
        <p:blipFill>
          <a:blip r:embed="rId4" cstate="print"/>
          <a:srcRect/>
          <a:stretch>
            <a:fillRect/>
          </a:stretch>
        </p:blipFill>
        <p:spPr bwMode="auto">
          <a:xfrm>
            <a:off x="573088" y="7037388"/>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25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Prev" delay="0">
                      <p:tgtEl>
                        <p:sldTgt/>
                      </p:tgtEl>
                    </p:cond>
                    <p:cond evt="onStopAudio" delay="0">
                      <p:tgtEl>
                        <p:sldTgt/>
                      </p:tgtEl>
                    </p:cond>
                  </p:endCondLst>
                </p:cTn>
                <p:tgtEl>
                  <p:spTgt spid="192518"/>
                </p:tgtEl>
              </p:cMediaNode>
            </p:audi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74613"/>
            <a:ext cx="8229600" cy="1143000"/>
          </a:xfrm>
        </p:spPr>
        <p:txBody>
          <a:bodyPr/>
          <a:lstStyle/>
          <a:p>
            <a:r>
              <a:rPr lang="en-US"/>
              <a:t>Sources</a:t>
            </a:r>
          </a:p>
        </p:txBody>
      </p:sp>
      <p:sp>
        <p:nvSpPr>
          <p:cNvPr id="32771" name="Rectangle 3"/>
          <p:cNvSpPr>
            <a:spLocks noGrp="1" noChangeArrowheads="1"/>
          </p:cNvSpPr>
          <p:nvPr>
            <p:ph type="body" sz="half" idx="1"/>
          </p:nvPr>
        </p:nvSpPr>
        <p:spPr>
          <a:xfrm>
            <a:off x="0" y="1400175"/>
            <a:ext cx="9144000" cy="4495800"/>
          </a:xfrm>
        </p:spPr>
        <p:txBody>
          <a:bodyPr/>
          <a:lstStyle/>
          <a:p>
            <a:r>
              <a:rPr lang="en-US" sz="2800"/>
              <a:t>Battlefield Vietnam: A Brief History</a:t>
            </a:r>
            <a:br>
              <a:rPr lang="en-US" sz="2800"/>
            </a:br>
            <a:r>
              <a:rPr lang="en-US" sz="2800">
                <a:hlinkClick r:id="rId2"/>
              </a:rPr>
              <a:t>http://www.pbs.org/battlefieldvietnam/history/index.html</a:t>
            </a:r>
            <a:endParaRPr lang="en-US" sz="2800"/>
          </a:p>
          <a:p>
            <a:r>
              <a:rPr lang="en-US" sz="2800"/>
              <a:t>Vietnam Revision Guide</a:t>
            </a:r>
            <a:br>
              <a:rPr lang="en-US" sz="2800"/>
            </a:br>
            <a:r>
              <a:rPr lang="en-US" sz="2800">
                <a:hlinkClick r:id="rId3"/>
              </a:rPr>
              <a:t>http://www.learnhistory.org.uk/vietnam/ustactics.htm</a:t>
            </a:r>
            <a:r>
              <a:rPr lang="en-US" sz="2800"/>
              <a:t> </a:t>
            </a:r>
          </a:p>
          <a:p>
            <a:endParaRPr lang="en-US" sz="2800"/>
          </a:p>
        </p:txBody>
      </p:sp>
      <p:pic>
        <p:nvPicPr>
          <p:cNvPr id="32772" name="Picture 4" descr="viet101"/>
          <p:cNvPicPr>
            <a:picLocks noChangeAspect="1" noChangeArrowheads="1"/>
          </p:cNvPicPr>
          <p:nvPr>
            <p:ph sz="half" idx="2"/>
          </p:nvPr>
        </p:nvPicPr>
        <p:blipFill>
          <a:blip r:embed="rId4" cstate="print"/>
          <a:srcRect/>
          <a:stretch>
            <a:fillRect/>
          </a:stretch>
        </p:blipFill>
        <p:spPr>
          <a:xfrm>
            <a:off x="2284413" y="3365500"/>
            <a:ext cx="4794250" cy="3249613"/>
          </a:xfrm>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88" name="Group 20"/>
          <p:cNvGrpSpPr>
            <a:grpSpLocks/>
          </p:cNvGrpSpPr>
          <p:nvPr/>
        </p:nvGrpSpPr>
        <p:grpSpPr bwMode="auto">
          <a:xfrm>
            <a:off x="5160963" y="1398588"/>
            <a:ext cx="3363912" cy="5064125"/>
            <a:chOff x="2935" y="528"/>
            <a:chExt cx="2388" cy="3552"/>
          </a:xfrm>
        </p:grpSpPr>
        <p:pic>
          <p:nvPicPr>
            <p:cNvPr id="7178" name="Picture 10" descr="Vietnam_Map"/>
            <p:cNvPicPr>
              <a:picLocks noChangeAspect="1" noChangeArrowheads="1"/>
            </p:cNvPicPr>
            <p:nvPr/>
          </p:nvPicPr>
          <p:blipFill>
            <a:blip r:embed="rId2" cstate="print"/>
            <a:srcRect/>
            <a:stretch>
              <a:fillRect/>
            </a:stretch>
          </p:blipFill>
          <p:spPr bwMode="auto">
            <a:xfrm>
              <a:off x="2937" y="528"/>
              <a:ext cx="2386" cy="3552"/>
            </a:xfrm>
            <a:prstGeom prst="rect">
              <a:avLst/>
            </a:prstGeom>
            <a:noFill/>
            <a:ln/>
            <a:effectLst/>
          </p:spPr>
        </p:pic>
        <p:sp>
          <p:nvSpPr>
            <p:cNvPr id="7182" name="Line 14"/>
            <p:cNvSpPr>
              <a:spLocks noChangeShapeType="1"/>
            </p:cNvSpPr>
            <p:nvPr/>
          </p:nvSpPr>
          <p:spPr bwMode="auto">
            <a:xfrm>
              <a:off x="2935" y="2051"/>
              <a:ext cx="2372" cy="0"/>
            </a:xfrm>
            <a:prstGeom prst="line">
              <a:avLst/>
            </a:prstGeom>
            <a:noFill/>
            <a:ln w="38100" cap="sq">
              <a:solidFill>
                <a:srgbClr val="A50021"/>
              </a:solidFill>
              <a:miter lim="800000"/>
              <a:headEnd type="none" w="sm" len="sm"/>
              <a:tailEnd type="none" w="sm" len="sm"/>
            </a:ln>
            <a:effectLst/>
          </p:spPr>
          <p:txBody>
            <a:bodyPr wrap="none"/>
            <a:lstStyle/>
            <a:p>
              <a:endParaRPr lang="en-CA"/>
            </a:p>
          </p:txBody>
        </p:sp>
      </p:grpSp>
      <p:sp>
        <p:nvSpPr>
          <p:cNvPr id="7170" name="Rectangle 2"/>
          <p:cNvSpPr>
            <a:spLocks noGrp="1" noChangeArrowheads="1"/>
          </p:cNvSpPr>
          <p:nvPr>
            <p:ph type="title"/>
          </p:nvPr>
        </p:nvSpPr>
        <p:spPr/>
        <p:txBody>
          <a:bodyPr/>
          <a:lstStyle/>
          <a:p>
            <a:r>
              <a:rPr lang="en-US"/>
              <a:t>The Geneva Peace Accords</a:t>
            </a:r>
          </a:p>
        </p:txBody>
      </p:sp>
      <p:sp>
        <p:nvSpPr>
          <p:cNvPr id="7171" name="Rectangle 3"/>
          <p:cNvSpPr>
            <a:spLocks noGrp="1" noChangeArrowheads="1"/>
          </p:cNvSpPr>
          <p:nvPr>
            <p:ph type="body" sz="half" idx="1"/>
          </p:nvPr>
        </p:nvSpPr>
        <p:spPr>
          <a:xfrm>
            <a:off x="157163" y="1422400"/>
            <a:ext cx="5027612" cy="4495800"/>
          </a:xfrm>
        </p:spPr>
        <p:txBody>
          <a:bodyPr/>
          <a:lstStyle/>
          <a:p>
            <a:pPr>
              <a:lnSpc>
                <a:spcPct val="90000"/>
              </a:lnSpc>
            </a:pPr>
            <a:r>
              <a:rPr lang="en-US" sz="2800"/>
              <a:t>The Geneva Peace Accords, signed by France and Vietnam in the summer of 1954, provided for the temporary partition of Vietnam at the 17th parallel, with national elections in 1956 to reunify the country.</a:t>
            </a:r>
            <a:r>
              <a:rPr lang="en-US" altLang="zh-CN" sz="2800">
                <a:ea typeface="SimSun" pitchFamily="2" charset="-122"/>
              </a:rPr>
              <a:t> </a:t>
            </a:r>
            <a:endParaRPr lang="en-US" sz="2800"/>
          </a:p>
          <a:p>
            <a:pPr>
              <a:lnSpc>
                <a:spcPct val="90000"/>
              </a:lnSpc>
            </a:pPr>
            <a:r>
              <a:rPr lang="en-US" altLang="zh-CN" sz="2800">
                <a:ea typeface="SimSun" pitchFamily="2" charset="-122"/>
              </a:rPr>
              <a:t>In the North, a communist regime, supported </a:t>
            </a:r>
            <a:r>
              <a:rPr lang="en-US" sz="2800"/>
              <a:t>by the Soviet Union and the People's Republic of China, </a:t>
            </a:r>
            <a:r>
              <a:rPr lang="en-US" altLang="zh-CN" sz="2800">
                <a:ea typeface="SimSun" pitchFamily="2" charset="-122"/>
              </a:rPr>
              <a:t>set up its headquarters in Hanoi under  the leadership of Ho Chi Minh.</a:t>
            </a:r>
          </a:p>
        </p:txBody>
      </p:sp>
      <p:pic>
        <p:nvPicPr>
          <p:cNvPr id="7176" name="Picture 8" descr="hooffic1"/>
          <p:cNvPicPr>
            <a:picLocks noChangeAspect="1" noChangeArrowheads="1"/>
          </p:cNvPicPr>
          <p:nvPr/>
        </p:nvPicPr>
        <p:blipFill>
          <a:blip r:embed="rId3" cstate="print"/>
          <a:srcRect/>
          <a:stretch>
            <a:fillRect/>
          </a:stretch>
        </p:blipFill>
        <p:spPr bwMode="auto">
          <a:xfrm>
            <a:off x="7227888" y="1173163"/>
            <a:ext cx="1587500" cy="19843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Opposition to Geneva Accords</a:t>
            </a:r>
          </a:p>
        </p:txBody>
      </p:sp>
      <p:sp>
        <p:nvSpPr>
          <p:cNvPr id="9219" name="Rectangle 3"/>
          <p:cNvSpPr>
            <a:spLocks noGrp="1" noChangeArrowheads="1"/>
          </p:cNvSpPr>
          <p:nvPr>
            <p:ph type="body" sz="half" idx="1"/>
          </p:nvPr>
        </p:nvSpPr>
        <p:spPr>
          <a:xfrm>
            <a:off x="450850" y="1319213"/>
            <a:ext cx="8513763" cy="2108200"/>
          </a:xfrm>
        </p:spPr>
        <p:txBody>
          <a:bodyPr/>
          <a:lstStyle/>
          <a:p>
            <a:r>
              <a:rPr lang="en-US" sz="2800"/>
              <a:t>The United States prevented the elections that were promised under the Geneva conference because it knew that the Communists would win. </a:t>
            </a:r>
            <a:endParaRPr lang="en-US"/>
          </a:p>
          <a:p>
            <a:pPr lvl="1"/>
            <a:r>
              <a:rPr lang="en-US" sz="2400"/>
              <a:t>Secretary of State John Foster Dulles thought the Geneva Accords granted too much power to the Communist Party of Vietnam.</a:t>
            </a:r>
          </a:p>
        </p:txBody>
      </p:sp>
      <p:pic>
        <p:nvPicPr>
          <p:cNvPr id="9221" name="Picture 5" descr="000001a7"/>
          <p:cNvPicPr>
            <a:picLocks noChangeAspect="1" noChangeArrowheads="1"/>
          </p:cNvPicPr>
          <p:nvPr>
            <p:ph sz="half" idx="2"/>
          </p:nvPr>
        </p:nvPicPr>
        <p:blipFill>
          <a:blip r:embed="rId2" cstate="print"/>
          <a:srcRect t="6601"/>
          <a:stretch>
            <a:fillRect/>
          </a:stretch>
        </p:blipFill>
        <p:spPr>
          <a:xfrm>
            <a:off x="652463" y="3913188"/>
            <a:ext cx="2719387" cy="2582862"/>
          </a:xfrm>
          <a:noFill/>
          <a:ln/>
        </p:spPr>
      </p:pic>
      <p:sp>
        <p:nvSpPr>
          <p:cNvPr id="9225" name="Rectangle 9"/>
          <p:cNvSpPr>
            <a:spLocks noChangeArrowheads="1"/>
          </p:cNvSpPr>
          <p:nvPr/>
        </p:nvSpPr>
        <p:spPr bwMode="auto">
          <a:xfrm>
            <a:off x="3382963" y="3757613"/>
            <a:ext cx="5662612" cy="2754312"/>
          </a:xfrm>
          <a:prstGeom prst="rect">
            <a:avLst/>
          </a:prstGeom>
          <a:noFill/>
          <a:ln w="9525">
            <a:noFill/>
            <a:miter lim="800000"/>
            <a:headEnd/>
            <a:tailEnd/>
          </a:ln>
          <a:effectLst/>
        </p:spPr>
        <p:txBody>
          <a:bodyPr/>
          <a:lstStyle/>
          <a:p>
            <a:pPr marL="742950" lvl="1" indent="-285750">
              <a:spcBef>
                <a:spcPct val="20000"/>
              </a:spcBef>
              <a:buFontTx/>
              <a:buChar char="–"/>
            </a:pPr>
            <a:r>
              <a:rPr lang="en-US" sz="2400">
                <a:effectLst>
                  <a:outerShdw blurRad="38100" dist="38100" dir="2700000" algn="tl">
                    <a:srgbClr val="000000"/>
                  </a:outerShdw>
                </a:effectLst>
              </a:rPr>
              <a:t>He and President Dwight D. Eisenhower supported the creation of a counter-revolutionary alternative south of the 17th parallel. </a:t>
            </a:r>
          </a:p>
          <a:p>
            <a:pPr marL="342900" indent="-342900">
              <a:spcBef>
                <a:spcPct val="20000"/>
              </a:spcBef>
              <a:buClr>
                <a:schemeClr val="hlink"/>
              </a:buClr>
              <a:buFontTx/>
              <a:buChar char="•"/>
            </a:pPr>
            <a:r>
              <a:rPr lang="en-US" sz="2800">
                <a:effectLst>
                  <a:outerShdw blurRad="38100" dist="38100" dir="2700000" algn="tl">
                    <a:srgbClr val="000000"/>
                  </a:outerShdw>
                </a:effectLst>
              </a:rPr>
              <a:t>This was accomplished through formation of the Southeast Asia Treaty Organization (SEATO).</a:t>
            </a:r>
          </a:p>
          <a:p>
            <a:pPr marL="742950" lvl="1" indent="-285750">
              <a:spcBef>
                <a:spcPct val="20000"/>
              </a:spcBef>
              <a:buFontTx/>
              <a:buChar char="–"/>
            </a:pPr>
            <a:endParaRPr lang="en-US" sz="28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A New Nation in the South</a:t>
            </a:r>
          </a:p>
        </p:txBody>
      </p:sp>
      <p:sp>
        <p:nvSpPr>
          <p:cNvPr id="10243" name="Rectangle 3"/>
          <p:cNvSpPr>
            <a:spLocks noGrp="1" noChangeArrowheads="1"/>
          </p:cNvSpPr>
          <p:nvPr>
            <p:ph type="body" sz="half" idx="1"/>
          </p:nvPr>
        </p:nvSpPr>
        <p:spPr>
          <a:xfrm>
            <a:off x="2898775" y="1541463"/>
            <a:ext cx="6245225" cy="4495800"/>
          </a:xfrm>
        </p:spPr>
        <p:txBody>
          <a:bodyPr/>
          <a:lstStyle/>
          <a:p>
            <a:pPr>
              <a:lnSpc>
                <a:spcPct val="90000"/>
              </a:lnSpc>
            </a:pPr>
            <a:r>
              <a:rPr lang="en-US" sz="2800"/>
              <a:t>Using SEATO for political cover, the Eisenhower administration helped create a new nation in southern Vietnam. </a:t>
            </a:r>
          </a:p>
          <a:p>
            <a:pPr>
              <a:lnSpc>
                <a:spcPct val="90000"/>
              </a:lnSpc>
            </a:pPr>
            <a:r>
              <a:rPr lang="en-US" sz="2800"/>
              <a:t>In 1955, with the help of massive amounts of American military, political, and economic aid, the government of the Republic of Vietnam (South Vietnam) was born. </a:t>
            </a:r>
          </a:p>
          <a:p>
            <a:pPr>
              <a:lnSpc>
                <a:spcPct val="90000"/>
              </a:lnSpc>
            </a:pPr>
            <a:r>
              <a:rPr lang="en-US" sz="2800"/>
              <a:t>The following year, Ngo Dinh Diem, a staunchly anti-Communist figure from the South, won a dubious election that made him president of South Vietnam</a:t>
            </a:r>
          </a:p>
        </p:txBody>
      </p:sp>
      <p:pic>
        <p:nvPicPr>
          <p:cNvPr id="10245" name="Picture 5" descr="1101550404_400"/>
          <p:cNvPicPr>
            <a:picLocks noChangeAspect="1" noChangeArrowheads="1"/>
          </p:cNvPicPr>
          <p:nvPr>
            <p:ph sz="half" idx="2"/>
          </p:nvPr>
        </p:nvPicPr>
        <p:blipFill>
          <a:blip r:embed="rId2" cstate="print"/>
          <a:srcRect/>
          <a:stretch>
            <a:fillRect/>
          </a:stretch>
        </p:blipFill>
        <p:spPr>
          <a:xfrm>
            <a:off x="269875" y="1614488"/>
            <a:ext cx="2519363" cy="3319462"/>
          </a:xfrm>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t>The Domino Theory</a:t>
            </a:r>
          </a:p>
        </p:txBody>
      </p:sp>
      <p:sp>
        <p:nvSpPr>
          <p:cNvPr id="131075" name="Rectangle 3"/>
          <p:cNvSpPr>
            <a:spLocks noGrp="1" noChangeArrowheads="1"/>
          </p:cNvSpPr>
          <p:nvPr>
            <p:ph type="body" sz="half" idx="1"/>
          </p:nvPr>
        </p:nvSpPr>
        <p:spPr>
          <a:xfrm>
            <a:off x="457200" y="1314450"/>
            <a:ext cx="8456613" cy="5137150"/>
          </a:xfrm>
        </p:spPr>
        <p:txBody>
          <a:bodyPr/>
          <a:lstStyle/>
          <a:p>
            <a:pPr>
              <a:lnSpc>
                <a:spcPct val="90000"/>
              </a:lnSpc>
            </a:pPr>
            <a:r>
              <a:rPr lang="en-US" sz="2800"/>
              <a:t>American policymakers developed the “Domino Theory” as a justification for the involvement. This theory stated, “If South Vietnam falls to the Communist, Laos, Cambodia, Thailand, Burma, India and Pakistan would also fall like dominos. The Pacific Islands and even Australia could be at risk”.   </a:t>
            </a:r>
          </a:p>
        </p:txBody>
      </p:sp>
      <p:pic>
        <p:nvPicPr>
          <p:cNvPr id="131088" name="Picture 16" descr="GotchabytheBLUES_-_floating_dominos_1"/>
          <p:cNvPicPr>
            <a:picLocks noChangeAspect="1" noChangeArrowheads="1"/>
          </p:cNvPicPr>
          <p:nvPr/>
        </p:nvPicPr>
        <p:blipFill>
          <a:blip r:embed="rId2" cstate="print"/>
          <a:srcRect/>
          <a:stretch>
            <a:fillRect/>
          </a:stretch>
        </p:blipFill>
        <p:spPr bwMode="auto">
          <a:xfrm>
            <a:off x="4973638" y="3621088"/>
            <a:ext cx="4041775" cy="29559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cs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cs typeface="Arial"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Teamwork</Template>
  <TotalTime>1077</TotalTime>
  <Words>2807</Words>
  <Application>Microsoft Office PowerPoint</Application>
  <PresentationFormat>On-screen Show (4:3)</PresentationFormat>
  <Paragraphs>164</Paragraphs>
  <Slides>57</Slides>
  <Notes>0</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Garamond</vt:lpstr>
      <vt:lpstr>Times New Roman</vt:lpstr>
      <vt:lpstr>Wingdings</vt:lpstr>
      <vt:lpstr>SimSun</vt:lpstr>
      <vt:lpstr>Teamwork</vt:lpstr>
      <vt:lpstr>Slide 1</vt:lpstr>
      <vt:lpstr>Slide 2</vt:lpstr>
      <vt:lpstr>Why Did the United States  Fight a War in Vietnam?</vt:lpstr>
      <vt:lpstr>Longest and Most Unpopular War</vt:lpstr>
      <vt:lpstr>Conflict Between France &amp; Vietnam</vt:lpstr>
      <vt:lpstr>The Geneva Peace Accords</vt:lpstr>
      <vt:lpstr>Opposition to Geneva Accords</vt:lpstr>
      <vt:lpstr>A New Nation in the South</vt:lpstr>
      <vt:lpstr>The Domino Theory</vt:lpstr>
      <vt:lpstr>South Vietnam Under Diem</vt:lpstr>
      <vt:lpstr>Opposition to Diem</vt:lpstr>
      <vt:lpstr>The National Liberation Front</vt:lpstr>
      <vt:lpstr>Washington White Papers</vt:lpstr>
      <vt:lpstr>December 1961 White Paper</vt:lpstr>
      <vt:lpstr>The Kennedy Response</vt:lpstr>
      <vt:lpstr>The Strategic Hamlet Program</vt:lpstr>
      <vt:lpstr>NFL Successes</vt:lpstr>
      <vt:lpstr>Buddhist Self-Immolations</vt:lpstr>
      <vt:lpstr>Military Coup</vt:lpstr>
      <vt:lpstr>Escalation of the Conflict</vt:lpstr>
      <vt:lpstr>Attack on American Ships</vt:lpstr>
      <vt:lpstr>The Gulf of Tonkin Resolution</vt:lpstr>
      <vt:lpstr>Operation Rolling Thunder</vt:lpstr>
      <vt:lpstr>Phosphorous &amp; Napalm Bombs</vt:lpstr>
      <vt:lpstr>Operation Ranch Hand</vt:lpstr>
      <vt:lpstr>Helicopters</vt:lpstr>
      <vt:lpstr>How did the North Vietnamese Fight Back Against the U.S. Invaders?</vt:lpstr>
      <vt:lpstr>North Vietnamese Tactics</vt:lpstr>
      <vt:lpstr>Tunnel Complexes</vt:lpstr>
      <vt:lpstr>Search &amp; Destroy Tactics</vt:lpstr>
      <vt:lpstr>Protracted War Strategy</vt:lpstr>
      <vt:lpstr>The War in America</vt:lpstr>
      <vt:lpstr>Anti-War Sentiments</vt:lpstr>
      <vt:lpstr>Anti-War Protests</vt:lpstr>
      <vt:lpstr>1968 Democratic Convention</vt:lpstr>
      <vt:lpstr>The Tet Offensive</vt:lpstr>
      <vt:lpstr>The My Lai Massacre</vt:lpstr>
      <vt:lpstr>A Secret Plan to End the War</vt:lpstr>
      <vt:lpstr>Vietnamization</vt:lpstr>
      <vt:lpstr>Expansion to Laos &amp; Cambodia</vt:lpstr>
      <vt:lpstr>Campus Protests &amp; Shootings</vt:lpstr>
      <vt:lpstr>Kent State</vt:lpstr>
      <vt:lpstr>Jackson State</vt:lpstr>
      <vt:lpstr>The Christmas Bombings</vt:lpstr>
      <vt:lpstr>The Paris Peace Agreement</vt:lpstr>
      <vt:lpstr>Slide 46</vt:lpstr>
      <vt:lpstr>The Fall to Communism</vt:lpstr>
      <vt:lpstr>Why Did the United States  Lose the Vietnam War?</vt:lpstr>
      <vt:lpstr>Slide 49</vt:lpstr>
      <vt:lpstr>Slide 50</vt:lpstr>
      <vt:lpstr>Slide 51</vt:lpstr>
      <vt:lpstr>Slide 52</vt:lpstr>
      <vt:lpstr>Slide 53</vt:lpstr>
      <vt:lpstr>Slide 54</vt:lpstr>
      <vt:lpstr>Slide 55</vt:lpstr>
      <vt:lpstr>Slide 56</vt:lpstr>
      <vt:lpstr>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Vietnam War</dc:title>
  <dc:creator>Mr Iachetta</dc:creator>
  <cp:lastModifiedBy>Teacher</cp:lastModifiedBy>
  <cp:revision>8</cp:revision>
  <dcterms:created xsi:type="dcterms:W3CDTF">2005-01-27T05:48:33Z</dcterms:created>
  <dcterms:modified xsi:type="dcterms:W3CDTF">2013-03-05T00:03:45Z</dcterms:modified>
</cp:coreProperties>
</file>