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8" r:id="rId2"/>
    <p:sldId id="279" r:id="rId3"/>
    <p:sldId id="280" r:id="rId4"/>
    <p:sldId id="281" r:id="rId5"/>
    <p:sldId id="282" r:id="rId6"/>
    <p:sldId id="283" r:id="rId7"/>
    <p:sldId id="337" r:id="rId8"/>
    <p:sldId id="284" r:id="rId9"/>
    <p:sldId id="286" r:id="rId10"/>
    <p:sldId id="287" r:id="rId11"/>
    <p:sldId id="288" r:id="rId12"/>
    <p:sldId id="342" r:id="rId13"/>
    <p:sldId id="289" r:id="rId14"/>
    <p:sldId id="265" r:id="rId15"/>
    <p:sldId id="290" r:id="rId16"/>
    <p:sldId id="291" r:id="rId17"/>
    <p:sldId id="292" r:id="rId18"/>
    <p:sldId id="293" r:id="rId19"/>
    <p:sldId id="267" r:id="rId20"/>
    <p:sldId id="269" r:id="rId21"/>
    <p:sldId id="271" r:id="rId22"/>
    <p:sldId id="272" r:id="rId23"/>
    <p:sldId id="276" r:id="rId24"/>
    <p:sldId id="273" r:id="rId25"/>
    <p:sldId id="345" r:id="rId26"/>
    <p:sldId id="344" r:id="rId27"/>
    <p:sldId id="332" r:id="rId28"/>
    <p:sldId id="320" r:id="rId29"/>
    <p:sldId id="295" r:id="rId30"/>
    <p:sldId id="324" r:id="rId31"/>
    <p:sldId id="323" r:id="rId32"/>
    <p:sldId id="343" r:id="rId33"/>
    <p:sldId id="325" r:id="rId34"/>
    <p:sldId id="326" r:id="rId35"/>
    <p:sldId id="327" r:id="rId36"/>
    <p:sldId id="33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4660"/>
  </p:normalViewPr>
  <p:slideViewPr>
    <p:cSldViewPr>
      <p:cViewPr varScale="1">
        <p:scale>
          <a:sx n="62" d="100"/>
          <a:sy n="62" d="100"/>
        </p:scale>
        <p:origin x="-7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22800" y="1885950"/>
            <a:ext cx="4013200" cy="417195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F7E03-1610-4627-82F0-4212C2F5FB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4/10/2013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4/10/2013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billcainonline.com/wp-content/uploads/2010/06/Korean_War_HA-SN-98-07010.jpg"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381000"/>
            <a:ext cx="4792658" cy="2585323"/>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Korean War</a:t>
            </a:r>
          </a:p>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And</a:t>
            </a:r>
          </a:p>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Suez Crisis </a:t>
            </a:r>
          </a:p>
        </p:txBody>
      </p:sp>
      <p:sp>
        <p:nvSpPr>
          <p:cNvPr id="2051" name="TextBox 4"/>
          <p:cNvSpPr txBox="1">
            <a:spLocks noChangeArrowheads="1"/>
          </p:cNvSpPr>
          <p:nvPr/>
        </p:nvSpPr>
        <p:spPr bwMode="auto">
          <a:xfrm>
            <a:off x="457200" y="3962400"/>
            <a:ext cx="4114800" cy="2770188"/>
          </a:xfrm>
          <a:prstGeom prst="rect">
            <a:avLst/>
          </a:prstGeom>
          <a:noFill/>
          <a:ln w="9525">
            <a:noFill/>
            <a:miter lim="800000"/>
            <a:headEnd/>
            <a:tailEnd/>
          </a:ln>
        </p:spPr>
        <p:txBody>
          <a:bodyPr>
            <a:spAutoFit/>
          </a:bodyPr>
          <a:lstStyle/>
          <a:p>
            <a:pPr>
              <a:buFont typeface="Courier New" pitchFamily="49" charset="0"/>
              <a:buChar char="o"/>
            </a:pPr>
            <a:r>
              <a:rPr lang="en-US" sz="2500" b="1">
                <a:latin typeface="Cambria" pitchFamily="18" charset="0"/>
              </a:rPr>
              <a:t>Canada’s role during the </a:t>
            </a:r>
          </a:p>
          <a:p>
            <a:r>
              <a:rPr lang="en-US" sz="2500" b="1">
                <a:latin typeface="Cambria" pitchFamily="18" charset="0"/>
              </a:rPr>
              <a:t>Korean War and Suez Crisis</a:t>
            </a:r>
          </a:p>
          <a:p>
            <a:pPr>
              <a:buFont typeface="Courier New" pitchFamily="49" charset="0"/>
              <a:buChar char="o"/>
            </a:pPr>
            <a:r>
              <a:rPr lang="en-US" sz="2500" b="1">
                <a:latin typeface="Cambria" pitchFamily="18" charset="0"/>
              </a:rPr>
              <a:t>Lester Pearson </a:t>
            </a:r>
          </a:p>
          <a:p>
            <a:pPr>
              <a:buFont typeface="Courier New" pitchFamily="49" charset="0"/>
              <a:buChar char="o"/>
            </a:pPr>
            <a:r>
              <a:rPr lang="en-US" sz="2500" b="1">
                <a:latin typeface="Cambria" pitchFamily="18" charset="0"/>
              </a:rPr>
              <a:t>Nobel Peace Prize</a:t>
            </a:r>
          </a:p>
          <a:p>
            <a:pPr>
              <a:buFont typeface="Courier New" pitchFamily="49" charset="0"/>
              <a:buChar char="o"/>
            </a:pPr>
            <a:r>
              <a:rPr lang="en-US" sz="2500" b="1">
                <a:latin typeface="Cambria" pitchFamily="18" charset="0"/>
              </a:rPr>
              <a:t>The Role of the UN</a:t>
            </a:r>
          </a:p>
          <a:p>
            <a:endParaRPr lang="en-US" sz="2400" b="1">
              <a:latin typeface="Cambria" pitchFamily="18" charset="0"/>
            </a:endParaRPr>
          </a:p>
        </p:txBody>
      </p:sp>
      <p:sp>
        <p:nvSpPr>
          <p:cNvPr id="6" name="Rectangle 5"/>
          <p:cNvSpPr/>
          <p:nvPr/>
        </p:nvSpPr>
        <p:spPr>
          <a:xfrm>
            <a:off x="228600" y="3352800"/>
            <a:ext cx="6553199" cy="584775"/>
          </a:xfrm>
          <a:prstGeom prst="rect">
            <a:avLst/>
          </a:prstGeom>
          <a:noFill/>
        </p:spPr>
        <p:txBody>
          <a:bodyPr>
            <a:spAutoFit/>
          </a:bodyPr>
          <a:lstStyle/>
          <a:p>
            <a:pPr fontAlgn="auto">
              <a:spcBef>
                <a:spcPts val="0"/>
              </a:spcBef>
              <a:spcAft>
                <a:spcPts val="0"/>
              </a:spcAft>
              <a:defRPr/>
            </a:pPr>
            <a:r>
              <a:rPr lang="en-U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Topics</a:t>
            </a: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p>
        </p:txBody>
      </p:sp>
      <p:pic>
        <p:nvPicPr>
          <p:cNvPr id="8" name="Picture 7" descr="00.jpg"/>
          <p:cNvPicPr>
            <a:picLocks noChangeAspect="1"/>
          </p:cNvPicPr>
          <p:nvPr/>
        </p:nvPicPr>
        <p:blipFill>
          <a:blip r:embed="rId2" cstate="print"/>
          <a:stretch>
            <a:fillRect/>
          </a:stretch>
        </p:blipFill>
        <p:spPr>
          <a:xfrm>
            <a:off x="4495800" y="3276600"/>
            <a:ext cx="43434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00.jpg"/>
          <p:cNvPicPr>
            <a:picLocks noChangeAspect="1"/>
          </p:cNvPicPr>
          <p:nvPr/>
        </p:nvPicPr>
        <p:blipFill>
          <a:blip r:embed="rId3" cstate="print"/>
          <a:stretch>
            <a:fillRect/>
          </a:stretch>
        </p:blipFill>
        <p:spPr>
          <a:xfrm>
            <a:off x="609600" y="304800"/>
            <a:ext cx="25146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00.gif"/>
          <p:cNvPicPr>
            <a:picLocks noGrp="1" noChangeAspect="1"/>
          </p:cNvPicPr>
          <p:nvPr>
            <p:ph idx="1"/>
          </p:nvPr>
        </p:nvPicPr>
        <p:blipFill>
          <a:blip r:embed="rId2" cstate="print"/>
          <a:srcRect/>
          <a:stretch>
            <a:fillRect/>
          </a:stretch>
        </p:blipFill>
        <p:spPr>
          <a:xfrm>
            <a:off x="381000" y="457200"/>
            <a:ext cx="4800600" cy="6096000"/>
          </a:xfrm>
        </p:spPr>
      </p:pic>
      <p:sp>
        <p:nvSpPr>
          <p:cNvPr id="11267" name="TextBox 4"/>
          <p:cNvSpPr txBox="1">
            <a:spLocks noChangeArrowheads="1"/>
          </p:cNvSpPr>
          <p:nvPr/>
        </p:nvSpPr>
        <p:spPr bwMode="auto">
          <a:xfrm>
            <a:off x="5410200" y="457200"/>
            <a:ext cx="3429000" cy="6648450"/>
          </a:xfrm>
          <a:prstGeom prst="rect">
            <a:avLst/>
          </a:prstGeom>
          <a:noFill/>
          <a:ln w="9525">
            <a:noFill/>
            <a:miter lim="800000"/>
            <a:headEnd/>
            <a:tailEnd/>
          </a:ln>
        </p:spPr>
        <p:txBody>
          <a:bodyPr>
            <a:spAutoFit/>
          </a:bodyPr>
          <a:lstStyle/>
          <a:p>
            <a:pPr>
              <a:buFont typeface="Courier New" pitchFamily="49" charset="0"/>
              <a:buChar char="o"/>
            </a:pPr>
            <a:r>
              <a:rPr lang="en-US" sz="2400">
                <a:latin typeface="Cambria" pitchFamily="18" charset="0"/>
              </a:rPr>
              <a:t>The Suez is the busiest inter-ocean waterway in the world.</a:t>
            </a:r>
          </a:p>
          <a:p>
            <a:pPr>
              <a:buFont typeface="Courier New" pitchFamily="49" charset="0"/>
              <a:buChar char="o"/>
            </a:pPr>
            <a:endParaRPr lang="en-US" sz="2400">
              <a:latin typeface="Cambria" pitchFamily="18" charset="0"/>
            </a:endParaRPr>
          </a:p>
          <a:p>
            <a:pPr>
              <a:buFont typeface="Courier New" pitchFamily="49" charset="0"/>
              <a:buChar char="o"/>
            </a:pPr>
            <a:r>
              <a:rPr lang="en-US" sz="2400">
                <a:latin typeface="Cambria" pitchFamily="18" charset="0"/>
              </a:rPr>
              <a:t>Tankers carrying petroleum products accounted for about 70 percent of the total tonnage.</a:t>
            </a:r>
          </a:p>
          <a:p>
            <a:pPr>
              <a:buFont typeface="Courier New" pitchFamily="49" charset="0"/>
              <a:buChar char="o"/>
            </a:pPr>
            <a:endParaRPr lang="en-US" sz="2400">
              <a:latin typeface="Cambria" pitchFamily="18" charset="0"/>
            </a:endParaRPr>
          </a:p>
          <a:p>
            <a:pPr>
              <a:buFont typeface="Courier New" pitchFamily="49" charset="0"/>
              <a:buChar char="o"/>
            </a:pPr>
            <a:r>
              <a:rPr lang="en-US" sz="2400">
                <a:latin typeface="Cambria" pitchFamily="18" charset="0"/>
              </a:rPr>
              <a:t>However, when President Nasser of Egypt decided to take control of the canal; this act meant a crucial loss for the French and British owners.</a:t>
            </a:r>
          </a:p>
          <a:p>
            <a:endParaRPr lang="en-US">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Tensions Increase</a:t>
            </a:r>
          </a:p>
        </p:txBody>
      </p:sp>
      <p:sp>
        <p:nvSpPr>
          <p:cNvPr id="12291" name="TextBox 4"/>
          <p:cNvSpPr txBox="1">
            <a:spLocks noChangeArrowheads="1"/>
          </p:cNvSpPr>
          <p:nvPr/>
        </p:nvSpPr>
        <p:spPr bwMode="auto">
          <a:xfrm>
            <a:off x="533400" y="1295400"/>
            <a:ext cx="5257800" cy="5909310"/>
          </a:xfrm>
          <a:prstGeom prst="rect">
            <a:avLst/>
          </a:prstGeom>
          <a:noFill/>
          <a:ln w="9525">
            <a:noFill/>
            <a:miter lim="800000"/>
            <a:headEnd/>
            <a:tailEnd/>
          </a:ln>
        </p:spPr>
        <p:txBody>
          <a:bodyPr wrap="square">
            <a:spAutoFit/>
          </a:bodyPr>
          <a:lstStyle/>
          <a:p>
            <a:pPr>
              <a:buFont typeface="Courier New" pitchFamily="49" charset="0"/>
              <a:buChar char="o"/>
            </a:pPr>
            <a:r>
              <a:rPr lang="en-US" sz="2400" dirty="0">
                <a:latin typeface="Cambria" pitchFamily="18" charset="0"/>
              </a:rPr>
              <a:t>Israel forces supported by French and English troops, agreed to attack Egypt in order to capture the canal.  The United States also supported Israel which in turn caused the Soviet Union to react.</a:t>
            </a:r>
          </a:p>
          <a:p>
            <a:endParaRPr lang="en-US" sz="2400" dirty="0">
              <a:latin typeface="Cambria" pitchFamily="18" charset="0"/>
            </a:endParaRPr>
          </a:p>
          <a:p>
            <a:pPr>
              <a:buFont typeface="Courier New" pitchFamily="49" charset="0"/>
              <a:buChar char="o"/>
            </a:pPr>
            <a:r>
              <a:rPr lang="en-US" sz="2400" dirty="0">
                <a:latin typeface="Cambria" pitchFamily="18" charset="0"/>
              </a:rPr>
              <a:t>In response to this attack, the Soviet Union supported the countries of Iraq, Syria, and Egypt.</a:t>
            </a:r>
          </a:p>
          <a:p>
            <a:endParaRPr lang="en-US" sz="2400" dirty="0">
              <a:latin typeface="Cambria" pitchFamily="18" charset="0"/>
            </a:endParaRPr>
          </a:p>
          <a:p>
            <a:pPr>
              <a:buFont typeface="Courier New" pitchFamily="49" charset="0"/>
              <a:buChar char="o"/>
            </a:pPr>
            <a:r>
              <a:rPr lang="en-US" sz="2400" dirty="0">
                <a:latin typeface="Cambria" pitchFamily="18" charset="0"/>
              </a:rPr>
              <a:t>When the Soviet Union declared its support for Egypt, the world was once again faced with the possibility of a major war.</a:t>
            </a:r>
          </a:p>
          <a:p>
            <a:pPr>
              <a:buFont typeface="Courier New" pitchFamily="49" charset="0"/>
              <a:buChar char="o"/>
            </a:pPr>
            <a:endParaRPr lang="en-US" dirty="0">
              <a:latin typeface="Cambria" pitchFamily="18" charset="0"/>
            </a:endParaRPr>
          </a:p>
        </p:txBody>
      </p:sp>
      <p:graphicFrame>
        <p:nvGraphicFramePr>
          <p:cNvPr id="32774" name="Object 6"/>
          <p:cNvGraphicFramePr>
            <a:graphicFrameLocks noChangeAspect="1"/>
          </p:cNvGraphicFramePr>
          <p:nvPr/>
        </p:nvGraphicFramePr>
        <p:xfrm>
          <a:off x="5930118" y="1600200"/>
          <a:ext cx="3213882" cy="2457450"/>
        </p:xfrm>
        <a:graphic>
          <a:graphicData uri="http://schemas.openxmlformats.org/presentationml/2006/ole">
            <p:oleObj spid="_x0000_s8194" name="Image" r:id="rId3" imgW="4320508" imgH="3303918" progId="">
              <p:embed/>
            </p:oleObj>
          </a:graphicData>
        </a:graphic>
      </p:graphicFrame>
      <p:sp>
        <p:nvSpPr>
          <p:cNvPr id="6" name="Rectangle 5"/>
          <p:cNvSpPr/>
          <p:nvPr/>
        </p:nvSpPr>
        <p:spPr>
          <a:xfrm>
            <a:off x="6324600" y="4191000"/>
            <a:ext cx="2194832" cy="369332"/>
          </a:xfrm>
          <a:prstGeom prst="rect">
            <a:avLst/>
          </a:prstGeom>
        </p:spPr>
        <p:txBody>
          <a:bodyPr wrap="none">
            <a:spAutoFit/>
          </a:bodyPr>
          <a:lstStyle/>
          <a:p>
            <a:pPr algn="ctr"/>
            <a:r>
              <a:rPr lang="en-CA" kern="10" dirty="0" smtClean="0">
                <a:ln w="9525">
                  <a:noFill/>
                  <a:round/>
                  <a:headEnd/>
                  <a:tailEnd/>
                </a:ln>
                <a:solidFill>
                  <a:schemeClr val="tx2"/>
                </a:solidFill>
                <a:effectLst>
                  <a:outerShdw dist="35921" dir="2700000" algn="ctr" rotWithShape="0">
                    <a:srgbClr val="C0C0C0"/>
                  </a:outerShdw>
                </a:effectLst>
                <a:latin typeface="Impact"/>
              </a:rPr>
              <a:t>Colonel Abdel Nasser</a:t>
            </a:r>
            <a:endParaRPr lang="en-CA" kern="10" dirty="0">
              <a:ln w="9525">
                <a:noFill/>
                <a:round/>
                <a:headEnd/>
                <a:tailEnd/>
              </a:ln>
              <a:solidFill>
                <a:schemeClr val="tx2"/>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0" y="-1"/>
            <a:ext cx="9144000" cy="6902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00.jpg"/>
          <p:cNvPicPr>
            <a:picLocks noChangeAspect="1"/>
          </p:cNvPicPr>
          <p:nvPr/>
        </p:nvPicPr>
        <p:blipFill>
          <a:blip r:embed="rId2" cstate="print"/>
          <a:srcRect/>
          <a:stretch>
            <a:fillRect/>
          </a:stretch>
        </p:blipFill>
        <p:spPr bwMode="auto">
          <a:xfrm>
            <a:off x="609600" y="381000"/>
            <a:ext cx="4038600" cy="5410200"/>
          </a:xfrm>
          <a:prstGeom prst="rect">
            <a:avLst/>
          </a:prstGeom>
          <a:noFill/>
          <a:ln w="9525">
            <a:noFill/>
            <a:miter lim="800000"/>
            <a:headEnd/>
            <a:tailEnd/>
          </a:ln>
        </p:spPr>
      </p:pic>
      <p:pic>
        <p:nvPicPr>
          <p:cNvPr id="13315" name="Picture 4" descr="000.jpg"/>
          <p:cNvPicPr>
            <a:picLocks noChangeAspect="1"/>
          </p:cNvPicPr>
          <p:nvPr/>
        </p:nvPicPr>
        <p:blipFill>
          <a:blip r:embed="rId3" cstate="print"/>
          <a:srcRect/>
          <a:stretch>
            <a:fillRect/>
          </a:stretch>
        </p:blipFill>
        <p:spPr bwMode="auto">
          <a:xfrm>
            <a:off x="4648200" y="609600"/>
            <a:ext cx="3657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Lester Pearson</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dirty="0" smtClean="0"/>
          </a:p>
        </p:txBody>
      </p:sp>
      <p:sp>
        <p:nvSpPr>
          <p:cNvPr id="33795" name="Rectangle 3"/>
          <p:cNvSpPr>
            <a:spLocks noGrp="1" noChangeArrowheads="1"/>
          </p:cNvSpPr>
          <p:nvPr>
            <p:ph type="body" sz="half" idx="1"/>
          </p:nvPr>
        </p:nvSpPr>
        <p:spPr>
          <a:xfrm>
            <a:off x="304800" y="1828800"/>
            <a:ext cx="4572000" cy="4800600"/>
          </a:xfrm>
        </p:spPr>
        <p:txBody>
          <a:bodyPr>
            <a:normAutofit lnSpcReduction="10000"/>
          </a:bodyPr>
          <a:lstStyle/>
          <a:p>
            <a:r>
              <a:rPr lang="en-US" sz="2400" dirty="0" smtClean="0">
                <a:solidFill>
                  <a:srgbClr val="FF0000"/>
                </a:solidFill>
              </a:rPr>
              <a:t>Lester Pearson </a:t>
            </a:r>
            <a:r>
              <a:rPr lang="en-US" sz="2400" dirty="0" smtClean="0"/>
              <a:t>was Canada’s  Secretary of State for External Affairs and very opposed to the British and French decision to go to war in Egypt.</a:t>
            </a:r>
          </a:p>
          <a:p>
            <a:r>
              <a:rPr lang="en-US" sz="2400" dirty="0" smtClean="0"/>
              <a:t>He believed that the </a:t>
            </a:r>
            <a:r>
              <a:rPr lang="en-US" sz="2400" b="1" dirty="0" smtClean="0"/>
              <a:t>United Nation’s</a:t>
            </a:r>
            <a:r>
              <a:rPr lang="en-US" sz="2400" dirty="0" smtClean="0"/>
              <a:t> </a:t>
            </a:r>
            <a:r>
              <a:rPr lang="en-US" sz="2400" b="1" dirty="0" smtClean="0"/>
              <a:t>motion for a cease-fire was inadequate</a:t>
            </a:r>
            <a:r>
              <a:rPr lang="en-US" sz="2400" dirty="0" smtClean="0"/>
              <a:t> and </a:t>
            </a:r>
            <a:r>
              <a:rPr lang="en-US" sz="2400" dirty="0" smtClean="0">
                <a:solidFill>
                  <a:srgbClr val="FF0000"/>
                </a:solidFill>
              </a:rPr>
              <a:t>proposed that an international United Nations force be sent to the region.</a:t>
            </a:r>
          </a:p>
        </p:txBody>
      </p:sp>
      <p:graphicFrame>
        <p:nvGraphicFramePr>
          <p:cNvPr id="33799" name="Object 7"/>
          <p:cNvGraphicFramePr>
            <a:graphicFrameLocks noChangeAspect="1"/>
          </p:cNvGraphicFramePr>
          <p:nvPr>
            <p:ph type="clipArt" sz="half" idx="2"/>
          </p:nvPr>
        </p:nvGraphicFramePr>
        <p:xfrm>
          <a:off x="4964113" y="1885950"/>
          <a:ext cx="3330575" cy="4170363"/>
        </p:xfrm>
        <a:graphic>
          <a:graphicData uri="http://schemas.openxmlformats.org/presentationml/2006/ole">
            <p:oleObj spid="_x0000_s5122" name="Image" r:id="rId3" imgW="3871383" imgH="4848875"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600200"/>
            <a:ext cx="4800600" cy="4525963"/>
          </a:xfrm>
        </p:spPr>
        <p:txBody>
          <a:bodyPr>
            <a:normAutofit/>
          </a:bodyPr>
          <a:lstStyle/>
          <a:p>
            <a:pPr eaLnBrk="1" hangingPunct="1">
              <a:buFont typeface="Courier New" pitchFamily="49" charset="0"/>
              <a:buChar char="o"/>
            </a:pPr>
            <a:r>
              <a:rPr lang="en-US" dirty="0" smtClean="0">
                <a:latin typeface="Cambria" pitchFamily="18" charset="0"/>
              </a:rPr>
              <a:t>Lester Pearson came up with a strategic plan. </a:t>
            </a:r>
          </a:p>
          <a:p>
            <a:pPr eaLnBrk="1" hangingPunct="1">
              <a:buFont typeface="Courier New" pitchFamily="49" charset="0"/>
              <a:buChar char="o"/>
            </a:pPr>
            <a:r>
              <a:rPr lang="en-US" dirty="0" smtClean="0">
                <a:latin typeface="Cambria" pitchFamily="18" charset="0"/>
              </a:rPr>
              <a:t>Lester called an all night emergency meeting.</a:t>
            </a:r>
          </a:p>
          <a:p>
            <a:pPr eaLnBrk="1" hangingPunct="1">
              <a:buFont typeface="Courier New" pitchFamily="49" charset="0"/>
              <a:buChar char="o"/>
            </a:pPr>
            <a:r>
              <a:rPr lang="en-US" dirty="0" smtClean="0">
                <a:latin typeface="Cambria" pitchFamily="18" charset="0"/>
              </a:rPr>
              <a:t>At this meeting it was decided that a </a:t>
            </a:r>
            <a:r>
              <a:rPr lang="en-US" dirty="0" smtClean="0">
                <a:solidFill>
                  <a:srgbClr val="FF0000"/>
                </a:solidFill>
                <a:latin typeface="Cambria" pitchFamily="18" charset="0"/>
              </a:rPr>
              <a:t>special UN peacekeeping </a:t>
            </a:r>
            <a:r>
              <a:rPr lang="en-US" dirty="0" smtClean="0">
                <a:latin typeface="Cambria" pitchFamily="18" charset="0"/>
              </a:rPr>
              <a:t>force would patrol the border areas.</a:t>
            </a:r>
          </a:p>
        </p:txBody>
      </p:sp>
      <p:sp>
        <p:nvSpPr>
          <p:cNvPr id="4" name="Rectangle 3"/>
          <p:cNvSpPr/>
          <p:nvPr/>
        </p:nvSpPr>
        <p:spPr>
          <a:xfrm>
            <a:off x="1891306" y="381000"/>
            <a:ext cx="5186036"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Lester Pearson</a:t>
            </a:r>
          </a:p>
        </p:txBody>
      </p:sp>
      <p:pic>
        <p:nvPicPr>
          <p:cNvPr id="38914" name="Picture 2"/>
          <p:cNvPicPr>
            <a:picLocks noChangeAspect="1" noChangeArrowheads="1"/>
          </p:cNvPicPr>
          <p:nvPr/>
        </p:nvPicPr>
        <p:blipFill>
          <a:blip r:embed="rId2" cstate="print"/>
          <a:srcRect/>
          <a:stretch>
            <a:fillRect/>
          </a:stretch>
        </p:blipFill>
        <p:spPr bwMode="auto">
          <a:xfrm>
            <a:off x="5410199" y="1905000"/>
            <a:ext cx="348842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000.jpg"/>
          <p:cNvPicPr>
            <a:picLocks noChangeAspect="1"/>
          </p:cNvPicPr>
          <p:nvPr/>
        </p:nvPicPr>
        <p:blipFill>
          <a:blip r:embed="rId2" cstate="print"/>
          <a:srcRect/>
          <a:stretch>
            <a:fillRect/>
          </a:stretch>
        </p:blipFill>
        <p:spPr bwMode="auto">
          <a:xfrm>
            <a:off x="1066800" y="914400"/>
            <a:ext cx="3505200" cy="5105400"/>
          </a:xfrm>
          <a:prstGeom prst="rect">
            <a:avLst/>
          </a:prstGeom>
          <a:noFill/>
          <a:ln w="9525">
            <a:noFill/>
            <a:miter lim="800000"/>
            <a:headEnd/>
            <a:tailEnd/>
          </a:ln>
        </p:spPr>
      </p:pic>
      <p:sp>
        <p:nvSpPr>
          <p:cNvPr id="15363" name="TextBox 4"/>
          <p:cNvSpPr txBox="1">
            <a:spLocks noChangeArrowheads="1"/>
          </p:cNvSpPr>
          <p:nvPr/>
        </p:nvSpPr>
        <p:spPr bwMode="auto">
          <a:xfrm>
            <a:off x="4800600" y="914400"/>
            <a:ext cx="4038600" cy="3785652"/>
          </a:xfrm>
          <a:prstGeom prst="rect">
            <a:avLst/>
          </a:prstGeom>
          <a:noFill/>
          <a:ln w="9525">
            <a:noFill/>
            <a:miter lim="800000"/>
            <a:headEnd/>
            <a:tailEnd/>
          </a:ln>
        </p:spPr>
        <p:txBody>
          <a:bodyPr>
            <a:spAutoFit/>
          </a:bodyPr>
          <a:lstStyle/>
          <a:p>
            <a:pPr>
              <a:buFont typeface="Courier New" pitchFamily="49" charset="0"/>
              <a:buChar char="o"/>
            </a:pPr>
            <a:r>
              <a:rPr lang="en-US" sz="2400" dirty="0">
                <a:latin typeface="Cambria" pitchFamily="18" charset="0"/>
              </a:rPr>
              <a:t>Pearson suggested forming a </a:t>
            </a:r>
            <a:r>
              <a:rPr lang="en-US" sz="2400" dirty="0">
                <a:solidFill>
                  <a:srgbClr val="FF0000"/>
                </a:solidFill>
                <a:latin typeface="Cambria" pitchFamily="18" charset="0"/>
              </a:rPr>
              <a:t>United Nations Emergency Force</a:t>
            </a:r>
            <a:r>
              <a:rPr lang="en-US" sz="2400" dirty="0">
                <a:latin typeface="Cambria" pitchFamily="18" charset="0"/>
              </a:rPr>
              <a:t> (UNEF) that would take up positions between combatants, keeping them apart while a settlement was worked out.</a:t>
            </a:r>
          </a:p>
          <a:p>
            <a:pPr>
              <a:buFont typeface="Courier New" pitchFamily="49" charset="0"/>
              <a:buChar char="o"/>
            </a:pPr>
            <a:endParaRPr lang="en-US" dirty="0">
              <a:latin typeface="Cambria" pitchFamily="18" charset="0"/>
            </a:endParaRPr>
          </a:p>
          <a:p>
            <a:endParaRPr lang="en-US" dirty="0">
              <a:latin typeface="Cambria" pitchFamily="18" charset="0"/>
            </a:endParaRPr>
          </a:p>
          <a:p>
            <a:pPr>
              <a:buFont typeface="Courier New" pitchFamily="49" charset="0"/>
              <a:buChar char="o"/>
            </a:pPr>
            <a:endParaRPr lang="en-US" dirty="0">
              <a:latin typeface="Cambria" pitchFamily="18" charset="0"/>
            </a:endParaRPr>
          </a:p>
          <a:p>
            <a:pPr>
              <a:buFont typeface="Courier New" pitchFamily="49" charset="0"/>
              <a:buChar char="o"/>
            </a:pPr>
            <a:endParaRPr lang="en-US" dirty="0">
              <a:latin typeface="Cambria" pitchFamily="18" charset="0"/>
            </a:endParaRPr>
          </a:p>
        </p:txBody>
      </p:sp>
      <p:pic>
        <p:nvPicPr>
          <p:cNvPr id="37889" name="Picture 1"/>
          <p:cNvPicPr>
            <a:picLocks noChangeAspect="1" noChangeArrowheads="1"/>
          </p:cNvPicPr>
          <p:nvPr/>
        </p:nvPicPr>
        <p:blipFill>
          <a:blip r:embed="rId3" cstate="print"/>
          <a:srcRect/>
          <a:stretch>
            <a:fillRect/>
          </a:stretch>
        </p:blipFill>
        <p:spPr bwMode="auto">
          <a:xfrm>
            <a:off x="5181600" y="3886200"/>
            <a:ext cx="337375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575" y="381000"/>
            <a:ext cx="4929491"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Canada’s Role</a:t>
            </a:r>
          </a:p>
        </p:txBody>
      </p:sp>
      <p:sp>
        <p:nvSpPr>
          <p:cNvPr id="3" name="TextBox 2"/>
          <p:cNvSpPr txBox="1"/>
          <p:nvPr/>
        </p:nvSpPr>
        <p:spPr>
          <a:xfrm>
            <a:off x="457200" y="1676400"/>
            <a:ext cx="4343400" cy="4524375"/>
          </a:xfrm>
          <a:prstGeom prst="rect">
            <a:avLst/>
          </a:prstGeom>
          <a:noFill/>
        </p:spPr>
        <p:txBody>
          <a:bodyPr>
            <a:spAutoFit/>
          </a:bodyPr>
          <a:lstStyle/>
          <a:p>
            <a:pPr>
              <a:buFont typeface="Courier New" pitchFamily="49" charset="0"/>
              <a:buChar char="o"/>
              <a:defRPr/>
            </a:pPr>
            <a:r>
              <a:rPr lang="en-US" sz="2800" dirty="0">
                <a:latin typeface="Cambria" pitchFamily="18" charset="0"/>
              </a:rPr>
              <a:t>Canada sent over 800 soldiers and the UNEF force grew to about 6000.  </a:t>
            </a:r>
          </a:p>
          <a:p>
            <a:pPr>
              <a:buFont typeface="Courier New" pitchFamily="49" charset="0"/>
              <a:buChar char="o"/>
              <a:defRPr/>
            </a:pPr>
            <a:endParaRPr lang="en-US" sz="2800" dirty="0">
              <a:latin typeface="+mn-lt"/>
            </a:endParaRPr>
          </a:p>
          <a:p>
            <a:pPr>
              <a:buFont typeface="Courier New" pitchFamily="49" charset="0"/>
              <a:buChar char="o"/>
              <a:defRPr/>
            </a:pPr>
            <a:r>
              <a:rPr lang="en-US" sz="2800" dirty="0">
                <a:latin typeface="Cambria" pitchFamily="18" charset="0"/>
              </a:rPr>
              <a:t>Lester Pearson was awarded the </a:t>
            </a:r>
            <a:r>
              <a:rPr lang="en-US" sz="2800" dirty="0">
                <a:solidFill>
                  <a:srgbClr val="FF0000"/>
                </a:solidFill>
                <a:latin typeface="Cambria" pitchFamily="18" charset="0"/>
              </a:rPr>
              <a:t>Noble Peace Prize </a:t>
            </a:r>
            <a:r>
              <a:rPr lang="en-US" sz="2800" dirty="0">
                <a:latin typeface="Cambria" pitchFamily="18" charset="0"/>
              </a:rPr>
              <a:t>in 1957 for his resolution of the Suez Crisis.</a:t>
            </a:r>
          </a:p>
          <a:p>
            <a:pPr>
              <a:buFont typeface="Courier New" pitchFamily="49" charset="0"/>
              <a:buChar char="o"/>
              <a:defRPr/>
            </a:pPr>
            <a:endParaRPr lang="en-US" dirty="0">
              <a:latin typeface="Cambria" pitchFamily="18" charset="0"/>
            </a:endParaRPr>
          </a:p>
          <a:p>
            <a:pPr>
              <a:buFont typeface="Courier New" pitchFamily="49" charset="0"/>
              <a:buChar char="o"/>
              <a:defRPr/>
            </a:pPr>
            <a:endParaRPr lang="en-US" dirty="0">
              <a:latin typeface="Cambria" pitchFamily="18" charset="0"/>
            </a:endParaRPr>
          </a:p>
        </p:txBody>
      </p:sp>
      <p:pic>
        <p:nvPicPr>
          <p:cNvPr id="4" name="Picture 3" descr="00.jpg"/>
          <p:cNvPicPr>
            <a:picLocks noChangeAspect="1"/>
          </p:cNvPicPr>
          <p:nvPr/>
        </p:nvPicPr>
        <p:blipFill>
          <a:blip r:embed="rId2" cstate="print"/>
          <a:stretch>
            <a:fillRect/>
          </a:stretch>
        </p:blipFill>
        <p:spPr>
          <a:xfrm>
            <a:off x="5181600" y="1447800"/>
            <a:ext cx="3371850"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389" name="TextBox 4"/>
          <p:cNvSpPr txBox="1">
            <a:spLocks noChangeArrowheads="1"/>
          </p:cNvSpPr>
          <p:nvPr/>
        </p:nvSpPr>
        <p:spPr bwMode="auto">
          <a:xfrm>
            <a:off x="4724400" y="5486400"/>
            <a:ext cx="3810000" cy="646113"/>
          </a:xfrm>
          <a:prstGeom prst="rect">
            <a:avLst/>
          </a:prstGeom>
          <a:noFill/>
          <a:ln w="9525">
            <a:noFill/>
            <a:miter lim="800000"/>
            <a:headEnd/>
            <a:tailEnd/>
          </a:ln>
        </p:spPr>
        <p:txBody>
          <a:bodyPr>
            <a:spAutoFit/>
          </a:bodyPr>
          <a:lstStyle/>
          <a:p>
            <a:r>
              <a:rPr lang="en-US" b="1">
                <a:latin typeface="Century Schoolbook" pitchFamily="18" charset="0"/>
              </a:rPr>
              <a:t>This was a great honour for Canada.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620000"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Pearson Becomes PM!</a:t>
            </a:r>
          </a:p>
        </p:txBody>
      </p:sp>
      <p:sp>
        <p:nvSpPr>
          <p:cNvPr id="17411" name="TextBox 3"/>
          <p:cNvSpPr txBox="1">
            <a:spLocks noChangeArrowheads="1"/>
          </p:cNvSpPr>
          <p:nvPr/>
        </p:nvSpPr>
        <p:spPr bwMode="auto">
          <a:xfrm>
            <a:off x="304800" y="1828800"/>
            <a:ext cx="5029200" cy="4094163"/>
          </a:xfrm>
          <a:prstGeom prst="rect">
            <a:avLst/>
          </a:prstGeom>
          <a:noFill/>
          <a:ln w="9525">
            <a:noFill/>
            <a:miter lim="800000"/>
            <a:headEnd/>
            <a:tailEnd/>
          </a:ln>
        </p:spPr>
        <p:txBody>
          <a:bodyPr>
            <a:spAutoFit/>
          </a:bodyPr>
          <a:lstStyle/>
          <a:p>
            <a:pPr>
              <a:buFont typeface="Courier New" pitchFamily="49" charset="0"/>
              <a:buChar char="o"/>
            </a:pPr>
            <a:r>
              <a:rPr lang="en-US" sz="2000">
                <a:latin typeface="Cambria" pitchFamily="18" charset="0"/>
              </a:rPr>
              <a:t>Lester Pearson became the PM of Canada in 1963.</a:t>
            </a:r>
          </a:p>
          <a:p>
            <a:endParaRPr lang="en-US" sz="2000">
              <a:latin typeface="Cambria" pitchFamily="18" charset="0"/>
            </a:endParaRPr>
          </a:p>
          <a:p>
            <a:pPr>
              <a:buFont typeface="Courier New" pitchFamily="49" charset="0"/>
              <a:buChar char="o"/>
            </a:pPr>
            <a:r>
              <a:rPr lang="en-US" sz="2000">
                <a:latin typeface="Cambria" pitchFamily="18" charset="0"/>
              </a:rPr>
              <a:t>Pearson’s values were based on three principals:</a:t>
            </a:r>
          </a:p>
          <a:p>
            <a:endParaRPr lang="en-US" sz="2000">
              <a:latin typeface="Cambria" pitchFamily="18" charset="0"/>
            </a:endParaRPr>
          </a:p>
          <a:p>
            <a:pPr>
              <a:buFont typeface="Wingdings" pitchFamily="2" charset="2"/>
              <a:buChar char="v"/>
            </a:pPr>
            <a:r>
              <a:rPr lang="en-US" sz="2000">
                <a:latin typeface="Cambria" pitchFamily="18" charset="0"/>
              </a:rPr>
              <a:t>Ignorance creates fear and fear is an enemy of peace.</a:t>
            </a:r>
          </a:p>
          <a:p>
            <a:endParaRPr lang="en-US" sz="2000">
              <a:latin typeface="Cambria" pitchFamily="18" charset="0"/>
            </a:endParaRPr>
          </a:p>
          <a:p>
            <a:pPr>
              <a:buFont typeface="Wingdings" pitchFamily="2" charset="2"/>
              <a:buChar char="v"/>
            </a:pPr>
            <a:r>
              <a:rPr lang="en-US" sz="2000">
                <a:latin typeface="Cambria" pitchFamily="18" charset="0"/>
              </a:rPr>
              <a:t>Hunger and poverty are danger to peace.</a:t>
            </a:r>
          </a:p>
          <a:p>
            <a:endParaRPr lang="en-US" sz="2000">
              <a:latin typeface="Cambria" pitchFamily="18" charset="0"/>
            </a:endParaRPr>
          </a:p>
          <a:p>
            <a:pPr>
              <a:buFont typeface="Wingdings" pitchFamily="2" charset="2"/>
              <a:buChar char="v"/>
            </a:pPr>
            <a:r>
              <a:rPr lang="en-US" sz="2000">
                <a:latin typeface="Cambria" pitchFamily="18" charset="0"/>
              </a:rPr>
              <a:t>Human begins make effort to prepare for war, yet they prepare for peace very poorly.   </a:t>
            </a:r>
          </a:p>
        </p:txBody>
      </p:sp>
      <p:pic>
        <p:nvPicPr>
          <p:cNvPr id="17412" name="Picture 4" descr="00.jpg"/>
          <p:cNvPicPr>
            <a:picLocks noChangeAspect="1"/>
          </p:cNvPicPr>
          <p:nvPr/>
        </p:nvPicPr>
        <p:blipFill>
          <a:blip r:embed="rId2" cstate="print"/>
          <a:srcRect/>
          <a:stretch>
            <a:fillRect/>
          </a:stretch>
        </p:blipFill>
        <p:spPr bwMode="auto">
          <a:xfrm>
            <a:off x="5791200" y="1752600"/>
            <a:ext cx="2743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normAutofit fontScale="90000"/>
          </a:bodyPr>
          <a:lstStyle/>
          <a:p>
            <a:r>
              <a:rPr lang="en-US" smtClean="0"/>
              <a:t>Canada’s Importance as a Peace Keeping Nation</a:t>
            </a:r>
          </a:p>
        </p:txBody>
      </p:sp>
      <p:sp>
        <p:nvSpPr>
          <p:cNvPr id="29699" name="Rectangle 3"/>
          <p:cNvSpPr>
            <a:spLocks noGrp="1" noChangeArrowheads="1"/>
          </p:cNvSpPr>
          <p:nvPr>
            <p:ph type="body" sz="half" idx="1"/>
          </p:nvPr>
        </p:nvSpPr>
        <p:spPr>
          <a:xfrm>
            <a:off x="381000" y="2133600"/>
            <a:ext cx="4013200" cy="4171950"/>
          </a:xfrm>
        </p:spPr>
        <p:txBody>
          <a:bodyPr/>
          <a:lstStyle/>
          <a:p>
            <a:r>
              <a:rPr lang="en-US" sz="2400" dirty="0" smtClean="0"/>
              <a:t>Since 1956 </a:t>
            </a:r>
            <a:r>
              <a:rPr lang="en-US" sz="2400" dirty="0" smtClean="0">
                <a:solidFill>
                  <a:srgbClr val="FF0000"/>
                </a:solidFill>
              </a:rPr>
              <a:t>Canada has continued to contribute small numbers of troops to various parts of the world </a:t>
            </a:r>
            <a:r>
              <a:rPr lang="en-US" sz="2400" dirty="0" smtClean="0"/>
              <a:t>where problems have been experienced.</a:t>
            </a:r>
          </a:p>
          <a:p>
            <a:r>
              <a:rPr lang="en-US" sz="2400" dirty="0" smtClean="0"/>
              <a:t>These included Lebanon - 1958, Cyprus – 1964, and</a:t>
            </a:r>
          </a:p>
          <a:p>
            <a:endParaRPr lang="en-US" sz="2400" dirty="0" smtClean="0"/>
          </a:p>
          <a:p>
            <a:endParaRPr lang="en-US" sz="2400" dirty="0" smtClean="0"/>
          </a:p>
        </p:txBody>
      </p:sp>
      <p:graphicFrame>
        <p:nvGraphicFramePr>
          <p:cNvPr id="29705" name="Object 9"/>
          <p:cNvGraphicFramePr>
            <a:graphicFrameLocks noChangeAspect="1"/>
          </p:cNvGraphicFramePr>
          <p:nvPr/>
        </p:nvGraphicFramePr>
        <p:xfrm>
          <a:off x="5257800" y="990600"/>
          <a:ext cx="3167063" cy="4414838"/>
        </p:xfrm>
        <a:graphic>
          <a:graphicData uri="http://schemas.openxmlformats.org/presentationml/2006/ole">
            <p:oleObj spid="_x0000_s6146" name="Image" r:id="rId3" imgW="4256971" imgH="5934345" progId="">
              <p:embed/>
            </p:oleObj>
          </a:graphicData>
        </a:graphic>
      </p:graphicFrame>
      <p:graphicFrame>
        <p:nvGraphicFramePr>
          <p:cNvPr id="29706" name="Object 10"/>
          <p:cNvGraphicFramePr>
            <a:graphicFrameLocks noChangeAspect="1"/>
          </p:cNvGraphicFramePr>
          <p:nvPr/>
        </p:nvGraphicFramePr>
        <p:xfrm>
          <a:off x="4724400" y="5638800"/>
          <a:ext cx="4065588" cy="809625"/>
        </p:xfrm>
        <a:graphic>
          <a:graphicData uri="http://schemas.openxmlformats.org/presentationml/2006/ole">
            <p:oleObj spid="_x0000_s6147" name="Image" r:id="rId4" imgW="4065549" imgH="809246"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305800" cy="1754326"/>
          </a:xfrm>
          <a:prstGeom prst="rect">
            <a:avLst/>
          </a:prstGeom>
          <a:noFill/>
        </p:spPr>
        <p:txBody>
          <a:bodyPr>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North Korea Invades South Korea… </a:t>
            </a:r>
          </a:p>
        </p:txBody>
      </p:sp>
      <p:sp>
        <p:nvSpPr>
          <p:cNvPr id="3075" name="TextBox 5"/>
          <p:cNvSpPr txBox="1">
            <a:spLocks noChangeArrowheads="1"/>
          </p:cNvSpPr>
          <p:nvPr/>
        </p:nvSpPr>
        <p:spPr bwMode="auto">
          <a:xfrm>
            <a:off x="228600" y="2209800"/>
            <a:ext cx="4800600" cy="3847207"/>
          </a:xfrm>
          <a:prstGeom prst="rect">
            <a:avLst/>
          </a:prstGeom>
          <a:noFill/>
          <a:ln w="9525">
            <a:noFill/>
            <a:miter lim="800000"/>
            <a:headEnd/>
            <a:tailEnd/>
          </a:ln>
        </p:spPr>
        <p:txBody>
          <a:bodyPr wrap="square">
            <a:spAutoFit/>
          </a:bodyPr>
          <a:lstStyle/>
          <a:p>
            <a:pPr>
              <a:buFont typeface="Courier New" pitchFamily="49" charset="0"/>
              <a:buChar char="o"/>
            </a:pPr>
            <a:r>
              <a:rPr lang="en-US" sz="2400" dirty="0">
                <a:latin typeface="Cambria" pitchFamily="18" charset="0"/>
              </a:rPr>
              <a:t> </a:t>
            </a:r>
            <a:r>
              <a:rPr lang="en-US" sz="2000" dirty="0">
                <a:latin typeface="Cambria" pitchFamily="18" charset="0"/>
              </a:rPr>
              <a:t>In 1950, Communist North Korea, </a:t>
            </a:r>
            <a:r>
              <a:rPr lang="en-US" sz="2000" dirty="0">
                <a:solidFill>
                  <a:srgbClr val="FF0000"/>
                </a:solidFill>
                <a:latin typeface="Cambria" pitchFamily="18" charset="0"/>
              </a:rPr>
              <a:t>supported by Communist </a:t>
            </a:r>
            <a:r>
              <a:rPr lang="en-US" sz="2000" dirty="0">
                <a:latin typeface="Cambria" pitchFamily="18" charset="0"/>
              </a:rPr>
              <a:t>China invaded South Korea.</a:t>
            </a:r>
          </a:p>
          <a:p>
            <a:endParaRPr lang="en-US" sz="2000" dirty="0">
              <a:latin typeface="Cambria" pitchFamily="18" charset="0"/>
            </a:endParaRPr>
          </a:p>
          <a:p>
            <a:pPr>
              <a:buFont typeface="Courier New" pitchFamily="49" charset="0"/>
              <a:buChar char="o"/>
            </a:pPr>
            <a:r>
              <a:rPr lang="en-US" sz="2000" dirty="0">
                <a:latin typeface="Cambria" pitchFamily="18" charset="0"/>
              </a:rPr>
              <a:t>The US supported South Korea against this Communist aggression.</a:t>
            </a:r>
          </a:p>
          <a:p>
            <a:endParaRPr lang="en-US" sz="2000" dirty="0">
              <a:latin typeface="Cambria" pitchFamily="18" charset="0"/>
            </a:endParaRPr>
          </a:p>
          <a:p>
            <a:pPr>
              <a:buFont typeface="Courier New" pitchFamily="49" charset="0"/>
              <a:buChar char="o"/>
            </a:pPr>
            <a:r>
              <a:rPr lang="en-US" sz="2000" dirty="0">
                <a:latin typeface="Cambria" pitchFamily="18" charset="0"/>
              </a:rPr>
              <a:t>Under American influence the Security Council of the United Nations condemned the attack by North Korea and called on UN members </a:t>
            </a:r>
            <a:r>
              <a:rPr lang="en-US" sz="2000" b="1" dirty="0">
                <a:latin typeface="Cambria" pitchFamily="18" charset="0"/>
              </a:rPr>
              <a:t>“to render every assistance” </a:t>
            </a:r>
            <a:r>
              <a:rPr lang="en-US" sz="2000" dirty="0">
                <a:latin typeface="Cambria" pitchFamily="18" charset="0"/>
              </a:rPr>
              <a:t>to South Korea.</a:t>
            </a:r>
          </a:p>
        </p:txBody>
      </p:sp>
      <p:pic>
        <p:nvPicPr>
          <p:cNvPr id="5" name="Picture 6"/>
          <p:cNvPicPr>
            <a:picLocks noChangeAspect="1" noChangeArrowheads="1"/>
          </p:cNvPicPr>
          <p:nvPr/>
        </p:nvPicPr>
        <p:blipFill>
          <a:blip r:embed="rId2" cstate="print"/>
          <a:srcRect/>
          <a:stretch>
            <a:fillRect/>
          </a:stretch>
        </p:blipFill>
        <p:spPr>
          <a:xfrm>
            <a:off x="4918039" y="2590800"/>
            <a:ext cx="4225961" cy="373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CA" dirty="0" smtClean="0"/>
              <a:t>Traditionally, peacekeepers supervise cease-fires and observe the movements of the opposing forces in an attempt to bring calm to an area and to facilitate a negotiated settlement to disputes. </a:t>
            </a:r>
          </a:p>
          <a:p>
            <a:r>
              <a:rPr lang="en-CA" dirty="0" smtClean="0">
                <a:solidFill>
                  <a:srgbClr val="FF0000"/>
                </a:solidFill>
              </a:rPr>
              <a:t>Peacekeepers </a:t>
            </a:r>
            <a:r>
              <a:rPr lang="en-CA" b="1" dirty="0" smtClean="0">
                <a:solidFill>
                  <a:srgbClr val="FF0000"/>
                </a:solidFill>
              </a:rPr>
              <a:t>seldom have the capability to enforce the terms of a cease-fire or agreement</a:t>
            </a:r>
            <a:r>
              <a:rPr lang="en-CA" dirty="0" smtClean="0"/>
              <a:t>. </a:t>
            </a:r>
          </a:p>
          <a:p>
            <a:r>
              <a:rPr lang="en-CA" dirty="0" smtClean="0"/>
              <a:t>The peacekeepers’ main powers are the moral authority of the UN and the legitimacy awarded by the support of the international community. </a:t>
            </a:r>
          </a:p>
          <a:p>
            <a:r>
              <a:rPr lang="en-CA" dirty="0" smtClean="0"/>
              <a:t>The success of a peacekeeping mission depends on the cooperation of the parties in conflict. A peacekeeping mandate does not include imposing a ‘solution’ on unwilling parties. </a:t>
            </a:r>
            <a:endParaRPr lang="en-CA" dirty="0"/>
          </a:p>
        </p:txBody>
      </p:sp>
      <p:sp>
        <p:nvSpPr>
          <p:cNvPr id="5" name="Title 4"/>
          <p:cNvSpPr>
            <a:spLocks noGrp="1"/>
          </p:cNvSpPr>
          <p:nvPr>
            <p:ph type="title"/>
          </p:nvPr>
        </p:nvSpPr>
        <p:spPr/>
        <p:txBody>
          <a:bodyPr/>
          <a:lstStyle/>
          <a:p>
            <a:r>
              <a:rPr lang="en-CA" dirty="0" smtClean="0"/>
              <a:t>Canadian Peacekeeping</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5943600" cy="4525963"/>
          </a:xfrm>
        </p:spPr>
        <p:txBody>
          <a:bodyPr>
            <a:normAutofit fontScale="77500" lnSpcReduction="20000"/>
          </a:bodyPr>
          <a:lstStyle/>
          <a:p>
            <a:r>
              <a:rPr lang="en-CA" dirty="0" smtClean="0"/>
              <a:t>The peacekeepers’ responsibilities now include such elements as </a:t>
            </a:r>
            <a:r>
              <a:rPr lang="en-CA" b="1" dirty="0" smtClean="0"/>
              <a:t>disarming military forces, providing security to the population, organizing elections, forestalling conflicts, encouraging peace settlements, training and leading local de-mining teams, protecting humanitarian aid convoys, and performing civil functions</a:t>
            </a:r>
            <a:r>
              <a:rPr lang="en-CA" dirty="0" smtClean="0"/>
              <a:t>. </a:t>
            </a:r>
          </a:p>
          <a:p>
            <a:r>
              <a:rPr lang="en-CA" dirty="0" smtClean="0"/>
              <a:t>The evolution of peacekeeping has led to numerous debates concerning the use of peacekeeping and peace building as tools to deal with conflicts in the international community. </a:t>
            </a:r>
            <a:endParaRPr lang="en-CA" dirty="0"/>
          </a:p>
        </p:txBody>
      </p:sp>
      <p:sp>
        <p:nvSpPr>
          <p:cNvPr id="2" name="Title 1"/>
          <p:cNvSpPr>
            <a:spLocks noGrp="1"/>
          </p:cNvSpPr>
          <p:nvPr>
            <p:ph type="title"/>
          </p:nvPr>
        </p:nvSpPr>
        <p:spPr/>
        <p:txBody>
          <a:bodyPr/>
          <a:lstStyle/>
          <a:p>
            <a:r>
              <a:rPr lang="en-CA" dirty="0" smtClean="0"/>
              <a:t>Evolution of Peacekeeping</a:t>
            </a:r>
            <a:endParaRPr lang="en-CA" dirty="0"/>
          </a:p>
        </p:txBody>
      </p:sp>
      <p:pic>
        <p:nvPicPr>
          <p:cNvPr id="39939" name="Picture 3"/>
          <p:cNvPicPr>
            <a:picLocks noChangeAspect="1" noChangeArrowheads="1"/>
          </p:cNvPicPr>
          <p:nvPr/>
        </p:nvPicPr>
        <p:blipFill>
          <a:blip r:embed="rId2" cstate="print"/>
          <a:srcRect/>
          <a:stretch>
            <a:fillRect/>
          </a:stretch>
        </p:blipFill>
        <p:spPr bwMode="auto">
          <a:xfrm>
            <a:off x="5943600" y="1828800"/>
            <a:ext cx="2657475" cy="1714500"/>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6477000" y="3886200"/>
            <a:ext cx="15240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48200" cy="4525963"/>
          </a:xfrm>
        </p:spPr>
        <p:txBody>
          <a:bodyPr>
            <a:normAutofit lnSpcReduction="10000"/>
          </a:bodyPr>
          <a:lstStyle/>
          <a:p>
            <a:r>
              <a:rPr lang="en-CA" dirty="0" smtClean="0"/>
              <a:t>Canada has always been a </a:t>
            </a:r>
            <a:r>
              <a:rPr lang="en-CA" dirty="0" smtClean="0">
                <a:solidFill>
                  <a:srgbClr val="FF0000"/>
                </a:solidFill>
              </a:rPr>
              <a:t>strong supporter of the United Nations and of peacekeeping</a:t>
            </a:r>
            <a:r>
              <a:rPr lang="en-CA" dirty="0" smtClean="0"/>
              <a:t>, and has participated in almost every mission since its inception. </a:t>
            </a:r>
          </a:p>
          <a:p>
            <a:r>
              <a:rPr lang="en-CA" dirty="0" smtClean="0"/>
              <a:t>The Canadian Forces are recognized worldwide as being among the finest peacekeepers. </a:t>
            </a:r>
          </a:p>
        </p:txBody>
      </p:sp>
      <p:sp>
        <p:nvSpPr>
          <p:cNvPr id="2" name="Title 1"/>
          <p:cNvSpPr>
            <a:spLocks noGrp="1"/>
          </p:cNvSpPr>
          <p:nvPr>
            <p:ph type="title"/>
          </p:nvPr>
        </p:nvSpPr>
        <p:spPr/>
        <p:txBody>
          <a:bodyPr>
            <a:normAutofit fontScale="90000"/>
          </a:bodyPr>
          <a:lstStyle/>
          <a:p>
            <a:r>
              <a:rPr lang="en-CA" b="1" dirty="0" smtClean="0"/>
              <a:t>Canada as Leader in UN Peacekeeping</a:t>
            </a:r>
            <a:br>
              <a:rPr lang="en-CA" b="1" dirty="0" smtClean="0"/>
            </a:br>
            <a:endParaRPr lang="en-CA" dirty="0"/>
          </a:p>
        </p:txBody>
      </p:sp>
      <p:pic>
        <p:nvPicPr>
          <p:cNvPr id="40962" name="Picture 2"/>
          <p:cNvPicPr>
            <a:picLocks noChangeAspect="1" noChangeArrowheads="1"/>
          </p:cNvPicPr>
          <p:nvPr/>
        </p:nvPicPr>
        <p:blipFill>
          <a:blip r:embed="rId2" cstate="print"/>
          <a:srcRect/>
          <a:stretch>
            <a:fillRect/>
          </a:stretch>
        </p:blipFill>
        <p:spPr bwMode="auto">
          <a:xfrm>
            <a:off x="5105400" y="1676400"/>
            <a:ext cx="3710734" cy="251460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5638800" y="4495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CA" dirty="0" smtClean="0"/>
              <a:t>Lester B. Pearson – Nobel Peace Prize, Suez 1956</a:t>
            </a:r>
          </a:p>
          <a:p>
            <a:r>
              <a:rPr lang="en-CA" dirty="0" smtClean="0"/>
              <a:t>Maj. Gen. (</a:t>
            </a:r>
            <a:r>
              <a:rPr lang="en-CA" dirty="0" err="1" smtClean="0"/>
              <a:t>ret’d</a:t>
            </a:r>
            <a:r>
              <a:rPr lang="en-CA" dirty="0" smtClean="0"/>
              <a:t>) Lewis </a:t>
            </a:r>
            <a:r>
              <a:rPr lang="en-CA" dirty="0" err="1" smtClean="0"/>
              <a:t>MacKenzie</a:t>
            </a:r>
            <a:r>
              <a:rPr lang="en-CA" dirty="0" smtClean="0"/>
              <a:t> – Chief of Staff for the United Nations Protection Force in Yugoslavia (UNPROFOR) in 1992.</a:t>
            </a:r>
          </a:p>
          <a:p>
            <a:r>
              <a:rPr lang="en-CA" dirty="0" smtClean="0"/>
              <a:t>General Maurice </a:t>
            </a:r>
            <a:r>
              <a:rPr lang="en-CA" dirty="0" err="1" smtClean="0"/>
              <a:t>Baril</a:t>
            </a:r>
            <a:r>
              <a:rPr lang="en-CA" dirty="0" smtClean="0"/>
              <a:t> – Senior military advisor to UNSG Boutros-Boutros </a:t>
            </a:r>
            <a:r>
              <a:rPr lang="en-CA" dirty="0" err="1" smtClean="0"/>
              <a:t>Gali</a:t>
            </a:r>
            <a:r>
              <a:rPr lang="en-CA" dirty="0" smtClean="0"/>
              <a:t> and head of the Military Division of the UN DPKO from 1992 to 1997.</a:t>
            </a:r>
          </a:p>
          <a:p>
            <a:r>
              <a:rPr lang="en-CA" dirty="0" smtClean="0"/>
              <a:t>Lt. Gen. </a:t>
            </a:r>
            <a:r>
              <a:rPr lang="en-CA" dirty="0" err="1" smtClean="0"/>
              <a:t>Roméo</a:t>
            </a:r>
            <a:r>
              <a:rPr lang="en-CA" dirty="0" smtClean="0"/>
              <a:t> </a:t>
            </a:r>
            <a:r>
              <a:rPr lang="en-CA" dirty="0" err="1" smtClean="0"/>
              <a:t>Dallaire</a:t>
            </a:r>
            <a:r>
              <a:rPr lang="en-CA" dirty="0" smtClean="0"/>
              <a:t> – Commander of the UN Observer Mission Uganda-Rwanda (UNOMUR) and the UN Assistance Mission for Rwanda (UNAMIR) between 1993 and 1994.</a:t>
            </a:r>
          </a:p>
          <a:p>
            <a:r>
              <a:rPr lang="en-CA" dirty="0" smtClean="0"/>
              <a:t>Justice Louise Arbour – Chief Prosecutor of War Crimes before the International Criminal Tribunal for the former Yugoslavia and Rwanda from 1996 to 1999, now UN High Commissioner for Human Rights.</a:t>
            </a:r>
          </a:p>
          <a:p>
            <a:r>
              <a:rPr lang="en-CA" dirty="0" smtClean="0"/>
              <a:t>Louise </a:t>
            </a:r>
            <a:r>
              <a:rPr lang="en-CA" dirty="0" err="1" smtClean="0"/>
              <a:t>Fréchette</a:t>
            </a:r>
            <a:r>
              <a:rPr lang="en-CA" dirty="0" smtClean="0"/>
              <a:t> – Former Canadian Permanent Representative to the UN, first Deputy SG of the UN from 1997 to 2005.</a:t>
            </a:r>
          </a:p>
          <a:p>
            <a:r>
              <a:rPr lang="en-CA" dirty="0" smtClean="0"/>
              <a:t>Carolyn </a:t>
            </a:r>
            <a:r>
              <a:rPr lang="en-CA" dirty="0" err="1" smtClean="0"/>
              <a:t>McAskie</a:t>
            </a:r>
            <a:r>
              <a:rPr lang="en-CA" dirty="0" smtClean="0"/>
              <a:t> – Head of </a:t>
            </a:r>
            <a:r>
              <a:rPr lang="en-CA" dirty="0" err="1" smtClean="0"/>
              <a:t>Peacebuilding</a:t>
            </a:r>
            <a:r>
              <a:rPr lang="en-CA" dirty="0" smtClean="0"/>
              <a:t> Commission since May 2006.</a:t>
            </a:r>
          </a:p>
          <a:p>
            <a:r>
              <a:rPr lang="en-CA" dirty="0" smtClean="0"/>
              <a:t>Brig. Gen. (</a:t>
            </a:r>
            <a:r>
              <a:rPr lang="en-CA" dirty="0" err="1" smtClean="0"/>
              <a:t>ret’d</a:t>
            </a:r>
            <a:r>
              <a:rPr lang="en-CA" dirty="0" smtClean="0"/>
              <a:t>) Gregory Mitchell – Former Commander of the multinational Stand-by High-Readiness Brigade (SHIRBRIG) in Sudan and Deputy Force Commander for the United Nations Mission in Sudan (UNMIS) between 2004 and 2006.</a:t>
            </a:r>
            <a:endParaRPr lang="en-CA" smtClean="0"/>
          </a:p>
          <a:p>
            <a:endParaRPr lang="en-CA"/>
          </a:p>
        </p:txBody>
      </p:sp>
      <p:sp>
        <p:nvSpPr>
          <p:cNvPr id="2" name="Title 1"/>
          <p:cNvSpPr>
            <a:spLocks noGrp="1"/>
          </p:cNvSpPr>
          <p:nvPr>
            <p:ph type="title"/>
          </p:nvPr>
        </p:nvSpPr>
        <p:spPr/>
        <p:txBody>
          <a:bodyPr>
            <a:normAutofit fontScale="90000"/>
          </a:bodyPr>
          <a:lstStyle/>
          <a:p>
            <a:r>
              <a:rPr lang="en-CA" b="1" dirty="0" smtClean="0"/>
              <a:t>Important Canadians at the UN related to Peacekeeping</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10000" cy="4525963"/>
          </a:xfrm>
        </p:spPr>
        <p:txBody>
          <a:bodyPr>
            <a:normAutofit fontScale="85000" lnSpcReduction="20000"/>
          </a:bodyPr>
          <a:lstStyle/>
          <a:p>
            <a:r>
              <a:rPr lang="en-CA" dirty="0" smtClean="0"/>
              <a:t>While the Canadian Forces have played a leading role in international peacekeeping, many Canadian civilians have also made significant contributions. </a:t>
            </a:r>
          </a:p>
          <a:p>
            <a:r>
              <a:rPr lang="en-CA" b="1" dirty="0" smtClean="0"/>
              <a:t>Politicians and diplomats, for example, have been active in negotiating peace in a number of countries</a:t>
            </a:r>
            <a:r>
              <a:rPr lang="en-CA" dirty="0" smtClean="0"/>
              <a:t>. </a:t>
            </a:r>
          </a:p>
        </p:txBody>
      </p:sp>
      <p:sp>
        <p:nvSpPr>
          <p:cNvPr id="2" name="Title 1"/>
          <p:cNvSpPr>
            <a:spLocks noGrp="1"/>
          </p:cNvSpPr>
          <p:nvPr>
            <p:ph type="title"/>
          </p:nvPr>
        </p:nvSpPr>
        <p:spPr/>
        <p:txBody>
          <a:bodyPr/>
          <a:lstStyle/>
          <a:p>
            <a:r>
              <a:rPr lang="en-CA" dirty="0" smtClean="0"/>
              <a:t>Contributing to a better World</a:t>
            </a:r>
            <a:endParaRPr lang="en-CA" dirty="0"/>
          </a:p>
        </p:txBody>
      </p:sp>
      <p:pic>
        <p:nvPicPr>
          <p:cNvPr id="43010" name="Picture 2"/>
          <p:cNvPicPr>
            <a:picLocks noChangeAspect="1" noChangeArrowheads="1"/>
          </p:cNvPicPr>
          <p:nvPr/>
        </p:nvPicPr>
        <p:blipFill>
          <a:blip r:embed="rId2" cstate="print"/>
          <a:srcRect/>
          <a:stretch>
            <a:fillRect/>
          </a:stretch>
        </p:blipFill>
        <p:spPr bwMode="auto">
          <a:xfrm>
            <a:off x="4648200" y="1676400"/>
            <a:ext cx="2619375" cy="1743075"/>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5181600" y="3733800"/>
            <a:ext cx="254196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800600" cy="5257800"/>
          </a:xfrm>
        </p:spPr>
        <p:txBody>
          <a:bodyPr>
            <a:normAutofit fontScale="47500" lnSpcReduction="20000"/>
          </a:bodyPr>
          <a:lstStyle/>
          <a:p>
            <a:r>
              <a:rPr lang="en-CA" sz="3800" dirty="0" smtClean="0"/>
              <a:t>Members of the Royal Canadian Mounted Police and other Canadian police forces have performed </a:t>
            </a:r>
            <a:r>
              <a:rPr lang="en-CA" sz="3800" b="1" dirty="0" smtClean="0"/>
              <a:t>policing functions in countries including the former Yugoslavia and Hait</a:t>
            </a:r>
            <a:r>
              <a:rPr lang="en-CA" sz="3800" dirty="0" smtClean="0"/>
              <a:t>i, helping to improve the stability in those countries. </a:t>
            </a:r>
          </a:p>
          <a:p>
            <a:r>
              <a:rPr lang="en-CA" sz="3800" dirty="0" smtClean="0"/>
              <a:t>Canadian police have also provided t</a:t>
            </a:r>
            <a:r>
              <a:rPr lang="en-CA" sz="3800" b="1" dirty="0" smtClean="0"/>
              <a:t>raining for police forces, encouraging respect for human rights in the administration of justice and closer ties between the officers and the community</a:t>
            </a:r>
            <a:r>
              <a:rPr lang="en-CA" sz="3800" dirty="0" smtClean="0"/>
              <a:t>. </a:t>
            </a:r>
          </a:p>
          <a:p>
            <a:r>
              <a:rPr lang="en-CA" sz="3800" dirty="0" smtClean="0"/>
              <a:t>Other Canadian civilians have played an important role in extending democracy around the world by preparing and </a:t>
            </a:r>
            <a:r>
              <a:rPr lang="en-CA" sz="3800" dirty="0" smtClean="0">
                <a:solidFill>
                  <a:srgbClr val="FF0000"/>
                </a:solidFill>
              </a:rPr>
              <a:t>monitoring elections in countries like Cambodia, El Salvador, and Angola</a:t>
            </a:r>
            <a:r>
              <a:rPr lang="en-CA" sz="3800" dirty="0" smtClean="0"/>
              <a:t>. </a:t>
            </a:r>
          </a:p>
          <a:p>
            <a:endParaRPr lang="en-CA" dirty="0"/>
          </a:p>
        </p:txBody>
      </p:sp>
      <p:sp>
        <p:nvSpPr>
          <p:cNvPr id="2" name="Title 1"/>
          <p:cNvSpPr>
            <a:spLocks noGrp="1"/>
          </p:cNvSpPr>
          <p:nvPr>
            <p:ph type="title"/>
          </p:nvPr>
        </p:nvSpPr>
        <p:spPr/>
        <p:txBody>
          <a:bodyPr/>
          <a:lstStyle/>
          <a:p>
            <a:r>
              <a:rPr lang="en-CA" dirty="0" smtClean="0"/>
              <a:t>Policing Functions</a:t>
            </a:r>
            <a:endParaRPr lang="en-CA" dirty="0"/>
          </a:p>
        </p:txBody>
      </p:sp>
      <p:pic>
        <p:nvPicPr>
          <p:cNvPr id="44035" name="Picture 3"/>
          <p:cNvPicPr>
            <a:picLocks noChangeAspect="1" noChangeArrowheads="1"/>
          </p:cNvPicPr>
          <p:nvPr/>
        </p:nvPicPr>
        <p:blipFill>
          <a:blip r:embed="rId2" cstate="print"/>
          <a:srcRect/>
          <a:stretch>
            <a:fillRect/>
          </a:stretch>
        </p:blipFill>
        <p:spPr bwMode="auto">
          <a:xfrm>
            <a:off x="5029200" y="1600200"/>
            <a:ext cx="3613484" cy="2590800"/>
          </a:xfrm>
          <a:prstGeom prst="rect">
            <a:avLst/>
          </a:prstGeom>
          <a:noFill/>
          <a:ln w="9525">
            <a:noFill/>
            <a:miter lim="800000"/>
            <a:headEnd/>
            <a:tailEnd/>
          </a:ln>
        </p:spPr>
      </p:pic>
      <p:pic>
        <p:nvPicPr>
          <p:cNvPr id="44036" name="Picture 4"/>
          <p:cNvPicPr>
            <a:picLocks noChangeAspect="1" noChangeArrowheads="1"/>
          </p:cNvPicPr>
          <p:nvPr/>
        </p:nvPicPr>
        <p:blipFill>
          <a:blip r:embed="rId3" cstate="print"/>
          <a:srcRect/>
          <a:stretch>
            <a:fillRect/>
          </a:stretch>
        </p:blipFill>
        <p:spPr bwMode="auto">
          <a:xfrm>
            <a:off x="5791200" y="4572000"/>
            <a:ext cx="25431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3505200" cy="5029200"/>
          </a:xfrm>
        </p:spPr>
        <p:txBody>
          <a:bodyPr>
            <a:normAutofit fontScale="92500" lnSpcReduction="20000"/>
          </a:bodyPr>
          <a:lstStyle/>
          <a:p>
            <a:r>
              <a:rPr lang="en-CA" dirty="0" smtClean="0"/>
              <a:t>This ranks </a:t>
            </a:r>
            <a:r>
              <a:rPr lang="en-CA" dirty="0" smtClean="0">
                <a:solidFill>
                  <a:srgbClr val="FF0000"/>
                </a:solidFill>
              </a:rPr>
              <a:t>Canada 55</a:t>
            </a:r>
            <a:r>
              <a:rPr lang="en-CA" baseline="30000" dirty="0" smtClean="0">
                <a:solidFill>
                  <a:srgbClr val="FF0000"/>
                </a:solidFill>
              </a:rPr>
              <a:t>th</a:t>
            </a:r>
            <a:r>
              <a:rPr lang="en-CA" dirty="0" smtClean="0">
                <a:solidFill>
                  <a:srgbClr val="FF0000"/>
                </a:solidFill>
              </a:rPr>
              <a:t>out of 108 troop contributing countries.</a:t>
            </a:r>
            <a:r>
              <a:rPr lang="en-CA" dirty="0" smtClean="0"/>
              <a:t> </a:t>
            </a:r>
          </a:p>
          <a:p>
            <a:r>
              <a:rPr lang="en-CA" dirty="0" smtClean="0"/>
              <a:t>Canada’s financial contribution to the UN peacekeeping budget is minimal. </a:t>
            </a:r>
          </a:p>
          <a:p>
            <a:r>
              <a:rPr lang="en-CA" dirty="0" smtClean="0"/>
              <a:t>Canada contributed 3% of the 2006 assessed contributions to UN Peacekeeping Budget of about </a:t>
            </a:r>
            <a:r>
              <a:rPr lang="en-CA" dirty="0" smtClean="0">
                <a:solidFill>
                  <a:srgbClr val="FF0000"/>
                </a:solidFill>
              </a:rPr>
              <a:t>$4.75 billion</a:t>
            </a:r>
            <a:r>
              <a:rPr lang="en-CA" dirty="0" smtClean="0"/>
              <a:t>. </a:t>
            </a:r>
          </a:p>
          <a:p>
            <a:endParaRPr lang="en-CA" dirty="0"/>
          </a:p>
        </p:txBody>
      </p:sp>
      <p:sp>
        <p:nvSpPr>
          <p:cNvPr id="2" name="Title 1"/>
          <p:cNvSpPr>
            <a:spLocks noGrp="1"/>
          </p:cNvSpPr>
          <p:nvPr>
            <p:ph type="title"/>
          </p:nvPr>
        </p:nvSpPr>
        <p:spPr/>
        <p:txBody>
          <a:bodyPr/>
          <a:lstStyle/>
          <a:p>
            <a:r>
              <a:rPr lang="en-CA" dirty="0" smtClean="0"/>
              <a:t>An Uncertain Future...</a:t>
            </a:r>
            <a:endParaRPr lang="en-CA" dirty="0"/>
          </a:p>
        </p:txBody>
      </p:sp>
      <p:pic>
        <p:nvPicPr>
          <p:cNvPr id="41986" name="Picture 2"/>
          <p:cNvPicPr>
            <a:picLocks noChangeAspect="1" noChangeArrowheads="1"/>
          </p:cNvPicPr>
          <p:nvPr/>
        </p:nvPicPr>
        <p:blipFill>
          <a:blip r:embed="rId2" cstate="print"/>
          <a:srcRect/>
          <a:stretch>
            <a:fillRect/>
          </a:stretch>
        </p:blipFill>
        <p:spPr bwMode="auto">
          <a:xfrm>
            <a:off x="3886200" y="1524000"/>
            <a:ext cx="50768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The AVRO Arrow</a:t>
            </a:r>
          </a:p>
        </p:txBody>
      </p:sp>
      <p:pic>
        <p:nvPicPr>
          <p:cNvPr id="32771" name="Picture 3" descr="Avro_Arrow"/>
          <p:cNvPicPr>
            <a:picLocks noChangeAspect="1" noChangeArrowheads="1"/>
          </p:cNvPicPr>
          <p:nvPr/>
        </p:nvPicPr>
        <p:blipFill>
          <a:blip r:embed="rId2" cstate="print"/>
          <a:srcRect/>
          <a:stretch>
            <a:fillRect/>
          </a:stretch>
        </p:blipFill>
        <p:spPr bwMode="auto">
          <a:xfrm>
            <a:off x="1763713" y="1268413"/>
            <a:ext cx="5981700" cy="521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33800" cy="5105400"/>
          </a:xfrm>
        </p:spPr>
        <p:txBody>
          <a:bodyPr>
            <a:normAutofit lnSpcReduction="10000"/>
          </a:bodyPr>
          <a:lstStyle/>
          <a:p>
            <a:pPr>
              <a:lnSpc>
                <a:spcPct val="80000"/>
              </a:lnSpc>
            </a:pPr>
            <a:r>
              <a:rPr lang="en-US" sz="2400" dirty="0" smtClean="0">
                <a:effectLst>
                  <a:outerShdw blurRad="38100" dist="38100" dir="2700000" algn="tl">
                    <a:srgbClr val="C0C0C0"/>
                  </a:outerShdw>
                </a:effectLst>
              </a:rPr>
              <a:t>Designed in </a:t>
            </a:r>
            <a:r>
              <a:rPr lang="en-US" sz="2400" dirty="0" err="1" smtClean="0">
                <a:effectLst>
                  <a:outerShdw blurRad="38100" dist="38100" dir="2700000" algn="tl">
                    <a:srgbClr val="C0C0C0"/>
                  </a:outerShdw>
                </a:effectLst>
              </a:rPr>
              <a:t>Malton</a:t>
            </a:r>
            <a:r>
              <a:rPr lang="en-US" sz="2400" dirty="0" smtClean="0">
                <a:effectLst>
                  <a:outerShdw blurRad="38100" dist="38100" dir="2700000" algn="tl">
                    <a:srgbClr val="C0C0C0"/>
                  </a:outerShdw>
                </a:effectLst>
              </a:rPr>
              <a:t>, Ontario by Avro Aircraft Limited (Canada), the Avro Arrow was an advanced technological and aerodynamic accomplishment.</a:t>
            </a:r>
          </a:p>
          <a:p>
            <a:pPr>
              <a:lnSpc>
                <a:spcPct val="80000"/>
              </a:lnSpc>
            </a:pPr>
            <a:r>
              <a:rPr lang="en-US" sz="2400" dirty="0" smtClean="0">
                <a:effectLst>
                  <a:outerShdw blurRad="38100" dist="38100" dir="2700000" algn="tl">
                    <a:srgbClr val="C0C0C0"/>
                  </a:outerShdw>
                </a:effectLst>
              </a:rPr>
              <a:t>Avro Arrow was the answer to the cold war Soviet bomber plane threat as it could travel Mach 2 (supersonic speeds – 2000+ km/h) and act as a primary interceptor.</a:t>
            </a:r>
          </a:p>
          <a:p>
            <a:pPr>
              <a:lnSpc>
                <a:spcPct val="80000"/>
              </a:lnSpc>
            </a:pPr>
            <a:endParaRPr lang="en-US" sz="2000" dirty="0" smtClean="0">
              <a:effectLst>
                <a:outerShdw blurRad="38100" dist="38100" dir="2700000" algn="tl">
                  <a:srgbClr val="C0C0C0"/>
                </a:outerShdw>
              </a:effectLst>
            </a:endParaRPr>
          </a:p>
        </p:txBody>
      </p:sp>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AVRO ARROW (1953)</a:t>
            </a:r>
          </a:p>
        </p:txBody>
      </p:sp>
      <p:pic>
        <p:nvPicPr>
          <p:cNvPr id="4" name="Picture 5"/>
          <p:cNvPicPr>
            <a:picLocks noChangeAspect="1" noChangeArrowheads="1"/>
          </p:cNvPicPr>
          <p:nvPr/>
        </p:nvPicPr>
        <p:blipFill>
          <a:blip r:embed="rId2" cstate="print"/>
          <a:srcRect/>
          <a:stretch>
            <a:fillRect/>
          </a:stretch>
        </p:blipFill>
        <p:spPr bwMode="auto">
          <a:xfrm>
            <a:off x="4724400" y="1371600"/>
            <a:ext cx="2279650" cy="2971800"/>
          </a:xfrm>
          <a:prstGeom prst="rect">
            <a:avLst/>
          </a:prstGeom>
          <a:noFill/>
          <a:ln w="9525">
            <a:noFill/>
            <a:miter lim="800000"/>
            <a:headEnd/>
            <a:tailEnd/>
          </a:ln>
          <a:effectLst/>
        </p:spPr>
      </p:pic>
      <p:pic>
        <p:nvPicPr>
          <p:cNvPr id="47106" name="Picture 2"/>
          <p:cNvPicPr>
            <a:picLocks noChangeAspect="1" noChangeArrowheads="1"/>
          </p:cNvPicPr>
          <p:nvPr/>
        </p:nvPicPr>
        <p:blipFill>
          <a:blip r:embed="rId3" cstate="print"/>
          <a:srcRect/>
          <a:stretch>
            <a:fillRect/>
          </a:stretch>
        </p:blipFill>
        <p:spPr bwMode="auto">
          <a:xfrm>
            <a:off x="4953000" y="4648200"/>
            <a:ext cx="242887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00200"/>
            <a:ext cx="4800600" cy="5105400"/>
          </a:xfrm>
        </p:spPr>
        <p:txBody>
          <a:bodyPr>
            <a:normAutofit fontScale="70000" lnSpcReduction="20000"/>
          </a:bodyPr>
          <a:lstStyle/>
          <a:p>
            <a:r>
              <a:rPr lang="en-CA" sz="3400" dirty="0" smtClean="0"/>
              <a:t>1957 the Soviets launch a satellite and they are now in space</a:t>
            </a:r>
          </a:p>
          <a:p>
            <a:endParaRPr lang="en-CA" sz="3400" dirty="0" smtClean="0"/>
          </a:p>
          <a:p>
            <a:r>
              <a:rPr lang="en-CA" sz="3400" b="1" dirty="0" smtClean="0"/>
              <a:t>The rocket that put it there could deliver at here could deliver a nuclear warhead so the interceptor jets </a:t>
            </a:r>
            <a:r>
              <a:rPr lang="en-CA" sz="3400" dirty="0" smtClean="0"/>
              <a:t>(like the Avro Arrow) </a:t>
            </a:r>
            <a:r>
              <a:rPr lang="en-CA" sz="3400" b="1" dirty="0" smtClean="0"/>
              <a:t>became useless</a:t>
            </a:r>
          </a:p>
          <a:p>
            <a:r>
              <a:rPr lang="en-CA" sz="3400" dirty="0" smtClean="0"/>
              <a:t>So both sides developed Intercontinental Ballistic Missiles (ICBMs)</a:t>
            </a:r>
          </a:p>
          <a:p>
            <a:pPr>
              <a:buNone/>
            </a:pPr>
            <a:r>
              <a:rPr lang="en-CA" dirty="0" smtClean="0"/>
              <a:t/>
            </a:r>
            <a:br>
              <a:rPr lang="en-CA" dirty="0" smtClean="0"/>
            </a:br>
            <a:endParaRPr lang="en-CA" dirty="0"/>
          </a:p>
        </p:txBody>
      </p:sp>
      <p:sp>
        <p:nvSpPr>
          <p:cNvPr id="2" name="Title 1"/>
          <p:cNvSpPr>
            <a:spLocks noGrp="1"/>
          </p:cNvSpPr>
          <p:nvPr>
            <p:ph type="title"/>
          </p:nvPr>
        </p:nvSpPr>
        <p:spPr/>
        <p:txBody>
          <a:bodyPr>
            <a:normAutofit fontScale="90000"/>
          </a:bodyPr>
          <a:lstStyle/>
          <a:p>
            <a:r>
              <a:rPr lang="en-CA" dirty="0" smtClean="0"/>
              <a:t>Sputnik</a:t>
            </a:r>
            <a:br>
              <a:rPr lang="en-CA" dirty="0" smtClean="0"/>
            </a:br>
            <a:endParaRPr lang="en-CA" dirty="0"/>
          </a:p>
        </p:txBody>
      </p:sp>
      <p:pic>
        <p:nvPicPr>
          <p:cNvPr id="45058" name="Picture 2"/>
          <p:cNvPicPr>
            <a:picLocks noChangeAspect="1" noChangeArrowheads="1"/>
          </p:cNvPicPr>
          <p:nvPr/>
        </p:nvPicPr>
        <p:blipFill>
          <a:blip r:embed="rId2" cstate="print"/>
          <a:srcRect/>
          <a:stretch>
            <a:fillRect/>
          </a:stretch>
        </p:blipFill>
        <p:spPr bwMode="auto">
          <a:xfrm>
            <a:off x="5029200" y="1219200"/>
            <a:ext cx="3511094" cy="22860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5943600" y="3962400"/>
            <a:ext cx="1857375"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00.gif"/>
          <p:cNvPicPr>
            <a:picLocks noChangeAspect="1"/>
          </p:cNvPicPr>
          <p:nvPr/>
        </p:nvPicPr>
        <p:blipFill>
          <a:blip r:embed="rId2" cstate="print"/>
          <a:srcRect/>
          <a:stretch>
            <a:fillRect/>
          </a:stretch>
        </p:blipFill>
        <p:spPr bwMode="auto">
          <a:xfrm>
            <a:off x="381000" y="457200"/>
            <a:ext cx="3505200" cy="5867400"/>
          </a:xfrm>
          <a:prstGeom prst="rect">
            <a:avLst/>
          </a:prstGeom>
          <a:noFill/>
          <a:ln w="9525">
            <a:noFill/>
            <a:miter lim="800000"/>
            <a:headEnd/>
            <a:tailEnd/>
          </a:ln>
        </p:spPr>
      </p:pic>
      <p:pic>
        <p:nvPicPr>
          <p:cNvPr id="4099" name="Picture 4" descr="00.jpg"/>
          <p:cNvPicPr>
            <a:picLocks noChangeAspect="1"/>
          </p:cNvPicPr>
          <p:nvPr/>
        </p:nvPicPr>
        <p:blipFill>
          <a:blip r:embed="rId3" cstate="print"/>
          <a:srcRect/>
          <a:stretch>
            <a:fillRect/>
          </a:stretch>
        </p:blipFill>
        <p:spPr bwMode="auto">
          <a:xfrm>
            <a:off x="4038600" y="609600"/>
            <a:ext cx="44958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352800" cy="4525963"/>
          </a:xfrm>
        </p:spPr>
        <p:txBody>
          <a:bodyPr/>
          <a:lstStyle/>
          <a:p>
            <a:r>
              <a:rPr lang="en-CA" dirty="0" smtClean="0"/>
              <a:t>Becomes new Prime Minister in 1957 Minister in 1957</a:t>
            </a:r>
          </a:p>
          <a:p>
            <a:r>
              <a:rPr lang="en-CA" dirty="0" smtClean="0"/>
              <a:t>Allows the project go on for another two years</a:t>
            </a:r>
          </a:p>
          <a:p>
            <a:endParaRPr lang="en-CA" dirty="0"/>
          </a:p>
        </p:txBody>
      </p:sp>
      <p:sp>
        <p:nvSpPr>
          <p:cNvPr id="2" name="Title 1"/>
          <p:cNvSpPr>
            <a:spLocks noGrp="1"/>
          </p:cNvSpPr>
          <p:nvPr>
            <p:ph type="title"/>
          </p:nvPr>
        </p:nvSpPr>
        <p:spPr/>
        <p:txBody>
          <a:bodyPr>
            <a:normAutofit fontScale="90000"/>
          </a:bodyPr>
          <a:lstStyle/>
          <a:p>
            <a:r>
              <a:rPr lang="en-CA" dirty="0" smtClean="0"/>
              <a:t>John Diefenbaker (Conservative)</a:t>
            </a:r>
            <a:br>
              <a:rPr lang="en-CA" dirty="0" smtClean="0"/>
            </a:br>
            <a:endParaRPr lang="en-CA" dirty="0"/>
          </a:p>
        </p:txBody>
      </p:sp>
      <p:pic>
        <p:nvPicPr>
          <p:cNvPr id="46082" name="Picture 2"/>
          <p:cNvPicPr>
            <a:picLocks noChangeAspect="1" noChangeArrowheads="1"/>
          </p:cNvPicPr>
          <p:nvPr/>
        </p:nvPicPr>
        <p:blipFill>
          <a:blip r:embed="rId2" cstate="print"/>
          <a:srcRect/>
          <a:stretch>
            <a:fillRect/>
          </a:stretch>
        </p:blipFill>
        <p:spPr bwMode="auto">
          <a:xfrm>
            <a:off x="4191000" y="1295400"/>
            <a:ext cx="3810000" cy="255854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4572000" y="4114800"/>
            <a:ext cx="3505200" cy="2615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normAutofit fontScale="85000" lnSpcReduction="10000"/>
          </a:bodyPr>
          <a:lstStyle/>
          <a:p>
            <a:r>
              <a:rPr lang="en-CA" dirty="0" smtClean="0"/>
              <a:t>In 1959 the was deemed No one wanted to buy it </a:t>
            </a:r>
          </a:p>
          <a:p>
            <a:r>
              <a:rPr lang="en-CA" dirty="0" smtClean="0"/>
              <a:t>It was no longer useful after </a:t>
            </a:r>
          </a:p>
          <a:p>
            <a:r>
              <a:rPr lang="en-CA" dirty="0" smtClean="0"/>
              <a:t>Sputnik showed they could deliver warheads by rocket</a:t>
            </a:r>
          </a:p>
          <a:p>
            <a:r>
              <a:rPr lang="en-CA" dirty="0" smtClean="0"/>
              <a:t>Canada purchase American BOMARC missiles BOMARC missiles</a:t>
            </a:r>
          </a:p>
          <a:p>
            <a:pPr>
              <a:buNone/>
            </a:pPr>
            <a:r>
              <a:rPr lang="en-CA" dirty="0" smtClean="0"/>
              <a:t/>
            </a:r>
            <a:br>
              <a:rPr lang="en-CA" dirty="0" smtClean="0"/>
            </a:br>
            <a:endParaRPr lang="en-CA" dirty="0"/>
          </a:p>
        </p:txBody>
      </p:sp>
      <p:sp>
        <p:nvSpPr>
          <p:cNvPr id="2" name="Title 1"/>
          <p:cNvSpPr>
            <a:spLocks noGrp="1"/>
          </p:cNvSpPr>
          <p:nvPr>
            <p:ph type="title"/>
          </p:nvPr>
        </p:nvSpPr>
        <p:spPr/>
        <p:txBody>
          <a:bodyPr/>
          <a:lstStyle/>
          <a:p>
            <a:r>
              <a:rPr lang="en-CA" dirty="0" smtClean="0"/>
              <a:t>Scrapping the Arrow</a:t>
            </a:r>
            <a:endParaRPr lang="en-CA" dirty="0"/>
          </a:p>
        </p:txBody>
      </p:sp>
      <p:pic>
        <p:nvPicPr>
          <p:cNvPr id="48130" name="Picture 2"/>
          <p:cNvPicPr>
            <a:picLocks noChangeAspect="1" noChangeArrowheads="1"/>
          </p:cNvPicPr>
          <p:nvPr/>
        </p:nvPicPr>
        <p:blipFill>
          <a:blip r:embed="rId2" cstate="print"/>
          <a:srcRect/>
          <a:stretch>
            <a:fillRect/>
          </a:stretch>
        </p:blipFill>
        <p:spPr bwMode="auto">
          <a:xfrm>
            <a:off x="5029200" y="4793985"/>
            <a:ext cx="3962400" cy="2064015"/>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4800600" y="1524000"/>
            <a:ext cx="3810000" cy="2817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114800" cy="4525963"/>
          </a:xfrm>
        </p:spPr>
        <p:txBody>
          <a:bodyPr>
            <a:normAutofit fontScale="92500" lnSpcReduction="10000"/>
          </a:bodyPr>
          <a:lstStyle/>
          <a:p>
            <a:pPr>
              <a:lnSpc>
                <a:spcPct val="80000"/>
              </a:lnSpc>
            </a:pPr>
            <a:r>
              <a:rPr lang="en-US" dirty="0" smtClean="0">
                <a:effectLst>
                  <a:outerShdw blurRad="38100" dist="38100" dir="2700000" algn="tl">
                    <a:srgbClr val="C0C0C0"/>
                  </a:outerShdw>
                </a:effectLst>
              </a:rPr>
              <a:t>After much debate, the Arrow was cancelled on February 20</a:t>
            </a:r>
            <a:r>
              <a:rPr lang="en-US" baseline="30000" dirty="0" smtClean="0">
                <a:effectLst>
                  <a:outerShdw blurRad="38100" dist="38100" dir="2700000" algn="tl">
                    <a:srgbClr val="C0C0C0"/>
                  </a:outerShdw>
                </a:effectLst>
              </a:rPr>
              <a:t>th</a:t>
            </a:r>
            <a:r>
              <a:rPr lang="en-US" dirty="0" smtClean="0">
                <a:effectLst>
                  <a:outerShdw blurRad="38100" dist="38100" dir="2700000" algn="tl">
                    <a:srgbClr val="C0C0C0"/>
                  </a:outerShdw>
                </a:effectLst>
              </a:rPr>
              <a:t>, 1959. To that point it had cost over $300M.  </a:t>
            </a:r>
            <a:endParaRPr lang="en-US" smtClean="0">
              <a:effectLst>
                <a:outerShdw blurRad="38100" dist="38100" dir="2700000" algn="tl">
                  <a:srgbClr val="C0C0C0"/>
                </a:outerShdw>
              </a:effectLst>
            </a:endParaRPr>
          </a:p>
          <a:p>
            <a:pPr>
              <a:lnSpc>
                <a:spcPct val="80000"/>
              </a:lnSpc>
            </a:pPr>
            <a:r>
              <a:rPr lang="en-US" smtClean="0">
                <a:effectLst>
                  <a:outerShdw blurRad="38100" dist="38100" dir="2700000" algn="tl">
                    <a:srgbClr val="C0C0C0"/>
                  </a:outerShdw>
                </a:effectLst>
              </a:rPr>
              <a:t>It </a:t>
            </a:r>
            <a:r>
              <a:rPr lang="en-US" dirty="0" smtClean="0">
                <a:effectLst>
                  <a:outerShdw blurRad="38100" dist="38100" dir="2700000" algn="tl">
                    <a:srgbClr val="C0C0C0"/>
                  </a:outerShdw>
                </a:effectLst>
              </a:rPr>
              <a:t>was thought that the NORAD and </a:t>
            </a:r>
            <a:r>
              <a:rPr lang="en-US" dirty="0" err="1" smtClean="0">
                <a:effectLst>
                  <a:outerShdw blurRad="38100" dist="38100" dir="2700000" algn="tl">
                    <a:srgbClr val="C0C0C0"/>
                  </a:outerShdw>
                </a:effectLst>
              </a:rPr>
              <a:t>Bombarc</a:t>
            </a:r>
            <a:r>
              <a:rPr lang="en-US" dirty="0" smtClean="0">
                <a:effectLst>
                  <a:outerShdw blurRad="38100" dist="38100" dir="2700000" algn="tl">
                    <a:srgbClr val="C0C0C0"/>
                  </a:outerShdw>
                </a:effectLst>
              </a:rPr>
              <a:t> missile system would replace the need for a fighter plane.</a:t>
            </a:r>
          </a:p>
          <a:p>
            <a:pPr>
              <a:lnSpc>
                <a:spcPct val="80000"/>
              </a:lnSpc>
            </a:pPr>
            <a:r>
              <a:rPr lang="en-US" dirty="0" smtClean="0">
                <a:effectLst>
                  <a:outerShdw blurRad="38100" dist="38100" dir="2700000" algn="tl">
                    <a:srgbClr val="C0C0C0"/>
                  </a:outerShdw>
                </a:effectLst>
              </a:rPr>
              <a:t>Over 15,000 people were out of work and both the US and Britain turned down the Canadian offer to buy the Arrow. </a:t>
            </a:r>
          </a:p>
          <a:p>
            <a:endParaRPr lang="en-CA" dirty="0"/>
          </a:p>
        </p:txBody>
      </p:sp>
      <p:sp>
        <p:nvSpPr>
          <p:cNvPr id="2" name="Title 1"/>
          <p:cNvSpPr>
            <a:spLocks noGrp="1"/>
          </p:cNvSpPr>
          <p:nvPr>
            <p:ph type="title"/>
          </p:nvPr>
        </p:nvSpPr>
        <p:spPr/>
        <p:txBody>
          <a:bodyPr/>
          <a:lstStyle/>
          <a:p>
            <a:r>
              <a:rPr lang="en-CA" dirty="0" smtClean="0"/>
              <a:t>The ‘Brain Drain’ Begins…</a:t>
            </a:r>
            <a:endParaRPr lang="en-CA" dirty="0"/>
          </a:p>
        </p:txBody>
      </p:sp>
      <p:pic>
        <p:nvPicPr>
          <p:cNvPr id="49154" name="Picture 2"/>
          <p:cNvPicPr>
            <a:picLocks noChangeAspect="1" noChangeArrowheads="1"/>
          </p:cNvPicPr>
          <p:nvPr/>
        </p:nvPicPr>
        <p:blipFill>
          <a:blip r:embed="rId2" cstate="print"/>
          <a:srcRect/>
          <a:stretch>
            <a:fillRect/>
          </a:stretch>
        </p:blipFill>
        <p:spPr bwMode="auto">
          <a:xfrm>
            <a:off x="4495800" y="1447800"/>
            <a:ext cx="4114800" cy="2788418"/>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4800600" y="4572000"/>
            <a:ext cx="303847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4572000" cy="4953000"/>
          </a:xfrm>
        </p:spPr>
        <p:txBody>
          <a:bodyPr>
            <a:normAutofit fontScale="77500" lnSpcReduction="20000"/>
          </a:bodyPr>
          <a:lstStyle/>
          <a:p>
            <a:r>
              <a:rPr lang="en-CA" dirty="0" smtClean="0"/>
              <a:t>This act creates a lasting feeling that America had taken over Canada America had taken over Canada</a:t>
            </a:r>
          </a:p>
          <a:p>
            <a:r>
              <a:rPr lang="en-CA" dirty="0" smtClean="0"/>
              <a:t>Resulted in the loss of thousands of jobs</a:t>
            </a:r>
          </a:p>
          <a:p>
            <a:endParaRPr lang="en-CA" dirty="0" smtClean="0"/>
          </a:p>
          <a:p>
            <a:r>
              <a:rPr lang="en-CA" dirty="0" smtClean="0"/>
              <a:t>Many high skilled workers went to work in the USA and NASA</a:t>
            </a:r>
          </a:p>
          <a:p>
            <a:r>
              <a:rPr lang="en-CA" dirty="0" smtClean="0"/>
              <a:t>The loss of the Avro Arrow has become the topic of great debate and myth making</a:t>
            </a:r>
          </a:p>
          <a:p>
            <a:r>
              <a:rPr lang="en-CA" dirty="0" smtClean="0"/>
              <a:t>It is ironic that most of the world’s minor conflicts since then have utilized jet fighters almost exclusively. </a:t>
            </a:r>
            <a:endParaRPr lang="en-US" dirty="0" smtClean="0"/>
          </a:p>
          <a:p>
            <a:endParaRPr lang="en-CA" dirty="0" smtClean="0"/>
          </a:p>
          <a:p>
            <a:endParaRPr lang="en-CA" dirty="0"/>
          </a:p>
        </p:txBody>
      </p:sp>
      <p:sp>
        <p:nvSpPr>
          <p:cNvPr id="2" name="Title 1"/>
          <p:cNvSpPr>
            <a:spLocks noGrp="1"/>
          </p:cNvSpPr>
          <p:nvPr>
            <p:ph type="title"/>
          </p:nvPr>
        </p:nvSpPr>
        <p:spPr/>
        <p:txBody>
          <a:bodyPr>
            <a:normAutofit fontScale="90000"/>
          </a:bodyPr>
          <a:lstStyle/>
          <a:p>
            <a:r>
              <a:rPr lang="en-CA" dirty="0" smtClean="0"/>
              <a:t>So...</a:t>
            </a:r>
            <a:br>
              <a:rPr lang="en-CA" dirty="0" smtClean="0"/>
            </a:br>
            <a:endParaRPr lang="en-CA" dirty="0"/>
          </a:p>
        </p:txBody>
      </p:sp>
      <p:pic>
        <p:nvPicPr>
          <p:cNvPr id="50178" name="Picture 2"/>
          <p:cNvPicPr>
            <a:picLocks noChangeAspect="1" noChangeArrowheads="1"/>
          </p:cNvPicPr>
          <p:nvPr/>
        </p:nvPicPr>
        <p:blipFill>
          <a:blip r:embed="rId2" cstate="print"/>
          <a:srcRect/>
          <a:stretch>
            <a:fillRect/>
          </a:stretch>
        </p:blipFill>
        <p:spPr bwMode="auto">
          <a:xfrm>
            <a:off x="4800599" y="1524000"/>
            <a:ext cx="398059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4572000" cy="4525963"/>
          </a:xfrm>
        </p:spPr>
        <p:txBody>
          <a:bodyPr>
            <a:normAutofit/>
          </a:bodyPr>
          <a:lstStyle/>
          <a:p>
            <a:r>
              <a:rPr lang="en-CA" dirty="0" smtClean="0"/>
              <a:t>Nicknamed ‘Star Wars’</a:t>
            </a:r>
          </a:p>
          <a:p>
            <a:r>
              <a:rPr lang="en-CA" dirty="0" smtClean="0"/>
              <a:t>US President Ronald began in1984</a:t>
            </a:r>
          </a:p>
          <a:p>
            <a:r>
              <a:rPr lang="en-CA" dirty="0" smtClean="0"/>
              <a:t>Lasers to destroy</a:t>
            </a:r>
          </a:p>
          <a:p>
            <a:r>
              <a:rPr lang="en-CA" dirty="0" smtClean="0"/>
              <a:t>Lasers to destroy ICBMs</a:t>
            </a:r>
          </a:p>
          <a:p>
            <a:r>
              <a:rPr lang="en-CA" dirty="0" smtClean="0"/>
              <a:t>Canada is asked to help</a:t>
            </a:r>
            <a:br>
              <a:rPr lang="en-CA" dirty="0" smtClean="0"/>
            </a:br>
            <a:endParaRPr lang="en-CA" dirty="0"/>
          </a:p>
        </p:txBody>
      </p:sp>
      <p:sp>
        <p:nvSpPr>
          <p:cNvPr id="2" name="Title 1"/>
          <p:cNvSpPr>
            <a:spLocks noGrp="1"/>
          </p:cNvSpPr>
          <p:nvPr>
            <p:ph type="title"/>
          </p:nvPr>
        </p:nvSpPr>
        <p:spPr/>
        <p:txBody>
          <a:bodyPr>
            <a:normAutofit fontScale="90000"/>
          </a:bodyPr>
          <a:lstStyle/>
          <a:p>
            <a:r>
              <a:rPr lang="en-CA" dirty="0" smtClean="0"/>
              <a:t>Strategic Defence Initiative (SDI)</a:t>
            </a:r>
            <a:br>
              <a:rPr lang="en-CA" dirty="0" smtClean="0"/>
            </a:br>
            <a:endParaRPr lang="en-CA" dirty="0"/>
          </a:p>
        </p:txBody>
      </p:sp>
      <p:pic>
        <p:nvPicPr>
          <p:cNvPr id="51202" name="Picture 2"/>
          <p:cNvPicPr>
            <a:picLocks noChangeAspect="1" noChangeArrowheads="1"/>
          </p:cNvPicPr>
          <p:nvPr/>
        </p:nvPicPr>
        <p:blipFill>
          <a:blip r:embed="rId2" cstate="print"/>
          <a:srcRect/>
          <a:stretch>
            <a:fillRect/>
          </a:stretch>
        </p:blipFill>
        <p:spPr bwMode="auto">
          <a:xfrm>
            <a:off x="4837636" y="4114800"/>
            <a:ext cx="4306364" cy="274320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5257800" y="1295400"/>
            <a:ext cx="3124200" cy="2534492"/>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1828800" y="4953000"/>
            <a:ext cx="15240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idx="1"/>
          </p:nvPr>
        </p:nvPicPr>
        <p:blipFill>
          <a:blip r:embed="rId2" cstate="print"/>
          <a:srcRect/>
          <a:stretch>
            <a:fillRect/>
          </a:stretch>
        </p:blipFill>
        <p:spPr bwMode="auto">
          <a:xfrm>
            <a:off x="0" y="0"/>
            <a:ext cx="9144000" cy="6868583"/>
          </a:xfrm>
          <a:prstGeom prst="rect">
            <a:avLst/>
          </a:prstGeom>
          <a:noFill/>
          <a:ln w="9525">
            <a:noFill/>
            <a:miter lim="800000"/>
            <a:headEnd/>
            <a:tailEnd/>
          </a:ln>
        </p:spPr>
      </p:pic>
      <p:sp>
        <p:nvSpPr>
          <p:cNvPr id="2" name="Title 1"/>
          <p:cNvSpPr>
            <a:spLocks noGrp="1"/>
          </p:cNvSpPr>
          <p:nvPr>
            <p:ph type="title"/>
          </p:nvPr>
        </p:nvSpPr>
        <p:spPr/>
        <p:txBody>
          <a:bodyPr/>
          <a:lstStyle/>
          <a:p>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228600" y="1600200"/>
            <a:ext cx="4724400" cy="5257800"/>
          </a:xfrm>
        </p:spPr>
        <p:txBody>
          <a:bodyPr>
            <a:normAutofit fontScale="85000" lnSpcReduction="10000"/>
          </a:bodyPr>
          <a:lstStyle/>
          <a:p>
            <a:pPr eaLnBrk="1" hangingPunct="1">
              <a:lnSpc>
                <a:spcPct val="90000"/>
              </a:lnSpc>
            </a:pPr>
            <a:r>
              <a:rPr lang="en-CA" dirty="0" smtClean="0"/>
              <a:t>In the 1960’s tensions existed between the presidents of the U.S.A. and Canadian prime ministers, probably a result of a lack of total commitment by Canada to U.S. defence efforts. </a:t>
            </a:r>
          </a:p>
          <a:p>
            <a:pPr eaLnBrk="1" hangingPunct="1">
              <a:lnSpc>
                <a:spcPct val="90000"/>
              </a:lnSpc>
            </a:pPr>
            <a:r>
              <a:rPr lang="en-CA" dirty="0" smtClean="0"/>
              <a:t>Both Prime Ministers </a:t>
            </a:r>
            <a:r>
              <a:rPr lang="en-CA" b="1" dirty="0" smtClean="0"/>
              <a:t>Diefenbaker</a:t>
            </a:r>
            <a:r>
              <a:rPr lang="en-CA" dirty="0" smtClean="0"/>
              <a:t> and </a:t>
            </a:r>
            <a:r>
              <a:rPr lang="en-CA" b="1" dirty="0" smtClean="0"/>
              <a:t>Pearson </a:t>
            </a:r>
            <a:r>
              <a:rPr lang="en-CA" dirty="0" smtClean="0"/>
              <a:t>would have confrontations with Presidents </a:t>
            </a:r>
            <a:r>
              <a:rPr lang="en-CA" b="1" dirty="0" smtClean="0"/>
              <a:t>Kennedy</a:t>
            </a:r>
            <a:r>
              <a:rPr lang="en-CA" dirty="0" smtClean="0"/>
              <a:t> and </a:t>
            </a:r>
            <a:r>
              <a:rPr lang="en-CA" b="1" dirty="0" smtClean="0"/>
              <a:t>Johnson.</a:t>
            </a:r>
            <a:r>
              <a:rPr lang="en-CA" dirty="0" smtClean="0"/>
              <a:t> </a:t>
            </a:r>
          </a:p>
          <a:p>
            <a:pPr eaLnBrk="1" hangingPunct="1">
              <a:lnSpc>
                <a:spcPct val="90000"/>
              </a:lnSpc>
            </a:pPr>
            <a:r>
              <a:rPr lang="en-CA" dirty="0" smtClean="0"/>
              <a:t>Canada was hesitant during the </a:t>
            </a:r>
            <a:r>
              <a:rPr lang="en-CA" b="1" dirty="0" smtClean="0"/>
              <a:t>Cuban missile</a:t>
            </a:r>
            <a:r>
              <a:rPr lang="en-CA" dirty="0" smtClean="0"/>
              <a:t> </a:t>
            </a:r>
            <a:r>
              <a:rPr lang="en-CA" b="1" dirty="0" smtClean="0"/>
              <a:t>crisis</a:t>
            </a:r>
            <a:r>
              <a:rPr lang="en-CA" dirty="0" smtClean="0"/>
              <a:t> and Pearson was hesitant to allow </a:t>
            </a:r>
            <a:r>
              <a:rPr lang="en-CA" b="1" dirty="0" smtClean="0"/>
              <a:t>nuclear warheads</a:t>
            </a:r>
            <a:r>
              <a:rPr lang="en-CA" dirty="0" smtClean="0"/>
              <a:t> on American missiles on Canadian soil. 	</a:t>
            </a:r>
            <a:endParaRPr lang="en-US" dirty="0" smtClean="0"/>
          </a:p>
        </p:txBody>
      </p:sp>
      <p:sp>
        <p:nvSpPr>
          <p:cNvPr id="29698" name="Rectangle 2"/>
          <p:cNvSpPr>
            <a:spLocks noGrp="1" noChangeArrowheads="1"/>
          </p:cNvSpPr>
          <p:nvPr>
            <p:ph type="title"/>
          </p:nvPr>
        </p:nvSpPr>
        <p:spPr/>
        <p:txBody>
          <a:bodyPr/>
          <a:lstStyle/>
          <a:p>
            <a:pPr eaLnBrk="1" hangingPunct="1"/>
            <a:r>
              <a:rPr lang="en-US" dirty="0" smtClean="0"/>
              <a:t>The Nuclear Issue in Canada</a:t>
            </a:r>
          </a:p>
        </p:txBody>
      </p:sp>
      <p:pic>
        <p:nvPicPr>
          <p:cNvPr id="52226" name="Picture 2"/>
          <p:cNvPicPr>
            <a:picLocks noChangeAspect="1" noChangeArrowheads="1"/>
          </p:cNvPicPr>
          <p:nvPr/>
        </p:nvPicPr>
        <p:blipFill>
          <a:blip r:embed="rId2" cstate="print"/>
          <a:srcRect/>
          <a:stretch>
            <a:fillRect/>
          </a:stretch>
        </p:blipFill>
        <p:spPr bwMode="auto">
          <a:xfrm>
            <a:off x="5105400" y="1828800"/>
            <a:ext cx="3581400" cy="1980443"/>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5867400" y="3962400"/>
            <a:ext cx="2286000" cy="2733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762000"/>
            <a:ext cx="4953000" cy="707886"/>
          </a:xfrm>
          <a:prstGeom prst="rect">
            <a:avLst/>
          </a:prstGeom>
          <a:noFill/>
        </p:spPr>
        <p:txBody>
          <a:bodyPr>
            <a:spAutoFit/>
          </a:bodyPr>
          <a:lstStyle/>
          <a:p>
            <a:pPr algn="ctr" fontAlgn="auto">
              <a:spcBef>
                <a:spcPts val="0"/>
              </a:spcBef>
              <a:spcAft>
                <a:spcPts val="0"/>
              </a:spcAft>
              <a:defRPr/>
            </a:pP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Canada’s Role… </a:t>
            </a:r>
          </a:p>
        </p:txBody>
      </p:sp>
      <p:sp>
        <p:nvSpPr>
          <p:cNvPr id="5123" name="TextBox 4"/>
          <p:cNvSpPr txBox="1">
            <a:spLocks noChangeArrowheads="1"/>
          </p:cNvSpPr>
          <p:nvPr/>
        </p:nvSpPr>
        <p:spPr bwMode="auto">
          <a:xfrm>
            <a:off x="304800" y="641350"/>
            <a:ext cx="4572000" cy="5293757"/>
          </a:xfrm>
          <a:prstGeom prst="rect">
            <a:avLst/>
          </a:prstGeom>
          <a:noFill/>
          <a:ln w="9525">
            <a:noFill/>
            <a:miter lim="800000"/>
            <a:headEnd/>
            <a:tailEnd/>
          </a:ln>
        </p:spPr>
        <p:txBody>
          <a:bodyPr>
            <a:spAutoFit/>
          </a:bodyPr>
          <a:lstStyle/>
          <a:p>
            <a:pPr>
              <a:buFont typeface="Courier New" pitchFamily="49" charset="0"/>
              <a:buChar char="o"/>
            </a:pPr>
            <a:r>
              <a:rPr lang="en-US" sz="2000" dirty="0">
                <a:latin typeface="Cambria" pitchFamily="18" charset="0"/>
              </a:rPr>
              <a:t> Canada ranked third in total aid to South Korea.</a:t>
            </a:r>
          </a:p>
          <a:p>
            <a:pPr>
              <a:buFont typeface="Courier New" pitchFamily="49" charset="0"/>
              <a:buChar char="o"/>
            </a:pPr>
            <a:endParaRPr lang="en-US" sz="2000" dirty="0">
              <a:latin typeface="Cambria" pitchFamily="18" charset="0"/>
            </a:endParaRPr>
          </a:p>
          <a:p>
            <a:pPr>
              <a:buFont typeface="Courier New" pitchFamily="49" charset="0"/>
              <a:buChar char="o"/>
            </a:pPr>
            <a:r>
              <a:rPr lang="en-US" sz="2000" dirty="0">
                <a:latin typeface="Cambria" pitchFamily="18" charset="0"/>
              </a:rPr>
              <a:t>However, when the Korean War broke out between North and South Korea, </a:t>
            </a:r>
            <a:r>
              <a:rPr lang="en-US" sz="2000" b="1" dirty="0">
                <a:latin typeface="Cambria" pitchFamily="18" charset="0"/>
              </a:rPr>
              <a:t>Canada needed several months to bring its military forces up to strength.</a:t>
            </a:r>
          </a:p>
          <a:p>
            <a:pPr>
              <a:buFont typeface="Courier New" pitchFamily="49" charset="0"/>
              <a:buChar char="o"/>
            </a:pPr>
            <a:endParaRPr lang="en-US" sz="2000" dirty="0">
              <a:latin typeface="Cambria" pitchFamily="18" charset="0"/>
            </a:endParaRPr>
          </a:p>
          <a:p>
            <a:pPr>
              <a:buFont typeface="Courier New" pitchFamily="49" charset="0"/>
              <a:buChar char="o"/>
            </a:pPr>
            <a:r>
              <a:rPr lang="en-US" sz="2000" dirty="0">
                <a:latin typeface="Cambria" pitchFamily="18" charset="0"/>
              </a:rPr>
              <a:t>Canada served in this UN police Action in Korea.</a:t>
            </a:r>
          </a:p>
          <a:p>
            <a:pPr>
              <a:buFont typeface="Courier New" pitchFamily="49" charset="0"/>
              <a:buChar char="o"/>
            </a:pPr>
            <a:endParaRPr lang="en-US" sz="2000" dirty="0">
              <a:latin typeface="Cambria" pitchFamily="18" charset="0"/>
            </a:endParaRPr>
          </a:p>
          <a:p>
            <a:pPr>
              <a:buFont typeface="Courier New" pitchFamily="49" charset="0"/>
              <a:buChar char="o"/>
            </a:pPr>
            <a:r>
              <a:rPr lang="en-US" sz="2000" dirty="0">
                <a:latin typeface="Cambria" pitchFamily="18" charset="0"/>
              </a:rPr>
              <a:t>Canada had shown that it believed in and supported the goals of the UN  and was willing to fight to support these goals. </a:t>
            </a:r>
          </a:p>
          <a:p>
            <a:pPr>
              <a:buFont typeface="Courier New" pitchFamily="49" charset="0"/>
              <a:buChar char="o"/>
            </a:pPr>
            <a:endParaRPr lang="en-US" dirty="0">
              <a:latin typeface="Cambria" pitchFamily="18" charset="0"/>
            </a:endParaRPr>
          </a:p>
        </p:txBody>
      </p:sp>
      <p:pic>
        <p:nvPicPr>
          <p:cNvPr id="6" name="Picture 5" descr="00.jpg"/>
          <p:cNvPicPr>
            <a:picLocks noChangeAspect="1"/>
          </p:cNvPicPr>
          <p:nvPr/>
        </p:nvPicPr>
        <p:blipFill>
          <a:blip r:embed="rId2" cstate="print"/>
          <a:stretch>
            <a:fillRect/>
          </a:stretch>
        </p:blipFill>
        <p:spPr>
          <a:xfrm>
            <a:off x="4953000" y="1676400"/>
            <a:ext cx="35814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600200"/>
            <a:ext cx="5334000" cy="4525963"/>
          </a:xfrm>
        </p:spPr>
        <p:txBody>
          <a:bodyPr>
            <a:normAutofit lnSpcReduction="10000"/>
          </a:bodyPr>
          <a:lstStyle/>
          <a:p>
            <a:pPr marL="514350" indent="-514350" eaLnBrk="1" hangingPunct="1">
              <a:buFont typeface="Courier New" pitchFamily="49" charset="0"/>
              <a:buChar char="o"/>
            </a:pPr>
            <a:r>
              <a:rPr lang="en-US" sz="2400" b="1" dirty="0" smtClean="0">
                <a:latin typeface="Cambria" pitchFamily="18" charset="0"/>
              </a:rPr>
              <a:t>Canada sent over 25,000 troops to fight in Korea.</a:t>
            </a:r>
          </a:p>
          <a:p>
            <a:pPr marL="514350" indent="-514350" eaLnBrk="1" hangingPunct="1">
              <a:buFont typeface="Arial" charset="0"/>
              <a:buNone/>
            </a:pPr>
            <a:endParaRPr lang="en-US" sz="2400" b="1" dirty="0" smtClean="0">
              <a:latin typeface="Cambria" pitchFamily="18" charset="0"/>
            </a:endParaRPr>
          </a:p>
          <a:p>
            <a:pPr marL="514350" indent="-514350" eaLnBrk="1" hangingPunct="1">
              <a:buFont typeface="Courier New" pitchFamily="49" charset="0"/>
              <a:buChar char="o"/>
            </a:pPr>
            <a:r>
              <a:rPr lang="en-US" sz="2400" b="1" dirty="0" smtClean="0">
                <a:latin typeface="Cambria" pitchFamily="18" charset="0"/>
              </a:rPr>
              <a:t>There were 1,558 Canadian casualties including 516 dead.</a:t>
            </a:r>
          </a:p>
          <a:p>
            <a:pPr marL="514350" indent="-514350" eaLnBrk="1" hangingPunct="1">
              <a:buFont typeface="Arial" charset="0"/>
              <a:buNone/>
            </a:pPr>
            <a:endParaRPr lang="en-US" sz="2400" b="1" dirty="0" smtClean="0">
              <a:latin typeface="Cambria" pitchFamily="18" charset="0"/>
            </a:endParaRPr>
          </a:p>
          <a:p>
            <a:pPr marL="514350" indent="-514350" eaLnBrk="1" hangingPunct="1">
              <a:buFont typeface="Courier New" pitchFamily="49" charset="0"/>
              <a:buChar char="o"/>
            </a:pPr>
            <a:r>
              <a:rPr lang="en-US" sz="2400" b="1" dirty="0" smtClean="0">
                <a:latin typeface="Cambria" pitchFamily="18" charset="0"/>
              </a:rPr>
              <a:t>Korea has often been described at </a:t>
            </a:r>
            <a:r>
              <a:rPr lang="en-US" sz="2400" b="1" dirty="0" smtClean="0">
                <a:solidFill>
                  <a:srgbClr val="FF0000"/>
                </a:solidFill>
                <a:latin typeface="Cambria" pitchFamily="18" charset="0"/>
              </a:rPr>
              <a:t>“The Forgotten War” </a:t>
            </a:r>
            <a:r>
              <a:rPr lang="en-US" sz="2400" b="1" dirty="0" smtClean="0">
                <a:latin typeface="Cambria" pitchFamily="18" charset="0"/>
              </a:rPr>
              <a:t>because most Canadians are not as familiar with the history of the war as the Canadian contributions in two world wars.</a:t>
            </a:r>
          </a:p>
        </p:txBody>
      </p:sp>
      <p:sp>
        <p:nvSpPr>
          <p:cNvPr id="4" name="Rectangle 3"/>
          <p:cNvSpPr/>
          <p:nvPr/>
        </p:nvSpPr>
        <p:spPr>
          <a:xfrm>
            <a:off x="1066800" y="457200"/>
            <a:ext cx="6781800" cy="923330"/>
          </a:xfrm>
          <a:prstGeom prst="rect">
            <a:avLst/>
          </a:prstGeom>
          <a:noFill/>
        </p:spPr>
        <p:txBody>
          <a:bodyPr>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Forgotten War</a:t>
            </a:r>
          </a:p>
        </p:txBody>
      </p:sp>
      <p:pic>
        <p:nvPicPr>
          <p:cNvPr id="5" name="Picture 4" descr="00.jpg"/>
          <p:cNvPicPr>
            <a:picLocks noChangeAspect="1"/>
          </p:cNvPicPr>
          <p:nvPr/>
        </p:nvPicPr>
        <p:blipFill>
          <a:blip r:embed="rId2" cstate="print"/>
          <a:stretch>
            <a:fillRect/>
          </a:stretch>
        </p:blipFill>
        <p:spPr>
          <a:xfrm>
            <a:off x="5791200" y="1905000"/>
            <a:ext cx="31242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a:bodyPr>
          <a:lstStyle/>
          <a:p>
            <a:pPr eaLnBrk="1" fontAlgn="auto" hangingPunct="1">
              <a:spcAft>
                <a:spcPts val="0"/>
              </a:spcAft>
              <a:buFont typeface="Courier New" pitchFamily="49" charset="0"/>
              <a:buChar char="o"/>
              <a:defRPr/>
            </a:pPr>
            <a:r>
              <a:rPr lang="en-US" sz="2800" b="1" dirty="0" smtClean="0">
                <a:latin typeface="Cambria" pitchFamily="18" charset="0"/>
              </a:rPr>
              <a:t>At first UN troops fought only North Korea (who were armed by the Soviets.</a:t>
            </a:r>
          </a:p>
          <a:p>
            <a:pPr eaLnBrk="1" fontAlgn="auto" hangingPunct="1">
              <a:spcAft>
                <a:spcPts val="0"/>
              </a:spcAft>
              <a:buFont typeface="Courier New" pitchFamily="49" charset="0"/>
              <a:buChar char="o"/>
              <a:defRPr/>
            </a:pPr>
            <a:r>
              <a:rPr lang="en-US" sz="2800" b="1" dirty="0" smtClean="0">
                <a:latin typeface="Cambria" pitchFamily="18" charset="0"/>
              </a:rPr>
              <a:t>The UN forces had to fight a massive Chinese army that entered the war to support the North Koreans.</a:t>
            </a:r>
          </a:p>
          <a:p>
            <a:pPr eaLnBrk="1" fontAlgn="auto" hangingPunct="1">
              <a:spcAft>
                <a:spcPts val="0"/>
              </a:spcAft>
              <a:buFont typeface="Courier New" pitchFamily="49" charset="0"/>
              <a:buChar char="o"/>
              <a:defRPr/>
            </a:pPr>
            <a:r>
              <a:rPr lang="en-US" sz="2800" b="1" dirty="0" smtClean="0">
                <a:latin typeface="Cambria" pitchFamily="18" charset="0"/>
              </a:rPr>
              <a:t>However, neither side was able to defeat one another.</a:t>
            </a:r>
          </a:p>
          <a:p>
            <a:pPr eaLnBrk="1" fontAlgn="auto" hangingPunct="1">
              <a:spcAft>
                <a:spcPts val="0"/>
              </a:spcAft>
              <a:buFont typeface="Courier New" pitchFamily="49" charset="0"/>
              <a:buChar char="o"/>
              <a:defRPr/>
            </a:pPr>
            <a:r>
              <a:rPr lang="en-US" sz="2800" b="1" dirty="0" smtClean="0">
                <a:latin typeface="Cambria" pitchFamily="18" charset="0"/>
              </a:rPr>
              <a:t>The war, much like the first World War, settled into a war of limited movement.</a:t>
            </a:r>
          </a:p>
          <a:p>
            <a:pPr eaLnBrk="1" fontAlgn="auto" hangingPunct="1">
              <a:spcAft>
                <a:spcPts val="0"/>
              </a:spcAft>
              <a:buFont typeface="Courier New" pitchFamily="49" charset="0"/>
              <a:buChar char="o"/>
              <a:defRPr/>
            </a:pPr>
            <a:r>
              <a:rPr lang="en-US" sz="2800" b="1" dirty="0" smtClean="0">
                <a:latin typeface="Cambria" pitchFamily="18" charset="0"/>
              </a:rPr>
              <a:t>When the war ended the Koreans were divided in much the same way they had been before the war. </a:t>
            </a:r>
          </a:p>
        </p:txBody>
      </p:sp>
      <p:sp>
        <p:nvSpPr>
          <p:cNvPr id="4" name="Rectangle 3"/>
          <p:cNvSpPr/>
          <p:nvPr/>
        </p:nvSpPr>
        <p:spPr>
          <a:xfrm>
            <a:off x="609600" y="381000"/>
            <a:ext cx="7162800" cy="769441"/>
          </a:xfrm>
          <a:prstGeom prst="rect">
            <a:avLst/>
          </a:prstGeom>
          <a:noFill/>
        </p:spPr>
        <p:txBody>
          <a:bodyPr>
            <a:spAutoFit/>
          </a:bodyPr>
          <a:lstStyle/>
          <a:p>
            <a:pPr algn="ctr" fontAlgn="auto">
              <a:spcBef>
                <a:spcPts val="0"/>
              </a:spcBef>
              <a:spcAft>
                <a:spcPts val="0"/>
              </a:spcAft>
              <a:defRPr/>
            </a:pPr>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Korean War 1950-1953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billcainonline.com/wp-content/uploads/2010/06/Korean_War_HA-SN-98-07010.jpg"/>
          <p:cNvPicPr>
            <a:picLocks noChangeAspect="1" noChangeArrowheads="1"/>
          </p:cNvPicPr>
          <p:nvPr/>
        </p:nvPicPr>
        <p:blipFill>
          <a:blip r:embed="rId2" r:link="rId3" cstate="print"/>
          <a:srcRect/>
          <a:stretch>
            <a:fillRect/>
          </a:stretch>
        </p:blipFill>
        <p:spPr bwMode="auto">
          <a:xfrm>
            <a:off x="209550" y="146050"/>
            <a:ext cx="8553450" cy="656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066800"/>
            <a:ext cx="8229600" cy="5059363"/>
          </a:xfrm>
        </p:spPr>
        <p:txBody>
          <a:bodyPr/>
          <a:lstStyle/>
          <a:p>
            <a:pPr eaLnBrk="1" hangingPunct="1">
              <a:buFont typeface="Courier New" pitchFamily="49" charset="0"/>
              <a:buChar char="o"/>
            </a:pPr>
            <a:r>
              <a:rPr lang="en-US" smtClean="0">
                <a:latin typeface="Cambria" pitchFamily="18" charset="0"/>
              </a:rPr>
              <a:t>Canadian troops were asked to stay in Korea until 1955 to help maintain the uneasy truce.</a:t>
            </a:r>
          </a:p>
          <a:p>
            <a:pPr eaLnBrk="1" hangingPunct="1">
              <a:buFont typeface="Courier New" pitchFamily="49" charset="0"/>
              <a:buChar char="o"/>
            </a:pPr>
            <a:r>
              <a:rPr lang="en-US" smtClean="0">
                <a:latin typeface="Cambria" pitchFamily="18" charset="0"/>
              </a:rPr>
              <a:t>Through this collective war effort the UN ensured the independence of South Korea. </a:t>
            </a:r>
          </a:p>
          <a:p>
            <a:pPr eaLnBrk="1" hangingPunct="1">
              <a:buFont typeface="Arial" charset="0"/>
              <a:buNone/>
            </a:pPr>
            <a:endParaRPr lang="en-US" smtClean="0">
              <a:latin typeface="Cambria" pitchFamily="18" charset="0"/>
            </a:endParaRPr>
          </a:p>
        </p:txBody>
      </p:sp>
      <p:sp>
        <p:nvSpPr>
          <p:cNvPr id="4" name="Rectangle 3"/>
          <p:cNvSpPr/>
          <p:nvPr/>
        </p:nvSpPr>
        <p:spPr>
          <a:xfrm>
            <a:off x="2448236" y="228600"/>
            <a:ext cx="3714030"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Aftermath…</a:t>
            </a:r>
          </a:p>
        </p:txBody>
      </p:sp>
      <p:pic>
        <p:nvPicPr>
          <p:cNvPr id="11265" name="Picture 1"/>
          <p:cNvPicPr>
            <a:picLocks noChangeAspect="1" noChangeArrowheads="1"/>
          </p:cNvPicPr>
          <p:nvPr/>
        </p:nvPicPr>
        <p:blipFill>
          <a:blip r:embed="rId2" cstate="print"/>
          <a:srcRect/>
          <a:stretch>
            <a:fillRect/>
          </a:stretch>
        </p:blipFill>
        <p:spPr bwMode="auto">
          <a:xfrm>
            <a:off x="2514600" y="3657600"/>
            <a:ext cx="4038600" cy="3013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04800"/>
            <a:ext cx="6477000"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The Suez Crisis: </a:t>
            </a:r>
          </a:p>
        </p:txBody>
      </p:sp>
      <p:sp>
        <p:nvSpPr>
          <p:cNvPr id="5" name="Rectangle 4"/>
          <p:cNvSpPr/>
          <p:nvPr/>
        </p:nvSpPr>
        <p:spPr>
          <a:xfrm>
            <a:off x="457200" y="1066800"/>
            <a:ext cx="7543800" cy="923330"/>
          </a:xfrm>
          <a:prstGeom prst="rect">
            <a:avLst/>
          </a:prstGeom>
          <a:noFill/>
        </p:spPr>
        <p:txBody>
          <a:bodyPr>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Canadian Success</a:t>
            </a:r>
          </a:p>
        </p:txBody>
      </p:sp>
      <p:sp>
        <p:nvSpPr>
          <p:cNvPr id="10244" name="TextBox 8"/>
          <p:cNvSpPr txBox="1">
            <a:spLocks noChangeArrowheads="1"/>
          </p:cNvSpPr>
          <p:nvPr/>
        </p:nvSpPr>
        <p:spPr bwMode="auto">
          <a:xfrm>
            <a:off x="0" y="1905000"/>
            <a:ext cx="5638800" cy="4893647"/>
          </a:xfrm>
          <a:prstGeom prst="rect">
            <a:avLst/>
          </a:prstGeom>
          <a:noFill/>
          <a:ln w="9525">
            <a:noFill/>
            <a:miter lim="800000"/>
            <a:headEnd/>
            <a:tailEnd/>
          </a:ln>
        </p:spPr>
        <p:txBody>
          <a:bodyPr wrap="square">
            <a:spAutoFit/>
          </a:bodyPr>
          <a:lstStyle/>
          <a:p>
            <a:pPr>
              <a:buFont typeface="Courier New" pitchFamily="49" charset="0"/>
              <a:buChar char="o"/>
            </a:pPr>
            <a:r>
              <a:rPr lang="en-US" sz="2800" dirty="0">
                <a:latin typeface="Cambria" pitchFamily="18" charset="0"/>
              </a:rPr>
              <a:t>In 1956, a crisis occurred in the Middle East when </a:t>
            </a:r>
            <a:r>
              <a:rPr lang="en-US" sz="2800" b="1" dirty="0">
                <a:latin typeface="Cambria" pitchFamily="18" charset="0"/>
              </a:rPr>
              <a:t>President Nasser of Egypt seized control of the Suez Canal from a British/French company.</a:t>
            </a:r>
            <a:r>
              <a:rPr lang="en-US" sz="2800" dirty="0">
                <a:latin typeface="Cambria" pitchFamily="18" charset="0"/>
              </a:rPr>
              <a:t> </a:t>
            </a:r>
          </a:p>
          <a:p>
            <a:pPr>
              <a:buFont typeface="Courier New" pitchFamily="49" charset="0"/>
              <a:buChar char="o"/>
            </a:pPr>
            <a:endParaRPr lang="en-US" sz="2800" dirty="0">
              <a:latin typeface="Cambria" pitchFamily="18" charset="0"/>
            </a:endParaRPr>
          </a:p>
          <a:p>
            <a:pPr>
              <a:buFont typeface="Courier New" pitchFamily="49" charset="0"/>
              <a:buChar char="o"/>
            </a:pPr>
            <a:r>
              <a:rPr lang="en-US" sz="2800" dirty="0">
                <a:latin typeface="Cambria" pitchFamily="18" charset="0"/>
              </a:rPr>
              <a:t>The Suez canal was an important waterway connecting the Mediterranean and the Red Sea  to the Indian ocean.</a:t>
            </a:r>
          </a:p>
          <a:p>
            <a:endParaRPr lang="en-US" sz="3200" dirty="0">
              <a:latin typeface="Cambria" pitchFamily="18" charset="0"/>
            </a:endParaRPr>
          </a:p>
        </p:txBody>
      </p:sp>
      <p:pic>
        <p:nvPicPr>
          <p:cNvPr id="6" name="Picture 4"/>
          <p:cNvPicPr>
            <a:picLocks noChangeAspect="1" noChangeArrowheads="1"/>
          </p:cNvPicPr>
          <p:nvPr/>
        </p:nvPicPr>
        <p:blipFill>
          <a:blip r:embed="rId2" cstate="print"/>
          <a:srcRect/>
          <a:stretch>
            <a:fillRect/>
          </a:stretch>
        </p:blipFill>
        <p:spPr bwMode="auto">
          <a:xfrm>
            <a:off x="5867400" y="2514600"/>
            <a:ext cx="2994025"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294</TotalTime>
  <Words>1725</Words>
  <Application>Microsoft Office PowerPoint</Application>
  <PresentationFormat>On-screen Show (4:3)</PresentationFormat>
  <Paragraphs>154</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Concourse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Lester Pearson </vt:lpstr>
      <vt:lpstr>Slide 15</vt:lpstr>
      <vt:lpstr>Slide 16</vt:lpstr>
      <vt:lpstr>Slide 17</vt:lpstr>
      <vt:lpstr>Slide 18</vt:lpstr>
      <vt:lpstr>Canada’s Importance as a Peace Keeping Nation</vt:lpstr>
      <vt:lpstr>Canadian Peacekeeping</vt:lpstr>
      <vt:lpstr>Evolution of Peacekeeping</vt:lpstr>
      <vt:lpstr>Canada as Leader in UN Peacekeeping </vt:lpstr>
      <vt:lpstr>Important Canadians at the UN related to Peacekeeping</vt:lpstr>
      <vt:lpstr>Contributing to a better World</vt:lpstr>
      <vt:lpstr>Policing Functions</vt:lpstr>
      <vt:lpstr>An Uncertain Future...</vt:lpstr>
      <vt:lpstr>The AVRO Arrow</vt:lpstr>
      <vt:lpstr>AVRO ARROW (1953)</vt:lpstr>
      <vt:lpstr>Sputnik </vt:lpstr>
      <vt:lpstr>John Diefenbaker (Conservative) </vt:lpstr>
      <vt:lpstr>Scrapping the Arrow</vt:lpstr>
      <vt:lpstr>The ‘Brain Drain’ Begins…</vt:lpstr>
      <vt:lpstr>So... </vt:lpstr>
      <vt:lpstr>Strategic Defence Initiative (SDI) </vt:lpstr>
      <vt:lpstr>Slide 35</vt:lpstr>
      <vt:lpstr>The Nuclear Issue in Canada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37</cp:revision>
  <dcterms:created xsi:type="dcterms:W3CDTF">2006-08-16T00:00:00Z</dcterms:created>
  <dcterms:modified xsi:type="dcterms:W3CDTF">2013-04-10T21:08:10Z</dcterms:modified>
</cp:coreProperties>
</file>