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76" r:id="rId2"/>
    <p:sldId id="277" r:id="rId3"/>
    <p:sldId id="258" r:id="rId4"/>
    <p:sldId id="259" r:id="rId5"/>
    <p:sldId id="275" r:id="rId6"/>
    <p:sldId id="281" r:id="rId7"/>
    <p:sldId id="278" r:id="rId8"/>
    <p:sldId id="279" r:id="rId9"/>
    <p:sldId id="280" r:id="rId10"/>
    <p:sldId id="273" r:id="rId11"/>
    <p:sldId id="274" r:id="rId12"/>
    <p:sldId id="261" r:id="rId13"/>
    <p:sldId id="266" r:id="rId14"/>
    <p:sldId id="287" r:id="rId15"/>
    <p:sldId id="325" r:id="rId16"/>
    <p:sldId id="283" r:id="rId17"/>
    <p:sldId id="263" r:id="rId18"/>
    <p:sldId id="264" r:id="rId19"/>
    <p:sldId id="265" r:id="rId20"/>
    <p:sldId id="285" r:id="rId21"/>
    <p:sldId id="286" r:id="rId22"/>
    <p:sldId id="282" r:id="rId23"/>
    <p:sldId id="288" r:id="rId24"/>
    <p:sldId id="289" r:id="rId25"/>
    <p:sldId id="290" r:id="rId26"/>
    <p:sldId id="295" r:id="rId27"/>
    <p:sldId id="300" r:id="rId28"/>
    <p:sldId id="302" r:id="rId29"/>
    <p:sldId id="303" r:id="rId30"/>
    <p:sldId id="293" r:id="rId31"/>
    <p:sldId id="304" r:id="rId32"/>
    <p:sldId id="305" r:id="rId33"/>
    <p:sldId id="306" r:id="rId34"/>
    <p:sldId id="307" r:id="rId35"/>
    <p:sldId id="298" r:id="rId36"/>
    <p:sldId id="297" r:id="rId37"/>
    <p:sldId id="308" r:id="rId38"/>
    <p:sldId id="309" r:id="rId39"/>
    <p:sldId id="310" r:id="rId40"/>
    <p:sldId id="311" r:id="rId41"/>
    <p:sldId id="312" r:id="rId42"/>
    <p:sldId id="314" r:id="rId43"/>
    <p:sldId id="315" r:id="rId44"/>
    <p:sldId id="316" r:id="rId45"/>
    <p:sldId id="317" r:id="rId46"/>
    <p:sldId id="318" r:id="rId47"/>
    <p:sldId id="320" r:id="rId48"/>
    <p:sldId id="319" r:id="rId49"/>
    <p:sldId id="322" r:id="rId50"/>
    <p:sldId id="324" r:id="rId51"/>
    <p:sldId id="327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68" autoAdjust="0"/>
    <p:restoredTop sz="94660"/>
  </p:normalViewPr>
  <p:slideViewPr>
    <p:cSldViewPr>
      <p:cViewPr varScale="1">
        <p:scale>
          <a:sx n="81" d="100"/>
          <a:sy n="81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33FF9-7500-4802-BCA6-9866CAC88EFB}" type="datetimeFigureOut">
              <a:rPr lang="en-CA" smtClean="0"/>
              <a:pPr/>
              <a:t>30/01/2013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41888-8D14-46E2-9C5F-85842C735D3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F3656-5675-4C9C-A1AF-D6F7E1B5D0D1}" type="slidenum">
              <a:rPr lang="en-GB"/>
              <a:pPr/>
              <a:t>3</a:t>
            </a:fld>
            <a:endParaRPr lang="en-GB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CEB0F-3511-4E18-8336-70DF28915A3D}" type="slidenum">
              <a:rPr lang="en-US"/>
              <a:pPr/>
              <a:t>20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DE09B-1C94-408F-B43B-AD535A1AE2A3}" type="slidenum">
              <a:rPr lang="en-US"/>
              <a:pPr/>
              <a:t>21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CB007-CE1B-4367-82B0-ECF3231199C2}" type="slidenum">
              <a:rPr lang="en-US"/>
              <a:pPr/>
              <a:t>22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3C199-A16C-4FC5-AB48-44A023BD5594}" type="slidenum">
              <a:rPr lang="en-GB"/>
              <a:pPr/>
              <a:t>4</a:t>
            </a:fld>
            <a:endParaRPr lang="en-GB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81B391-BE42-4C73-944B-D17AEC1A6F98}" type="slidenum">
              <a:rPr lang="en-CA"/>
              <a:pPr/>
              <a:t>6</a:t>
            </a:fld>
            <a:endParaRPr lang="en-CA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CA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13EB8-1BC0-4FD8-B4F1-C10AE6FAB570}" type="slidenum">
              <a:rPr lang="en-GB"/>
              <a:pPr/>
              <a:t>12</a:t>
            </a:fld>
            <a:endParaRPr lang="en-GB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5D3FA1-D7B8-4E3B-A893-BBC3658446B2}" type="slidenum">
              <a:rPr lang="en-GB"/>
              <a:pPr/>
              <a:t>13</a:t>
            </a:fld>
            <a:endParaRPr lang="en-GB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730621-34DF-4A38-A570-58E3ED14F401}" type="slidenum">
              <a:rPr lang="en-US"/>
              <a:pPr/>
              <a:t>16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2CA7D-E104-419C-9723-F3E45FA6F160}" type="slidenum">
              <a:rPr lang="en-GB"/>
              <a:pPr/>
              <a:t>17</a:t>
            </a:fld>
            <a:endParaRPr lang="en-GB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CE5DE1-DC92-4857-9CC9-1D563E8E023E}" type="slidenum">
              <a:rPr lang="en-GB"/>
              <a:pPr/>
              <a:t>18</a:t>
            </a:fld>
            <a:endParaRPr lang="en-GB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37D9A3-677F-438A-A60A-C0D686F2FFA4}" type="slidenum">
              <a:rPr lang="en-GB"/>
              <a:pPr/>
              <a:t>19</a:t>
            </a:fld>
            <a:endParaRPr lang="en-GB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D6E3D3D-BA26-4B01-A015-2FB85626DC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885950"/>
            <a:ext cx="4013200" cy="4171950"/>
          </a:xfrm>
        </p:spPr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2800" y="1885950"/>
            <a:ext cx="4013200" cy="4171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293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31000" y="62293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01076-0F73-4E4D-8672-22F6CFDC2E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6134F-DA46-4896-8470-9DD3082FB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tripod.com/~merchantships/merchantseamentributeindex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jpe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hyperlink" Target="http://learning.ns.sympatico.ca/sackville/html/content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xicom.ab.ca/~nanton/contentscommand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British Commonwealth </a:t>
            </a:r>
            <a:br>
              <a:rPr lang="en-US" sz="4000" dirty="0"/>
            </a:br>
            <a:r>
              <a:rPr lang="en-US" sz="4000" dirty="0"/>
              <a:t>Air Training </a:t>
            </a:r>
            <a:r>
              <a:rPr lang="en-US" sz="4000" dirty="0" smtClean="0"/>
              <a:t>Plan (BCATP)</a:t>
            </a:r>
            <a:endParaRPr lang="en-US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British Instructors would train pilots and other flight personnel from all over the Commonwealth in Canada</a:t>
            </a:r>
          </a:p>
          <a:p>
            <a:endParaRPr lang="en-US" dirty="0"/>
          </a:p>
        </p:txBody>
      </p:sp>
      <p:pic>
        <p:nvPicPr>
          <p:cNvPr id="3077" name="Picture 5" descr="alberta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28975"/>
            <a:ext cx="4953000" cy="3629025"/>
          </a:xfrm>
          <a:prstGeom prst="rect">
            <a:avLst/>
          </a:prstGeom>
          <a:noFill/>
        </p:spPr>
      </p:pic>
      <p:pic>
        <p:nvPicPr>
          <p:cNvPr id="3078" name="Picture 6" descr="dehavila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6025" y="2667000"/>
            <a:ext cx="2847975" cy="2924175"/>
          </a:xfrm>
          <a:prstGeom prst="rect">
            <a:avLst/>
          </a:prstGeom>
          <a:noFill/>
        </p:spPr>
      </p:pic>
      <p:pic>
        <p:nvPicPr>
          <p:cNvPr id="6" name="Picture 9" descr="RCA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0"/>
            <a:ext cx="1295400" cy="1524000"/>
          </a:xfrm>
          <a:prstGeom prst="rect">
            <a:avLst/>
          </a:prstGeom>
          <a:noFill/>
        </p:spPr>
      </p:pic>
      <p:pic>
        <p:nvPicPr>
          <p:cNvPr id="7" name="Picture 9" descr="RCA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954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222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2228" name="Picture 4" descr="sugar_old5_we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32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3252" name="Picture 4" descr="21-a-1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 Royal Canadian Navy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885950"/>
            <a:ext cx="5791200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dirty="0"/>
              <a:t>It was the task of the RCN to help keep open the vital </a:t>
            </a:r>
            <a:r>
              <a:rPr lang="en-US" sz="2400" b="1" dirty="0">
                <a:hlinkClick r:id="rId3"/>
              </a:rPr>
              <a:t>Atlantic supply line</a:t>
            </a:r>
            <a:r>
              <a:rPr lang="en-US" sz="2400" b="1" dirty="0"/>
              <a:t> to Britain.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The </a:t>
            </a:r>
            <a:r>
              <a:rPr lang="en-US" sz="2400" b="1" dirty="0">
                <a:solidFill>
                  <a:srgbClr val="002060"/>
                </a:solidFill>
              </a:rPr>
              <a:t>prewar </a:t>
            </a:r>
            <a:r>
              <a:rPr lang="en-US" sz="2400" b="1" dirty="0"/>
              <a:t>naval establishment consisted of </a:t>
            </a:r>
            <a:r>
              <a:rPr lang="en-US" sz="2400" b="1" dirty="0">
                <a:solidFill>
                  <a:srgbClr val="FF0000"/>
                </a:solidFill>
              </a:rPr>
              <a:t>13 ships and 20,000 men</a:t>
            </a:r>
            <a:r>
              <a:rPr lang="en-US" sz="2400" b="1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 b="1" dirty="0"/>
              <a:t>By the </a:t>
            </a:r>
            <a:r>
              <a:rPr lang="en-US" sz="2400" b="1" dirty="0">
                <a:solidFill>
                  <a:srgbClr val="002060"/>
                </a:solidFill>
              </a:rPr>
              <a:t>end of the war </a:t>
            </a:r>
            <a:r>
              <a:rPr lang="en-US" sz="2400" b="1" dirty="0"/>
              <a:t>Canada’s navy was the </a:t>
            </a:r>
            <a:r>
              <a:rPr lang="en-US" sz="2400" b="1" dirty="0">
                <a:solidFill>
                  <a:srgbClr val="FF0000"/>
                </a:solidFill>
              </a:rPr>
              <a:t>third largest in the world </a:t>
            </a:r>
            <a:r>
              <a:rPr lang="en-US" sz="2400" b="1" dirty="0"/>
              <a:t>with over </a:t>
            </a:r>
            <a:r>
              <a:rPr lang="en-US" sz="2400" b="1" dirty="0">
                <a:solidFill>
                  <a:srgbClr val="FF0000"/>
                </a:solidFill>
              </a:rPr>
              <a:t>100,000 men </a:t>
            </a:r>
            <a:r>
              <a:rPr lang="en-US" sz="2400" b="1" dirty="0"/>
              <a:t>and women and </a:t>
            </a:r>
            <a:r>
              <a:rPr lang="en-US" sz="2400" b="1" dirty="0">
                <a:solidFill>
                  <a:srgbClr val="FF0000"/>
                </a:solidFill>
              </a:rPr>
              <a:t>400 ships</a:t>
            </a:r>
            <a:r>
              <a:rPr lang="en-US" sz="2400" b="1" dirty="0"/>
              <a:t>.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</p:txBody>
      </p:sp>
      <p:pic>
        <p:nvPicPr>
          <p:cNvPr id="37901" name="Picture 13" descr="RC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172200" y="1295400"/>
            <a:ext cx="2668588" cy="3638550"/>
          </a:xfrm>
          <a:noFill/>
          <a:ln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724400"/>
            <a:ext cx="6324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Royal Canadian Navy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b="1"/>
              <a:t>Canada’s warships were poorly outfitted with the result that in the early part of the war convoy losses were high.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400" b="1"/>
              <a:t>It was not until 1943 that better training and more effective equipment finally turned the tide against the German U-Boat.</a:t>
            </a:r>
          </a:p>
        </p:txBody>
      </p:sp>
      <p:pic>
        <p:nvPicPr>
          <p:cNvPr id="161800" name="Picture 8" descr="gb-whien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22800" y="2968625"/>
            <a:ext cx="4013200" cy="2006600"/>
          </a:xfrm>
          <a:noFill/>
          <a:ln/>
        </p:spPr>
      </p:pic>
      <p:sp>
        <p:nvSpPr>
          <p:cNvPr id="161801" name="WordArt 9"/>
          <p:cNvSpPr>
            <a:spLocks noChangeArrowheads="1" noChangeShapeType="1" noTextEdit="1"/>
          </p:cNvSpPr>
          <p:nvPr/>
        </p:nvSpPr>
        <p:spPr bwMode="auto">
          <a:xfrm>
            <a:off x="5715000" y="5257800"/>
            <a:ext cx="21177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2000" b="1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White Ensign Flown</a:t>
            </a:r>
          </a:p>
          <a:p>
            <a:pPr algn="ctr"/>
            <a:r>
              <a:rPr lang="en-CA" sz="2000" b="1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by all RCN Ships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781800" y="6248400"/>
            <a:ext cx="2209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Battle of the Atlantic</a:t>
            </a:r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85800" y="1066800"/>
            <a:ext cx="7772400" cy="3048000"/>
          </a:xfrm>
        </p:spPr>
        <p:txBody>
          <a:bodyPr>
            <a:normAutofit fontScale="62500" lnSpcReduction="20000"/>
          </a:bodyPr>
          <a:lstStyle/>
          <a:p>
            <a:r>
              <a:rPr lang="en-US" sz="2800" b="1" dirty="0" smtClean="0"/>
              <a:t>Germany had come very close to winning World War I in the Atlantic.</a:t>
            </a:r>
          </a:p>
          <a:p>
            <a:r>
              <a:rPr lang="en-US" sz="2800" b="1" dirty="0" smtClean="0"/>
              <a:t>There was fear that German submarines could again cut the vital supply line and starve Britain into submission.</a:t>
            </a:r>
          </a:p>
          <a:p>
            <a:r>
              <a:rPr lang="en-US" sz="2800" b="1" dirty="0" smtClean="0"/>
              <a:t>Canada was unprepared for this important battle. </a:t>
            </a:r>
          </a:p>
          <a:p>
            <a:r>
              <a:rPr lang="en-US" sz="2800" b="1" dirty="0" smtClean="0"/>
              <a:t>She began the conflict with a contribution of aging destroyers from the United States.</a:t>
            </a:r>
          </a:p>
          <a:p>
            <a:r>
              <a:rPr lang="en-US" sz="2800" b="1" dirty="0" smtClean="0"/>
              <a:t>U-Boat </a:t>
            </a:r>
            <a:r>
              <a:rPr lang="en-US" sz="2800" b="1" dirty="0"/>
              <a:t>threat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By May 1942 the British had the secret codes of the Germans</a:t>
            </a:r>
          </a:p>
          <a:p>
            <a:r>
              <a:rPr lang="en-US" sz="2800" b="1" dirty="0"/>
              <a:t>Airplanes could escort most of the way</a:t>
            </a:r>
          </a:p>
          <a:p>
            <a:r>
              <a:rPr lang="en-US" sz="2800" b="1" dirty="0"/>
              <a:t>Ships were built faster than sunk</a:t>
            </a:r>
          </a:p>
          <a:p>
            <a:r>
              <a:rPr lang="en-US" sz="2800" b="1" dirty="0"/>
              <a:t>Better training and equipment</a:t>
            </a:r>
          </a:p>
          <a:p>
            <a:endParaRPr lang="en-CA" sz="2800" dirty="0"/>
          </a:p>
        </p:txBody>
      </p:sp>
      <p:pic>
        <p:nvPicPr>
          <p:cNvPr id="56324" name="Picture 4" descr="rocket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962400"/>
            <a:ext cx="4762500" cy="2657475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72200" y="3200400"/>
            <a:ext cx="3200400" cy="2085975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Corvette</a:t>
            </a:r>
          </a:p>
        </p:txBody>
      </p:sp>
      <p:sp>
        <p:nvSpPr>
          <p:cNvPr id="2816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876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/>
              <a:t>The requirement for a cheap, small but deadly opponent to the U-boat was met by the corvette.</a:t>
            </a:r>
          </a:p>
          <a:p>
            <a:pPr>
              <a:lnSpc>
                <a:spcPct val="90000"/>
              </a:lnSpc>
            </a:pPr>
            <a:r>
              <a:rPr lang="en-US" sz="2400" b="1"/>
              <a:t>Canada was to build and sail over 100 of these 190 ft. vessels.</a:t>
            </a:r>
          </a:p>
          <a:p>
            <a:pPr>
              <a:lnSpc>
                <a:spcPct val="90000"/>
              </a:lnSpc>
            </a:pPr>
            <a:r>
              <a:rPr lang="en-US" sz="2400" b="1"/>
              <a:t>Most Canadians sailors joined the corvettes untrained and learned their new trade on the job.</a:t>
            </a:r>
          </a:p>
          <a:p>
            <a:pPr>
              <a:lnSpc>
                <a:spcPct val="90000"/>
              </a:lnSpc>
            </a:pPr>
            <a:endParaRPr lang="en-US" sz="2400" b="1"/>
          </a:p>
        </p:txBody>
      </p:sp>
      <p:graphicFrame>
        <p:nvGraphicFramePr>
          <p:cNvPr id="281606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5105400" y="2686050"/>
          <a:ext cx="3530600" cy="2976563"/>
        </p:xfrm>
        <a:graphic>
          <a:graphicData uri="http://schemas.openxmlformats.org/presentationml/2006/ole">
            <p:oleObj spid="_x0000_s1026" name="Image" r:id="rId4" imgW="9390752" imgH="7916696" progId="">
              <p:embed/>
            </p:oleObj>
          </a:graphicData>
        </a:graphic>
      </p:graphicFrame>
      <p:sp>
        <p:nvSpPr>
          <p:cNvPr id="281607" name="WordArt 7"/>
          <p:cNvSpPr>
            <a:spLocks noChangeArrowheads="1" noChangeShapeType="1" noTextEdit="1"/>
          </p:cNvSpPr>
          <p:nvPr/>
        </p:nvSpPr>
        <p:spPr bwMode="auto">
          <a:xfrm>
            <a:off x="5486400" y="5791200"/>
            <a:ext cx="2217738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0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HMCS Ville de Quebec</a:t>
            </a:r>
          </a:p>
          <a:p>
            <a:pPr algn="ctr"/>
            <a:r>
              <a:rPr lang="fr-FR" sz="2000" kern="10">
                <a:ln w="9525">
                  <a:noFill/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and U-224</a:t>
            </a:r>
            <a:endParaRPr lang="en-CA" sz="2000" kern="10">
              <a:ln w="9525">
                <a:noFill/>
                <a:round/>
                <a:headEnd/>
                <a:tailEnd/>
              </a:ln>
              <a:effectLst>
                <a:outerShdw dist="35921" dir="2700000" algn="ctr" rotWithShape="0">
                  <a:srgbClr val="C0C0C0"/>
                </a:outerShdw>
              </a:effectLst>
              <a:latin typeface="Impact"/>
            </a:endParaRPr>
          </a:p>
        </p:txBody>
      </p:sp>
      <p:pic>
        <p:nvPicPr>
          <p:cNvPr id="6" name="Picture 4" descr="Arrowhead corvet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495800"/>
            <a:ext cx="3995323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Corvette II</a:t>
            </a:r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22800" y="1885950"/>
            <a:ext cx="4013200" cy="45910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b="1"/>
              <a:t>Life in a </a:t>
            </a:r>
            <a:r>
              <a:rPr lang="en-US" sz="2800" b="1">
                <a:solidFill>
                  <a:srgbClr val="FF0000"/>
                </a:solidFill>
              </a:rPr>
              <a:t>corvette</a:t>
            </a:r>
            <a:r>
              <a:rPr lang="en-US" sz="2800" b="1"/>
              <a:t> was often dangerous and always unpleasant.</a:t>
            </a:r>
          </a:p>
          <a:p>
            <a:pPr>
              <a:spcBef>
                <a:spcPct val="0"/>
              </a:spcBef>
            </a:pPr>
            <a:endParaRPr lang="en-US" sz="2800" b="1"/>
          </a:p>
          <a:p>
            <a:r>
              <a:rPr lang="en-US" sz="2800" b="1"/>
              <a:t>Canada has preserved </a:t>
            </a:r>
            <a:r>
              <a:rPr lang="en-US" sz="2800" b="1">
                <a:hlinkClick r:id="rId4"/>
              </a:rPr>
              <a:t>HMCS Sackville</a:t>
            </a:r>
            <a:r>
              <a:rPr lang="en-US" sz="2800" b="1"/>
              <a:t> “The Last Corvette” as Naval Memorial.</a:t>
            </a:r>
          </a:p>
          <a:p>
            <a:endParaRPr lang="en-US" sz="2800" b="1"/>
          </a:p>
        </p:txBody>
      </p:sp>
      <p:graphicFrame>
        <p:nvGraphicFramePr>
          <p:cNvPr id="283654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457200" y="2605088"/>
          <a:ext cx="4013200" cy="2732087"/>
        </p:xfrm>
        <a:graphic>
          <a:graphicData uri="http://schemas.openxmlformats.org/presentationml/2006/ole">
            <p:oleObj spid="_x0000_s2050" name="Image" r:id="rId5" imgW="11855983" imgH="8069185" progId="">
              <p:embed/>
            </p:oleObj>
          </a:graphicData>
        </a:graphic>
      </p:graphicFrame>
      <p:sp>
        <p:nvSpPr>
          <p:cNvPr id="283655" name="WordArt 7"/>
          <p:cNvSpPr>
            <a:spLocks noChangeArrowheads="1" noChangeShapeType="1" noTextEdit="1"/>
          </p:cNvSpPr>
          <p:nvPr/>
        </p:nvSpPr>
        <p:spPr bwMode="auto">
          <a:xfrm>
            <a:off x="1295400" y="5638800"/>
            <a:ext cx="2514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20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Flower Class Corvette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Convoy System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438400"/>
            <a:ext cx="4013200" cy="2990850"/>
          </a:xfrm>
        </p:spPr>
        <p:txBody>
          <a:bodyPr/>
          <a:lstStyle/>
          <a:p>
            <a:r>
              <a:rPr lang="en-US" sz="2400" b="1"/>
              <a:t>It was the job of the corvettes and the few destroyers sailed by Canada to escort the merchant ships safely across the Atlantic</a:t>
            </a:r>
            <a:r>
              <a:rPr lang="en-US" sz="2400"/>
              <a:t>.</a:t>
            </a:r>
          </a:p>
        </p:txBody>
      </p:sp>
      <p:sp>
        <p:nvSpPr>
          <p:cNvPr id="40969" name="WordArt 9"/>
          <p:cNvSpPr>
            <a:spLocks noChangeArrowheads="1" noChangeShapeType="1" noTextEdit="1"/>
          </p:cNvSpPr>
          <p:nvPr/>
        </p:nvSpPr>
        <p:spPr bwMode="auto">
          <a:xfrm>
            <a:off x="6019800" y="5715000"/>
            <a:ext cx="1668463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CA" sz="20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Convoy Forms in</a:t>
            </a:r>
          </a:p>
          <a:p>
            <a:pPr algn="ctr"/>
            <a:r>
              <a:rPr lang="en-CA" sz="20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Bedford Basin</a:t>
            </a:r>
          </a:p>
        </p:txBody>
      </p:sp>
      <p:graphicFrame>
        <p:nvGraphicFramePr>
          <p:cNvPr id="40970" name="Object 10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622800" y="2390775"/>
          <a:ext cx="4013200" cy="3160713"/>
        </p:xfrm>
        <a:graphic>
          <a:graphicData uri="http://schemas.openxmlformats.org/presentationml/2006/ole">
            <p:oleObj spid="_x0000_s3074" name="Image" r:id="rId4" imgW="9390752" imgH="739569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67000"/>
            <a:ext cx="5257800" cy="11430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BCATP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3600" dirty="0"/>
              <a:t>Between 1940 and 1945, Canada would train 137,000 aircrew, more than England and all the rest of the Commonwealth combined</a:t>
            </a:r>
            <a:r>
              <a:rPr lang="en-US" sz="3600" dirty="0" smtClean="0"/>
              <a:t>.</a:t>
            </a:r>
            <a:br>
              <a:rPr lang="en-US" sz="3600" dirty="0" smtClean="0"/>
            </a:br>
            <a:r>
              <a:rPr lang="en-US" sz="4000" dirty="0" smtClean="0"/>
              <a:t>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11268" name="Picture 4" descr="1941BCATPpamphletsm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762000"/>
            <a:ext cx="3724275" cy="5410200"/>
          </a:xfrm>
          <a:noFill/>
          <a:ln/>
        </p:spPr>
      </p:pic>
      <p:sp>
        <p:nvSpPr>
          <p:cNvPr id="4" name="Rectangle 3"/>
          <p:cNvSpPr/>
          <p:nvPr/>
        </p:nvSpPr>
        <p:spPr>
          <a:xfrm>
            <a:off x="304800" y="4572000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*90,000 were Canadian</a:t>
            </a:r>
            <a:endParaRPr lang="en-C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Convoy Assembling</a:t>
            </a:r>
          </a:p>
        </p:txBody>
      </p:sp>
      <p:sp>
        <p:nvSpPr>
          <p:cNvPr id="655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5540" name="Picture 4" descr="ConvoyAssemblesW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fate of many ships</a:t>
            </a:r>
            <a:endParaRPr lang="en-US"/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0420" name="Picture 4" descr="sink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905000"/>
            <a:ext cx="6324600" cy="4556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246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2468" name="Picture 4" descr="b of atlan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Royal Canadian</a:t>
            </a:r>
            <a:br>
              <a:rPr lang="en-US" dirty="0"/>
            </a:br>
            <a:r>
              <a:rPr lang="en-US" dirty="0"/>
              <a:t> Air </a:t>
            </a:r>
            <a:r>
              <a:rPr lang="en-US" dirty="0" smtClean="0"/>
              <a:t>Force</a:t>
            </a:r>
            <a:endParaRPr lang="en-US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5950"/>
            <a:ext cx="8382000" cy="4591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Many Canadians served with Britain’s Royal Air Force.</a:t>
            </a:r>
          </a:p>
          <a:p>
            <a:pPr>
              <a:lnSpc>
                <a:spcPct val="90000"/>
              </a:lnSpc>
            </a:pPr>
            <a:r>
              <a:rPr lang="en-US"/>
              <a:t>The RCAF expanded from one squadron of fighters during the Battle of Britain to forty-eight squadrons and and a bomber group serving overseas.</a:t>
            </a:r>
          </a:p>
          <a:p>
            <a:pPr>
              <a:lnSpc>
                <a:spcPct val="90000"/>
              </a:lnSpc>
            </a:pPr>
            <a:r>
              <a:rPr lang="en-US"/>
              <a:t>Nearly 250,000 Canadians saw service in the RCAF and 17,000 aircrew lost their lives.</a:t>
            </a:r>
          </a:p>
        </p:txBody>
      </p:sp>
      <p:pic>
        <p:nvPicPr>
          <p:cNvPr id="35846" name="Picture 6" descr="Spitfir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228600"/>
            <a:ext cx="2438400" cy="1760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Royal Canadian Air </a:t>
            </a:r>
            <a:r>
              <a:rPr lang="en-US" sz="3200" dirty="0" smtClean="0"/>
              <a:t>Force</a:t>
            </a:r>
            <a:endParaRPr lang="en-US" sz="3200" dirty="0"/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382000" cy="2362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hlinkClick r:id="rId3"/>
              </a:rPr>
              <a:t>One of the largest operations of the war was the bomber offensive against Germany.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The offensive was designed to destroy German military production as well as to undermine civilian morale.</a:t>
            </a:r>
          </a:p>
          <a:p>
            <a:pPr>
              <a:lnSpc>
                <a:spcPct val="90000"/>
              </a:lnSpc>
            </a:pPr>
            <a:r>
              <a:rPr lang="en-US" dirty="0"/>
              <a:t>Casualties among bomber crews were very high.</a:t>
            </a:r>
            <a:endParaRPr lang="en-US" sz="3600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733800"/>
            <a:ext cx="73914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Women in the Air Force</a:t>
            </a:r>
          </a:p>
        </p:txBody>
      </p:sp>
      <p:sp>
        <p:nvSpPr>
          <p:cNvPr id="542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5108575" cy="4498975"/>
          </a:xfrm>
        </p:spPr>
        <p:txBody>
          <a:bodyPr/>
          <a:lstStyle/>
          <a:p>
            <a:r>
              <a:rPr lang="en-US" sz="2800" dirty="0"/>
              <a:t>In 1941 the RCAF formed the </a:t>
            </a:r>
            <a:r>
              <a:rPr lang="en-US" sz="2800" dirty="0">
                <a:solidFill>
                  <a:srgbClr val="FF0000"/>
                </a:solidFill>
              </a:rPr>
              <a:t>Women’s division (WD)</a:t>
            </a:r>
          </a:p>
          <a:p>
            <a:r>
              <a:rPr lang="en-US" sz="2800" dirty="0"/>
              <a:t>Women were not allowed to be in combat</a:t>
            </a:r>
          </a:p>
          <a:p>
            <a:r>
              <a:rPr lang="en-US" sz="2800" dirty="0"/>
              <a:t>They performed vital support roles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Mechanics, clerks, cooks, welders, telephone operators, later flew replacement aircraft from Canada to England</a:t>
            </a:r>
          </a:p>
        </p:txBody>
      </p:sp>
      <p:pic>
        <p:nvPicPr>
          <p:cNvPr id="54276" name="Picture 4" descr="cwac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7975" y="1219200"/>
            <a:ext cx="3565525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The U-boats were successful for the first half of the war</a:t>
            </a:r>
          </a:p>
          <a:p>
            <a:r>
              <a:rPr lang="en-CA" dirty="0" smtClean="0"/>
              <a:t>North American help was essential for Britain</a:t>
            </a:r>
          </a:p>
          <a:p>
            <a:r>
              <a:rPr lang="en-CA" dirty="0" smtClean="0"/>
              <a:t>The Allies used tactics and technology to drive the U-boats from the coasts</a:t>
            </a:r>
          </a:p>
          <a:p>
            <a:r>
              <a:rPr lang="en-CA" dirty="0" smtClean="0"/>
              <a:t>Germans countered with ‘wolf pack’ tactics</a:t>
            </a:r>
          </a:p>
          <a:p>
            <a:r>
              <a:rPr lang="en-CA" dirty="0" smtClean="0"/>
              <a:t>Conveys with naval security increased</a:t>
            </a:r>
          </a:p>
          <a:p>
            <a:r>
              <a:rPr lang="en-CA" dirty="0" smtClean="0"/>
              <a:t>Aircrafts chased U-boats to the center of the Atlantic</a:t>
            </a:r>
          </a:p>
          <a:p>
            <a:r>
              <a:rPr lang="en-CA" dirty="0" smtClean="0"/>
              <a:t>In the end Hitler failed to starve Britain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1648"/>
            <a:ext cx="8229600" cy="68309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5400" u="sng" dirty="0" smtClean="0">
                <a:latin typeface="Garamond" pitchFamily="18" charset="0"/>
              </a:rPr>
              <a:t>Top Secret: Camp X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219200"/>
            <a:ext cx="4267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200" b="1" smtClean="0">
                <a:solidFill>
                  <a:schemeClr val="tx1"/>
                </a:solidFill>
                <a:latin typeface="Garamond" pitchFamily="18" charset="0"/>
              </a:rPr>
              <a:t>Camp X, which operated in Oshawa, Ontario from 1941 to 1946, was a training camp responsible for training recruits for the Special Operations Executive of the British Security Coordination during World War II.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200" b="1" smtClean="0">
                <a:solidFill>
                  <a:schemeClr val="tx1"/>
                </a:solidFill>
                <a:latin typeface="Garamond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b="1" smtClean="0">
                <a:solidFill>
                  <a:schemeClr val="tx1"/>
                </a:solidFill>
                <a:latin typeface="Garamond" pitchFamily="18" charset="0"/>
              </a:rPr>
              <a:t>It was comprised of two sections, the Special Training </a:t>
            </a:r>
            <a:r>
              <a:rPr lang="en-US" sz="2200" b="1" u="sng" smtClean="0">
                <a:solidFill>
                  <a:schemeClr val="tx1"/>
                </a:solidFill>
                <a:latin typeface="Garamond" pitchFamily="18" charset="0"/>
              </a:rPr>
              <a:t>School No. 103</a:t>
            </a:r>
            <a:r>
              <a:rPr lang="en-US" sz="2200" b="1" smtClean="0">
                <a:solidFill>
                  <a:schemeClr val="tx1"/>
                </a:solidFill>
                <a:latin typeface="Garamond" pitchFamily="18" charset="0"/>
              </a:rPr>
              <a:t>, which trained allied agents in the techniques of secret warfare, and </a:t>
            </a:r>
            <a:r>
              <a:rPr lang="en-US" sz="2200" b="1" u="sng" smtClean="0">
                <a:solidFill>
                  <a:schemeClr val="tx1"/>
                </a:solidFill>
                <a:latin typeface="Garamond" pitchFamily="18" charset="0"/>
              </a:rPr>
              <a:t>Hydra</a:t>
            </a:r>
            <a:r>
              <a:rPr lang="en-US" sz="2200" b="1" smtClean="0">
                <a:solidFill>
                  <a:schemeClr val="tx1"/>
                </a:solidFill>
                <a:latin typeface="Garamond" pitchFamily="18" charset="0"/>
              </a:rPr>
              <a:t>, a network which communicated messages between Canada, United States, and Great Britain.</a:t>
            </a:r>
            <a:r>
              <a:rPr lang="en-US" sz="2200" smtClean="0">
                <a:solidFill>
                  <a:schemeClr val="tx1"/>
                </a:solidFill>
                <a:latin typeface="Garamond" pitchFamily="18" charset="0"/>
              </a:rPr>
              <a:t> </a:t>
            </a:r>
          </a:p>
        </p:txBody>
      </p:sp>
      <p:pic>
        <p:nvPicPr>
          <p:cNvPr id="17412" name="Picture 6" descr="6b775d2b-c88e-4571-804a-5cdfa56765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810000" cy="41148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Bomber Command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Lancaster Bomber main 4 engine bomber during the war</a:t>
            </a:r>
          </a:p>
          <a:p>
            <a:r>
              <a:rPr lang="en-US" dirty="0"/>
              <a:t>Armament</a:t>
            </a:r>
          </a:p>
          <a:p>
            <a:pPr lvl="1"/>
            <a:r>
              <a:rPr lang="en-US" dirty="0"/>
              <a:t>8 x 0.303 inch machine guns in nose, dorsal and tail turrets plus </a:t>
            </a:r>
            <a:r>
              <a:rPr lang="en-US" b="1" u="sng" dirty="0"/>
              <a:t>one 22,000 pound bomb or up to 18,000 pounds of smaller bombs</a:t>
            </a:r>
            <a:r>
              <a:rPr lang="en-US" dirty="0"/>
              <a:t> 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72440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OSH-Lancaster_bomb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5913"/>
            <a:ext cx="9144000" cy="6542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52600" y="0"/>
            <a:ext cx="8229600" cy="1143000"/>
          </a:xfrm>
        </p:spPr>
        <p:txBody>
          <a:bodyPr/>
          <a:lstStyle/>
          <a:p>
            <a:r>
              <a:rPr lang="en-US"/>
              <a:t>NOSE ART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4876800"/>
            <a:ext cx="3352800" cy="1981200"/>
          </a:xfrm>
        </p:spPr>
        <p:txBody>
          <a:bodyPr/>
          <a:lstStyle/>
          <a:p>
            <a:r>
              <a:rPr lang="en-US" sz="1600"/>
              <a:t>Clip from </a:t>
            </a:r>
            <a:r>
              <a:rPr lang="en-US" sz="1600" i="1"/>
              <a:t>Fog of War</a:t>
            </a:r>
          </a:p>
        </p:txBody>
      </p:sp>
      <p:pic>
        <p:nvPicPr>
          <p:cNvPr id="10244" name="Picture 4" descr="nose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3581400" cy="2865438"/>
          </a:xfrm>
          <a:prstGeom prst="rect">
            <a:avLst/>
          </a:prstGeom>
          <a:noFill/>
        </p:spPr>
      </p:pic>
      <p:pic>
        <p:nvPicPr>
          <p:cNvPr id="10245" name="Picture 5" descr="nosear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0"/>
            <a:ext cx="4038600" cy="4445000"/>
          </a:xfrm>
          <a:prstGeom prst="rect">
            <a:avLst/>
          </a:prstGeom>
          <a:noFill/>
        </p:spPr>
      </p:pic>
      <p:pic>
        <p:nvPicPr>
          <p:cNvPr id="10246" name="Picture 6" descr="nosear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75088"/>
            <a:ext cx="5410200" cy="2982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704</Words>
  <Application>Microsoft Office PowerPoint</Application>
  <PresentationFormat>On-screen Show (4:3)</PresentationFormat>
  <Paragraphs>86</Paragraphs>
  <Slides>51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Image</vt:lpstr>
      <vt:lpstr>British Commonwealth  Air Training Plan (BCATP)</vt:lpstr>
      <vt:lpstr>BCATP  Between 1940 and 1945, Canada would train 137,000 aircrew, more than England and all the rest of the Commonwealth combined.   </vt:lpstr>
      <vt:lpstr>The Royal Canadian  Air Force</vt:lpstr>
      <vt:lpstr>The Royal Canadian Air Force</vt:lpstr>
      <vt:lpstr>Women in the Air Force</vt:lpstr>
      <vt:lpstr>Top Secret: Camp X</vt:lpstr>
      <vt:lpstr>Bomber Command</vt:lpstr>
      <vt:lpstr>Slide 8</vt:lpstr>
      <vt:lpstr>NOSE ART</vt:lpstr>
      <vt:lpstr>Slide 10</vt:lpstr>
      <vt:lpstr>Slide 11</vt:lpstr>
      <vt:lpstr>The Royal Canadian Navy</vt:lpstr>
      <vt:lpstr>Royal Canadian Navy</vt:lpstr>
      <vt:lpstr>Slide 14</vt:lpstr>
      <vt:lpstr>Slide 15</vt:lpstr>
      <vt:lpstr>Battle of the Atlantic</vt:lpstr>
      <vt:lpstr>The Corvette</vt:lpstr>
      <vt:lpstr>The Corvette II</vt:lpstr>
      <vt:lpstr>The Convoy System</vt:lpstr>
      <vt:lpstr>Convoy Assembling</vt:lpstr>
      <vt:lpstr>The fate of many ships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Royal Canadian Air Force</dc:title>
  <dc:creator>Mr Iachetta</dc:creator>
  <cp:lastModifiedBy>Teacher</cp:lastModifiedBy>
  <cp:revision>39</cp:revision>
  <dcterms:created xsi:type="dcterms:W3CDTF">2006-08-16T00:00:00Z</dcterms:created>
  <dcterms:modified xsi:type="dcterms:W3CDTF">2013-01-30T18:42:05Z</dcterms:modified>
</cp:coreProperties>
</file>