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82" r:id="rId3"/>
    <p:sldId id="300" r:id="rId4"/>
    <p:sldId id="301" r:id="rId5"/>
    <p:sldId id="303" r:id="rId6"/>
    <p:sldId id="305" r:id="rId7"/>
    <p:sldId id="306" r:id="rId8"/>
    <p:sldId id="307" r:id="rId9"/>
    <p:sldId id="309" r:id="rId10"/>
    <p:sldId id="310" r:id="rId11"/>
    <p:sldId id="311" r:id="rId12"/>
    <p:sldId id="260" r:id="rId13"/>
    <p:sldId id="261" r:id="rId14"/>
    <p:sldId id="313" r:id="rId15"/>
    <p:sldId id="275" r:id="rId16"/>
    <p:sldId id="278" r:id="rId17"/>
    <p:sldId id="279" r:id="rId18"/>
    <p:sldId id="280" r:id="rId19"/>
    <p:sldId id="283" r:id="rId20"/>
    <p:sldId id="284" r:id="rId21"/>
    <p:sldId id="285" r:id="rId22"/>
    <p:sldId id="286" r:id="rId23"/>
    <p:sldId id="287" r:id="rId24"/>
    <p:sldId id="288" r:id="rId25"/>
    <p:sldId id="289" r:id="rId26"/>
    <p:sldId id="290" r:id="rId27"/>
    <p:sldId id="291" r:id="rId28"/>
    <p:sldId id="292" r:id="rId29"/>
    <p:sldId id="293" r:id="rId30"/>
    <p:sldId id="266" r:id="rId31"/>
    <p:sldId id="318" r:id="rId32"/>
    <p:sldId id="265" r:id="rId33"/>
    <p:sldId id="267" r:id="rId34"/>
    <p:sldId id="256" r:id="rId35"/>
    <p:sldId id="294" r:id="rId36"/>
    <p:sldId id="263" r:id="rId37"/>
    <p:sldId id="317" r:id="rId38"/>
    <p:sldId id="321" r:id="rId39"/>
    <p:sldId id="269" r:id="rId40"/>
    <p:sldId id="270" r:id="rId41"/>
    <p:sldId id="295" r:id="rId42"/>
    <p:sldId id="268" r:id="rId43"/>
    <p:sldId id="273" r:id="rId44"/>
    <p:sldId id="33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94660"/>
  </p:normalViewPr>
  <p:slideViewPr>
    <p:cSldViewPr>
      <p:cViewPr varScale="1">
        <p:scale>
          <a:sx n="81" d="100"/>
          <a:sy n="81" d="100"/>
        </p:scale>
        <p:origin x="-15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447D4-A04C-4690-937D-4F53448B8529}" type="datetimeFigureOut">
              <a:rPr lang="en-CA" smtClean="0"/>
              <a:pPr/>
              <a:t>29/04/2013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912AF-0444-4364-89C4-E15137A37B6D}"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48E1852-87B1-4D90-9A40-2B431635855E}" type="slidenum">
              <a:rPr lang="en-CA" smtClean="0"/>
              <a:pPr/>
              <a:t>36</a:t>
            </a:fld>
            <a:endParaRPr lang="en-CA"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CA" dirty="0" smtClean="0"/>
              <a:t>Consider the following poem by Rita Joe, a </a:t>
            </a:r>
            <a:r>
              <a:rPr lang="en-CA" dirty="0" err="1" smtClean="0"/>
              <a:t>Mi'kmaq</a:t>
            </a:r>
            <a:r>
              <a:rPr lang="en-CA" dirty="0" smtClean="0"/>
              <a:t> poet, about attending the residential school in </a:t>
            </a:r>
            <a:r>
              <a:rPr lang="en-CA" dirty="0" err="1" smtClean="0"/>
              <a:t>Shubenacadie</a:t>
            </a:r>
            <a:r>
              <a:rPr lang="en-CA" dirty="0" smtClean="0"/>
              <a:t>, Nova Scotia: </a:t>
            </a:r>
            <a:r>
              <a:rPr lang="en-CA" i="1" dirty="0" smtClean="0"/>
              <a:t>          I Lost My Talk</a:t>
            </a:r>
            <a:br>
              <a:rPr lang="en-CA" i="1" dirty="0" smtClean="0"/>
            </a:br>
            <a:r>
              <a:rPr lang="en-CA" i="1" dirty="0" smtClean="0"/>
              <a:t>          I lost my talk</a:t>
            </a:r>
            <a:br>
              <a:rPr lang="en-CA" i="1" dirty="0" smtClean="0"/>
            </a:br>
            <a:r>
              <a:rPr lang="en-CA" i="1" dirty="0" smtClean="0"/>
              <a:t>          The talk you took away.</a:t>
            </a:r>
            <a:br>
              <a:rPr lang="en-CA" i="1" dirty="0" smtClean="0"/>
            </a:br>
            <a:r>
              <a:rPr lang="en-CA" i="1" dirty="0" smtClean="0"/>
              <a:t>          When I was a little girl</a:t>
            </a:r>
            <a:br>
              <a:rPr lang="en-CA" i="1" dirty="0" smtClean="0"/>
            </a:br>
            <a:r>
              <a:rPr lang="en-CA" i="1" dirty="0" smtClean="0"/>
              <a:t>          At </a:t>
            </a:r>
            <a:r>
              <a:rPr lang="en-CA" i="1" dirty="0" err="1" smtClean="0"/>
              <a:t>Shubenacadie</a:t>
            </a:r>
            <a:r>
              <a:rPr lang="en-CA" i="1" dirty="0" smtClean="0"/>
              <a:t> school.</a:t>
            </a:r>
            <a:br>
              <a:rPr lang="en-CA" i="1" dirty="0" smtClean="0"/>
            </a:br>
            <a:r>
              <a:rPr lang="en-CA" i="1" dirty="0" smtClean="0"/>
              <a:t/>
            </a:r>
            <a:br>
              <a:rPr lang="en-CA" i="1" dirty="0" smtClean="0"/>
            </a:br>
            <a:r>
              <a:rPr lang="en-CA" i="1" dirty="0" smtClean="0"/>
              <a:t>          You snatched it away:</a:t>
            </a:r>
            <a:br>
              <a:rPr lang="en-CA" i="1" dirty="0" smtClean="0"/>
            </a:br>
            <a:r>
              <a:rPr lang="en-CA" i="1" dirty="0" smtClean="0"/>
              <a:t>          I speak like you</a:t>
            </a:r>
            <a:br>
              <a:rPr lang="en-CA" i="1" dirty="0" smtClean="0"/>
            </a:br>
            <a:r>
              <a:rPr lang="en-CA" i="1" dirty="0" smtClean="0"/>
              <a:t>          I think like you</a:t>
            </a:r>
            <a:br>
              <a:rPr lang="en-CA" i="1" dirty="0" smtClean="0"/>
            </a:br>
            <a:r>
              <a:rPr lang="en-CA" i="1" dirty="0" smtClean="0"/>
              <a:t>          I create like you</a:t>
            </a:r>
            <a:br>
              <a:rPr lang="en-CA" i="1" dirty="0" smtClean="0"/>
            </a:br>
            <a:r>
              <a:rPr lang="en-CA" i="1" dirty="0" smtClean="0"/>
              <a:t>          The scrambled ballad, about my world.</a:t>
            </a:r>
            <a:br>
              <a:rPr lang="en-CA" i="1" dirty="0" smtClean="0"/>
            </a:br>
            <a:r>
              <a:rPr lang="en-CA" i="1" dirty="0" smtClean="0"/>
              <a:t/>
            </a:r>
            <a:br>
              <a:rPr lang="en-CA" i="1" dirty="0" smtClean="0"/>
            </a:br>
            <a:r>
              <a:rPr lang="en-CA" i="1" dirty="0" smtClean="0"/>
              <a:t>          Two ways I talk</a:t>
            </a:r>
            <a:br>
              <a:rPr lang="en-CA" i="1" dirty="0" smtClean="0"/>
            </a:br>
            <a:r>
              <a:rPr lang="en-CA" i="1" dirty="0" smtClean="0"/>
              <a:t>          Both ways I say,</a:t>
            </a:r>
            <a:br>
              <a:rPr lang="en-CA" i="1" dirty="0" smtClean="0"/>
            </a:br>
            <a:r>
              <a:rPr lang="en-CA" i="1" dirty="0" smtClean="0"/>
              <a:t>          Your way is more powerful.</a:t>
            </a:r>
            <a:br>
              <a:rPr lang="en-CA" i="1" dirty="0" smtClean="0"/>
            </a:br>
            <a:r>
              <a:rPr lang="en-CA" i="1" dirty="0" smtClean="0"/>
              <a:t/>
            </a:r>
            <a:br>
              <a:rPr lang="en-CA" i="1" dirty="0" smtClean="0"/>
            </a:br>
            <a:r>
              <a:rPr lang="en-CA" i="1" dirty="0" smtClean="0"/>
              <a:t>          So gently I offer my hand and ask,</a:t>
            </a:r>
            <a:br>
              <a:rPr lang="en-CA" i="1" dirty="0" smtClean="0"/>
            </a:br>
            <a:r>
              <a:rPr lang="en-CA" i="1" dirty="0" smtClean="0"/>
              <a:t>          Let me find my talk</a:t>
            </a:r>
            <a:br>
              <a:rPr lang="en-CA" i="1" dirty="0" smtClean="0"/>
            </a:br>
            <a:r>
              <a:rPr lang="en-CA" i="1" dirty="0" smtClean="0"/>
              <a:t>          So I can teach you about me.</a:t>
            </a:r>
            <a:r>
              <a:rPr lang="en-CA" dirty="0" smtClean="0"/>
              <a:t> </a:t>
            </a:r>
          </a:p>
          <a:p>
            <a:pPr eaLnBrk="1" hangingPunct="1"/>
            <a:endParaRPr lang="en-C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CA" smtClean="0"/>
              <a:t>People of aboriginal origin living on reserve: 285,625</a:t>
            </a:r>
            <a:br>
              <a:rPr lang="en-CA" smtClean="0"/>
            </a:br>
            <a:r>
              <a:rPr lang="en-CA" smtClean="0"/>
              <a:t/>
            </a:r>
            <a:br>
              <a:rPr lang="en-CA" smtClean="0"/>
            </a:br>
            <a:endParaRPr lang="en-CA" smtClean="0"/>
          </a:p>
        </p:txBody>
      </p:sp>
      <p:sp>
        <p:nvSpPr>
          <p:cNvPr id="21508" name="Slide Number Placeholder 3"/>
          <p:cNvSpPr>
            <a:spLocks noGrp="1"/>
          </p:cNvSpPr>
          <p:nvPr>
            <p:ph type="sldNum" sz="quarter" idx="5"/>
          </p:nvPr>
        </p:nvSpPr>
        <p:spPr>
          <a:noFill/>
        </p:spPr>
        <p:txBody>
          <a:bodyPr/>
          <a:lstStyle/>
          <a:p>
            <a:fld id="{34DA061A-5DD3-4142-B870-8C2A5C94A1BA}" type="slidenum">
              <a:rPr lang="en-CA" smtClean="0"/>
              <a:pPr/>
              <a:t>43</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BD86CE88-870E-4F82-8A7F-87BFF3969FEC}"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shingwauk_irs_1935-1970"/>
          <p:cNvPicPr>
            <a:picLocks noChangeAspect="1" noChangeArrowheads="1"/>
          </p:cNvPicPr>
          <p:nvPr/>
        </p:nvPicPr>
        <p:blipFill>
          <a:blip r:embed="rId2" cstate="print">
            <a:lum bright="42000" contrast="-70000"/>
            <a:grayscl/>
          </a:blip>
          <a:srcRect b="4855"/>
          <a:stretch>
            <a:fillRect/>
          </a:stretch>
        </p:blipFill>
        <p:spPr bwMode="auto">
          <a:xfrm>
            <a:off x="0" y="0"/>
            <a:ext cx="9144000" cy="6524625"/>
          </a:xfrm>
          <a:prstGeom prst="rect">
            <a:avLst/>
          </a:prstGeom>
          <a:noFill/>
          <a:ln w="9525">
            <a:noFill/>
            <a:miter lim="800000"/>
            <a:headEnd/>
            <a:tailEnd/>
          </a:ln>
        </p:spPr>
      </p:pic>
      <p:sp>
        <p:nvSpPr>
          <p:cNvPr id="2050" name="Rectangle 2"/>
          <p:cNvSpPr>
            <a:spLocks noGrp="1" noChangeArrowheads="1"/>
          </p:cNvSpPr>
          <p:nvPr>
            <p:ph type="ctrTitle"/>
          </p:nvPr>
        </p:nvSpPr>
        <p:spPr/>
        <p:txBody>
          <a:bodyPr/>
          <a:lstStyle/>
          <a:p>
            <a:pPr eaLnBrk="1" hangingPunct="1"/>
            <a:r>
              <a:rPr lang="en-CA" smtClean="0">
                <a:latin typeface="AALYNN" pitchFamily="18" charset="0"/>
              </a:rPr>
              <a:t>RESIDENTIAL SCHOOLS</a:t>
            </a:r>
          </a:p>
        </p:txBody>
      </p:sp>
      <p:sp>
        <p:nvSpPr>
          <p:cNvPr id="2051" name="Rectangle 3"/>
          <p:cNvSpPr>
            <a:spLocks noGrp="1" noChangeArrowheads="1"/>
          </p:cNvSpPr>
          <p:nvPr>
            <p:ph type="subTitle" idx="1"/>
          </p:nvPr>
        </p:nvSpPr>
        <p:spPr/>
        <p:txBody>
          <a:bodyPr/>
          <a:lstStyle/>
          <a:p>
            <a:pPr eaLnBrk="1" hangingPunct="1"/>
            <a:r>
              <a:rPr lang="en-CA" dirty="0" smtClean="0">
                <a:solidFill>
                  <a:schemeClr val="tx1"/>
                </a:solidFill>
                <a:latin typeface="AALYNN" pitchFamily="18" charset="0"/>
              </a:rPr>
              <a:t>A DARK CHAPTER IN CANADIAN HISTORY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a:t>Separation</a:t>
            </a:r>
          </a:p>
        </p:txBody>
      </p:sp>
      <p:sp>
        <p:nvSpPr>
          <p:cNvPr id="94211" name="Rectangle 3"/>
          <p:cNvSpPr>
            <a:spLocks noGrp="1" noChangeArrowheads="1"/>
          </p:cNvSpPr>
          <p:nvPr>
            <p:ph type="body" sz="half" idx="1"/>
          </p:nvPr>
        </p:nvSpPr>
        <p:spPr/>
        <p:txBody>
          <a:bodyPr/>
          <a:lstStyle/>
          <a:p>
            <a:pPr eaLnBrk="1" hangingPunct="1">
              <a:defRPr/>
            </a:pPr>
            <a:r>
              <a:rPr lang="en-US" sz="2800"/>
              <a:t>‘Assimilation’ worked best through separation from families, communities and  culture</a:t>
            </a:r>
          </a:p>
          <a:p>
            <a:pPr eaLnBrk="1" hangingPunct="1">
              <a:defRPr/>
            </a:pPr>
            <a:r>
              <a:rPr lang="en-US" sz="2800"/>
              <a:t>Separation from a traditional support system was a key strategy</a:t>
            </a:r>
          </a:p>
        </p:txBody>
      </p:sp>
      <p:pic>
        <p:nvPicPr>
          <p:cNvPr id="17412" name="Picture 4" descr="ResidentialSchoolChildren"/>
          <p:cNvPicPr>
            <a:picLocks noGrp="1" noChangeAspect="1" noChangeArrowheads="1"/>
          </p:cNvPicPr>
          <p:nvPr>
            <p:ph sz="half" idx="2"/>
          </p:nvPr>
        </p:nvPicPr>
        <p:blipFill>
          <a:blip r:embed="rId2" cstate="print"/>
          <a:srcRect/>
          <a:stretch>
            <a:fillRect/>
          </a:stretch>
        </p:blipFill>
        <p:spPr>
          <a:xfrm>
            <a:off x="4648200" y="2351088"/>
            <a:ext cx="4038600" cy="30289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t>Volunteer</a:t>
            </a:r>
          </a:p>
        </p:txBody>
      </p:sp>
      <p:sp>
        <p:nvSpPr>
          <p:cNvPr id="13315" name="Rectangle 3"/>
          <p:cNvSpPr>
            <a:spLocks noGrp="1" noChangeArrowheads="1"/>
          </p:cNvSpPr>
          <p:nvPr>
            <p:ph type="body" sz="half" idx="1"/>
          </p:nvPr>
        </p:nvSpPr>
        <p:spPr/>
        <p:txBody>
          <a:bodyPr/>
          <a:lstStyle/>
          <a:p>
            <a:pPr eaLnBrk="1" hangingPunct="1">
              <a:buFont typeface="Wingdings" pitchFamily="2" charset="2"/>
              <a:buNone/>
              <a:defRPr/>
            </a:pPr>
            <a:endParaRPr lang="en-US" sz="2800" dirty="0"/>
          </a:p>
          <a:p>
            <a:pPr eaLnBrk="1" hangingPunct="1">
              <a:defRPr/>
            </a:pPr>
            <a:r>
              <a:rPr lang="en-US" sz="2800" dirty="0"/>
              <a:t>Some families did see ‘education’ as progress and voluntarily sent their </a:t>
            </a:r>
            <a:r>
              <a:rPr lang="en-US" sz="2800" dirty="0" smtClean="0"/>
              <a:t>children</a:t>
            </a:r>
            <a:endParaRPr lang="en-US" sz="2800" dirty="0"/>
          </a:p>
        </p:txBody>
      </p:sp>
      <p:pic>
        <p:nvPicPr>
          <p:cNvPr id="18436" name="Picture 5" descr="ResidentialSchoolStudents"/>
          <p:cNvPicPr>
            <a:picLocks noGrp="1" noChangeAspect="1" noChangeArrowheads="1"/>
          </p:cNvPicPr>
          <p:nvPr>
            <p:ph sz="half" idx="2"/>
          </p:nvPr>
        </p:nvPicPr>
        <p:blipFill>
          <a:blip r:embed="rId2" cstate="print"/>
          <a:srcRect/>
          <a:stretch>
            <a:fillRect/>
          </a:stretch>
        </p:blipFill>
        <p:spPr>
          <a:xfrm>
            <a:off x="4743450" y="2570163"/>
            <a:ext cx="3848100" cy="2590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4313" y="274638"/>
            <a:ext cx="8929687" cy="706437"/>
          </a:xfrm>
        </p:spPr>
        <p:txBody>
          <a:bodyPr/>
          <a:lstStyle/>
          <a:p>
            <a:pPr algn="l" eaLnBrk="1" hangingPunct="1"/>
            <a:r>
              <a:rPr lang="en-CA" sz="4000" smtClean="0">
                <a:latin typeface="Aharoni" pitchFamily="2" charset="-79"/>
                <a:cs typeface="Aharoni" pitchFamily="2" charset="-79"/>
              </a:rPr>
              <a:t>Who exactly went to these schools?</a:t>
            </a:r>
          </a:p>
        </p:txBody>
      </p:sp>
      <p:sp>
        <p:nvSpPr>
          <p:cNvPr id="5123" name="Rectangle 3"/>
          <p:cNvSpPr>
            <a:spLocks noGrp="1" noChangeArrowheads="1"/>
          </p:cNvSpPr>
          <p:nvPr>
            <p:ph type="body" idx="1"/>
          </p:nvPr>
        </p:nvSpPr>
        <p:spPr>
          <a:xfrm>
            <a:off x="468313" y="1052513"/>
            <a:ext cx="8229600" cy="3844925"/>
          </a:xfrm>
          <a:ln w="76200">
            <a:solidFill>
              <a:schemeClr val="folHlink"/>
            </a:solidFill>
          </a:ln>
        </p:spPr>
        <p:txBody>
          <a:bodyPr/>
          <a:lstStyle/>
          <a:p>
            <a:pPr eaLnBrk="1" hangingPunct="1">
              <a:buFontTx/>
              <a:buNone/>
            </a:pPr>
            <a:endParaRPr lang="en-US" smtClean="0"/>
          </a:p>
        </p:txBody>
      </p:sp>
      <p:pic>
        <p:nvPicPr>
          <p:cNvPr id="5124" name="Picture 5" descr="pa-123707"/>
          <p:cNvPicPr>
            <a:picLocks noChangeAspect="1" noChangeArrowheads="1"/>
          </p:cNvPicPr>
          <p:nvPr/>
        </p:nvPicPr>
        <p:blipFill>
          <a:blip r:embed="rId2" cstate="print"/>
          <a:srcRect/>
          <a:stretch>
            <a:fillRect/>
          </a:stretch>
        </p:blipFill>
        <p:spPr bwMode="auto">
          <a:xfrm>
            <a:off x="468313" y="1125538"/>
            <a:ext cx="8207375" cy="3776662"/>
          </a:xfrm>
          <a:prstGeom prst="rect">
            <a:avLst/>
          </a:prstGeom>
          <a:noFill/>
          <a:ln w="9525">
            <a:noFill/>
            <a:miter lim="800000"/>
            <a:headEnd/>
            <a:tailEnd/>
          </a:ln>
        </p:spPr>
      </p:pic>
      <p:sp>
        <p:nvSpPr>
          <p:cNvPr id="5125" name="Text Box 6"/>
          <p:cNvSpPr txBox="1">
            <a:spLocks noChangeArrowheads="1"/>
          </p:cNvSpPr>
          <p:nvPr/>
        </p:nvSpPr>
        <p:spPr bwMode="auto">
          <a:xfrm>
            <a:off x="0" y="4941888"/>
            <a:ext cx="9144000" cy="1384300"/>
          </a:xfrm>
          <a:prstGeom prst="rect">
            <a:avLst/>
          </a:prstGeom>
          <a:noFill/>
          <a:ln w="9525">
            <a:noFill/>
            <a:miter lim="800000"/>
            <a:headEnd/>
            <a:tailEnd/>
          </a:ln>
        </p:spPr>
        <p:txBody>
          <a:bodyPr>
            <a:spAutoFit/>
          </a:bodyPr>
          <a:lstStyle/>
          <a:p>
            <a:pPr lvl="1">
              <a:spcBef>
                <a:spcPct val="50000"/>
              </a:spcBef>
              <a:buFont typeface="Arial" charset="0"/>
              <a:buChar char="•"/>
            </a:pPr>
            <a:r>
              <a:rPr lang="en-CA" sz="2400">
                <a:latin typeface="Andalus" pitchFamily="2" charset="-78"/>
                <a:cs typeface="Andalus" pitchFamily="2" charset="-78"/>
              </a:rPr>
              <a:t>Every Aboriginal child between the ages of 5 to 15 years old. </a:t>
            </a:r>
          </a:p>
          <a:p>
            <a:pPr lvl="1">
              <a:spcBef>
                <a:spcPct val="50000"/>
              </a:spcBef>
              <a:buFont typeface="Arial" charset="0"/>
              <a:buChar char="•"/>
            </a:pPr>
            <a:r>
              <a:rPr lang="en-CA" sz="2400">
                <a:latin typeface="Andalus" pitchFamily="2" charset="-78"/>
                <a:cs typeface="Andalus" pitchFamily="2" charset="-78"/>
              </a:rPr>
              <a:t>Over the decades, thousands of Aboriginal children across    Canada [First Nation, Métis and Inuit] passed through these schools.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908050"/>
          </a:xfrm>
        </p:spPr>
        <p:txBody>
          <a:bodyPr/>
          <a:lstStyle/>
          <a:p>
            <a:pPr eaLnBrk="1" hangingPunct="1">
              <a:defRPr/>
            </a:pPr>
            <a:r>
              <a:rPr lang="en-CA" sz="4000" dirty="0" smtClean="0">
                <a:solidFill>
                  <a:schemeClr val="accent6">
                    <a:lumMod val="75000"/>
                  </a:schemeClr>
                </a:solidFill>
              </a:rPr>
              <a:t>What did these children do there?</a:t>
            </a:r>
          </a:p>
        </p:txBody>
      </p:sp>
      <p:sp>
        <p:nvSpPr>
          <p:cNvPr id="8195" name="Rectangle 3"/>
          <p:cNvSpPr>
            <a:spLocks noGrp="1" noChangeArrowheads="1"/>
          </p:cNvSpPr>
          <p:nvPr>
            <p:ph type="body" sz="half" idx="1"/>
          </p:nvPr>
        </p:nvSpPr>
        <p:spPr>
          <a:xfrm>
            <a:off x="214313" y="1484313"/>
            <a:ext cx="4364037" cy="1944687"/>
          </a:xfrm>
        </p:spPr>
        <p:txBody>
          <a:bodyPr/>
          <a:lstStyle/>
          <a:p>
            <a:pPr eaLnBrk="1" hangingPunct="1">
              <a:lnSpc>
                <a:spcPct val="90000"/>
              </a:lnSpc>
              <a:buFontTx/>
              <a:buNone/>
              <a:defRPr/>
            </a:pPr>
            <a:r>
              <a:rPr lang="en-CA" sz="2800" dirty="0" smtClean="0">
                <a:solidFill>
                  <a:schemeClr val="accent6">
                    <a:lumMod val="75000"/>
                  </a:schemeClr>
                </a:solidFill>
                <a:latin typeface="AALYNN"/>
              </a:rPr>
              <a:t>They</a:t>
            </a:r>
            <a:r>
              <a:rPr lang="en-CA" sz="2800" dirty="0" smtClean="0">
                <a:solidFill>
                  <a:schemeClr val="accent6">
                    <a:lumMod val="75000"/>
                  </a:schemeClr>
                </a:solidFill>
                <a:latin typeface="AALYNN" pitchFamily="18" charset="0"/>
              </a:rPr>
              <a:t> learned “useful”</a:t>
            </a:r>
          </a:p>
          <a:p>
            <a:pPr eaLnBrk="1" hangingPunct="1">
              <a:lnSpc>
                <a:spcPct val="90000"/>
              </a:lnSpc>
              <a:buFontTx/>
              <a:buNone/>
              <a:defRPr/>
            </a:pPr>
            <a:r>
              <a:rPr lang="en-CA" sz="2800" dirty="0" smtClean="0">
                <a:solidFill>
                  <a:schemeClr val="accent6">
                    <a:lumMod val="75000"/>
                  </a:schemeClr>
                </a:solidFill>
                <a:latin typeface="AALYNN" pitchFamily="18" charset="0"/>
              </a:rPr>
              <a:t>skills such as farming, </a:t>
            </a:r>
          </a:p>
          <a:p>
            <a:pPr eaLnBrk="1" hangingPunct="1">
              <a:lnSpc>
                <a:spcPct val="90000"/>
              </a:lnSpc>
              <a:buFontTx/>
              <a:buNone/>
              <a:defRPr/>
            </a:pPr>
            <a:r>
              <a:rPr lang="en-CA" sz="2800" dirty="0" smtClean="0">
                <a:solidFill>
                  <a:schemeClr val="accent6">
                    <a:lumMod val="75000"/>
                  </a:schemeClr>
                </a:solidFill>
                <a:latin typeface="AALYNN" pitchFamily="18" charset="0"/>
              </a:rPr>
              <a:t>carpentry and domestic </a:t>
            </a:r>
          </a:p>
          <a:p>
            <a:pPr eaLnBrk="1" hangingPunct="1">
              <a:lnSpc>
                <a:spcPct val="90000"/>
              </a:lnSpc>
              <a:buFontTx/>
              <a:buNone/>
              <a:defRPr/>
            </a:pPr>
            <a:r>
              <a:rPr lang="en-CA" sz="2800" dirty="0" smtClean="0">
                <a:solidFill>
                  <a:schemeClr val="accent6">
                    <a:lumMod val="75000"/>
                  </a:schemeClr>
                </a:solidFill>
                <a:latin typeface="AALYNN" pitchFamily="18" charset="0"/>
              </a:rPr>
              <a:t>skills.</a:t>
            </a:r>
          </a:p>
          <a:p>
            <a:pPr eaLnBrk="1" hangingPunct="1">
              <a:lnSpc>
                <a:spcPct val="90000"/>
              </a:lnSpc>
              <a:buFontTx/>
              <a:buNone/>
              <a:defRPr/>
            </a:pPr>
            <a:endParaRPr lang="en-CA" sz="2800" dirty="0" smtClean="0">
              <a:latin typeface="AALYNN" pitchFamily="18" charset="0"/>
            </a:endParaRPr>
          </a:p>
        </p:txBody>
      </p:sp>
      <p:pic>
        <p:nvPicPr>
          <p:cNvPr id="6148" name="Picture 5" descr="mb1960boys_woodworking_class"/>
          <p:cNvPicPr>
            <a:picLocks noChangeAspect="1" noChangeArrowheads="1"/>
          </p:cNvPicPr>
          <p:nvPr/>
        </p:nvPicPr>
        <p:blipFill>
          <a:blip r:embed="rId2" cstate="print"/>
          <a:srcRect/>
          <a:stretch>
            <a:fillRect/>
          </a:stretch>
        </p:blipFill>
        <p:spPr bwMode="auto">
          <a:xfrm>
            <a:off x="4643438" y="981075"/>
            <a:ext cx="4283075" cy="3706813"/>
          </a:xfrm>
          <a:prstGeom prst="rect">
            <a:avLst/>
          </a:prstGeom>
          <a:noFill/>
          <a:ln w="38100">
            <a:solidFill>
              <a:srgbClr val="000000"/>
            </a:solidFill>
            <a:miter lim="800000"/>
            <a:headEnd/>
            <a:tailEnd/>
          </a:ln>
        </p:spPr>
      </p:pic>
      <p:pic>
        <p:nvPicPr>
          <p:cNvPr id="6149" name="Picture 8" descr="studentsironing"/>
          <p:cNvPicPr>
            <a:picLocks noGrp="1" noChangeAspect="1" noChangeArrowheads="1"/>
          </p:cNvPicPr>
          <p:nvPr>
            <p:ph sz="half" idx="2"/>
          </p:nvPr>
        </p:nvPicPr>
        <p:blipFill>
          <a:blip r:embed="rId3" cstate="print"/>
          <a:srcRect/>
          <a:stretch>
            <a:fillRect/>
          </a:stretch>
        </p:blipFill>
        <p:spPr>
          <a:xfrm>
            <a:off x="180975" y="3429000"/>
            <a:ext cx="4319588" cy="3289300"/>
          </a:xfrm>
          <a:ln w="38100">
            <a:solidFill>
              <a:srgbClr val="000000"/>
            </a:solidFill>
          </a:ln>
        </p:spPr>
      </p:pic>
      <p:sp>
        <p:nvSpPr>
          <p:cNvPr id="8201" name="Text Box 9"/>
          <p:cNvSpPr txBox="1">
            <a:spLocks noChangeArrowheads="1"/>
          </p:cNvSpPr>
          <p:nvPr/>
        </p:nvSpPr>
        <p:spPr bwMode="auto">
          <a:xfrm>
            <a:off x="4572000" y="4572000"/>
            <a:ext cx="4572000" cy="2831544"/>
          </a:xfrm>
          <a:prstGeom prst="rect">
            <a:avLst/>
          </a:prstGeom>
          <a:noFill/>
          <a:ln w="9525">
            <a:noFill/>
            <a:miter lim="800000"/>
            <a:headEnd/>
            <a:tailEnd/>
          </a:ln>
          <a:effectLst/>
        </p:spPr>
        <p:txBody>
          <a:bodyPr wrap="square">
            <a:spAutoFit/>
          </a:bodyPr>
          <a:lstStyle/>
          <a:p>
            <a:pPr>
              <a:spcBef>
                <a:spcPct val="50000"/>
              </a:spcBef>
              <a:defRPr/>
            </a:pPr>
            <a:r>
              <a:rPr lang="en-CA" sz="2800" dirty="0">
                <a:latin typeface="+mj-lt"/>
              </a:rPr>
              <a:t>The purpose?</a:t>
            </a:r>
          </a:p>
          <a:p>
            <a:pPr>
              <a:spcBef>
                <a:spcPct val="50000"/>
              </a:spcBef>
              <a:defRPr/>
            </a:pPr>
            <a:r>
              <a:rPr lang="en-CA" dirty="0">
                <a:latin typeface="+mj-lt"/>
              </a:rPr>
              <a:t>To “</a:t>
            </a:r>
            <a:r>
              <a:rPr lang="en-CA" b="1" dirty="0">
                <a:latin typeface="+mj-lt"/>
              </a:rPr>
              <a:t>teach” them white British skills instead of hunting and gathering</a:t>
            </a:r>
            <a:r>
              <a:rPr lang="en-CA" b="1" dirty="0" smtClean="0">
                <a:latin typeface="+mj-lt"/>
              </a:rPr>
              <a:t>.</a:t>
            </a:r>
          </a:p>
          <a:p>
            <a:pPr>
              <a:spcBef>
                <a:spcPct val="50000"/>
              </a:spcBef>
              <a:defRPr/>
            </a:pPr>
            <a:r>
              <a:rPr lang="en-US" b="1" dirty="0" smtClean="0">
                <a:latin typeface="+mj-lt"/>
              </a:rPr>
              <a:t>They were also meant to promote economic self-sufficiency by teaching First Nations children to become farmers and laborers</a:t>
            </a:r>
          </a:p>
          <a:p>
            <a:pPr>
              <a:spcBef>
                <a:spcPct val="50000"/>
              </a:spcBef>
              <a:defRPr/>
            </a:pPr>
            <a:endParaRPr lang="en-CA" sz="2800" dirty="0">
              <a:solidFill>
                <a:schemeClr val="accent6">
                  <a:lumMod val="75000"/>
                </a:schemeClr>
              </a:solidFill>
              <a:latin typeface="AALYN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p:txBody>
          <a:bodyPr/>
          <a:lstStyle/>
          <a:p>
            <a:pPr eaLnBrk="1" hangingPunct="1">
              <a:defRPr/>
            </a:pPr>
            <a:r>
              <a:rPr lang="en-US"/>
              <a:t>Christianity</a:t>
            </a:r>
          </a:p>
        </p:txBody>
      </p:sp>
      <p:sp>
        <p:nvSpPr>
          <p:cNvPr id="84997" name="Rectangle 5"/>
          <p:cNvSpPr>
            <a:spLocks noGrp="1" noChangeArrowheads="1"/>
          </p:cNvSpPr>
          <p:nvPr>
            <p:ph type="body" sz="half" idx="1"/>
          </p:nvPr>
        </p:nvSpPr>
        <p:spPr/>
        <p:txBody>
          <a:bodyPr/>
          <a:lstStyle/>
          <a:p>
            <a:pPr eaLnBrk="1" hangingPunct="1">
              <a:defRPr/>
            </a:pPr>
            <a:r>
              <a:rPr lang="en-US" sz="2800" dirty="0"/>
              <a:t>The goal of the missionaries was to ‘convert the children to Christianity’.</a:t>
            </a:r>
          </a:p>
          <a:p>
            <a:pPr eaLnBrk="1" hangingPunct="1">
              <a:defRPr/>
            </a:pPr>
            <a:endParaRPr lang="en-US" sz="2800" dirty="0"/>
          </a:p>
        </p:txBody>
      </p:sp>
      <p:pic>
        <p:nvPicPr>
          <p:cNvPr id="20484" name="Picture 7" descr="ResidentialschoolPrayer"/>
          <p:cNvPicPr>
            <a:picLocks noGrp="1" noChangeAspect="1" noChangeArrowheads="1"/>
          </p:cNvPicPr>
          <p:nvPr>
            <p:ph sz="half" idx="2"/>
          </p:nvPr>
        </p:nvPicPr>
        <p:blipFill>
          <a:blip r:embed="rId2" cstate="print"/>
          <a:srcRect/>
          <a:stretch>
            <a:fillRect/>
          </a:stretch>
        </p:blipFill>
        <p:spPr>
          <a:xfrm>
            <a:off x="4572000" y="1371600"/>
            <a:ext cx="4038600" cy="2932112"/>
          </a:xfrm>
        </p:spPr>
      </p:pic>
      <p:pic>
        <p:nvPicPr>
          <p:cNvPr id="5" name="Picture 6" descr="dormitory"/>
          <p:cNvPicPr>
            <a:picLocks noChangeAspect="1" noChangeArrowheads="1"/>
          </p:cNvPicPr>
          <p:nvPr/>
        </p:nvPicPr>
        <p:blipFill>
          <a:blip r:embed="rId3" cstate="print"/>
          <a:srcRect/>
          <a:stretch>
            <a:fillRect/>
          </a:stretch>
        </p:blipFill>
        <p:spPr bwMode="auto">
          <a:xfrm>
            <a:off x="304800" y="3657600"/>
            <a:ext cx="4248150" cy="290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28600"/>
            <a:ext cx="9144000" cy="990600"/>
          </a:xfrm>
        </p:spPr>
        <p:txBody>
          <a:bodyPr>
            <a:normAutofit/>
          </a:bodyPr>
          <a:lstStyle/>
          <a:p>
            <a:r>
              <a:rPr lang="en-CA" dirty="0" smtClean="0">
                <a:solidFill>
                  <a:schemeClr val="folHlink"/>
                </a:solidFill>
                <a:latin typeface="AALYNN" pitchFamily="18" charset="0"/>
              </a:rPr>
              <a:t>Where were these schools located?</a:t>
            </a:r>
            <a:endParaRPr lang="en-US" dirty="0" smtClean="0"/>
          </a:p>
        </p:txBody>
      </p:sp>
      <p:pic>
        <p:nvPicPr>
          <p:cNvPr id="10243" name="Content Placeholder 3" descr="irs_map_canada.gif"/>
          <p:cNvPicPr>
            <a:picLocks noGrp="1" noChangeAspect="1"/>
          </p:cNvPicPr>
          <p:nvPr>
            <p:ph sz="quarter" idx="1"/>
          </p:nvPr>
        </p:nvPicPr>
        <p:blipFill>
          <a:blip r:embed="rId2" cstate="print"/>
          <a:srcRect/>
          <a:stretch>
            <a:fillRect/>
          </a:stretch>
        </p:blipFill>
        <p:spPr>
          <a:xfrm>
            <a:off x="2133600" y="990600"/>
            <a:ext cx="5457825" cy="4568402"/>
          </a:xfrm>
        </p:spPr>
      </p:pic>
      <p:sp>
        <p:nvSpPr>
          <p:cNvPr id="10244" name="TextBox 5"/>
          <p:cNvSpPr txBox="1">
            <a:spLocks noChangeArrowheads="1"/>
          </p:cNvSpPr>
          <p:nvPr/>
        </p:nvSpPr>
        <p:spPr bwMode="auto">
          <a:xfrm>
            <a:off x="2057400" y="5638800"/>
            <a:ext cx="5413375" cy="646113"/>
          </a:xfrm>
          <a:prstGeom prst="rect">
            <a:avLst/>
          </a:prstGeom>
          <a:noFill/>
          <a:ln w="9525">
            <a:noFill/>
            <a:miter lim="800000"/>
            <a:headEnd/>
            <a:tailEnd/>
          </a:ln>
        </p:spPr>
        <p:txBody>
          <a:bodyPr wrap="none">
            <a:spAutoFit/>
          </a:bodyPr>
          <a:lstStyle/>
          <a:p>
            <a:r>
              <a:rPr lang="en-US" b="1">
                <a:latin typeface="Tw Cen MT" pitchFamily="34" charset="0"/>
              </a:rPr>
              <a:t>Residential Schools were located all across Canada. </a:t>
            </a:r>
          </a:p>
          <a:p>
            <a:r>
              <a:rPr lang="en-US" b="1">
                <a:latin typeface="Tw Cen MT" pitchFamily="34" charset="0"/>
              </a:rPr>
              <a:t>In total there were 130 schools located across Canada.</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r>
              <a:rPr lang="en-US" smtClean="0"/>
              <a:t>Attending The Schools </a:t>
            </a:r>
          </a:p>
        </p:txBody>
      </p:sp>
      <p:sp>
        <p:nvSpPr>
          <p:cNvPr id="13315" name="Content Placeholder 2"/>
          <p:cNvSpPr>
            <a:spLocks noGrp="1"/>
          </p:cNvSpPr>
          <p:nvPr>
            <p:ph sz="quarter" idx="1"/>
          </p:nvPr>
        </p:nvSpPr>
        <p:spPr>
          <a:xfrm>
            <a:off x="612775" y="1600200"/>
            <a:ext cx="8153400" cy="4495800"/>
          </a:xfrm>
        </p:spPr>
        <p:txBody>
          <a:bodyPr/>
          <a:lstStyle/>
          <a:p>
            <a:pPr eaLnBrk="1" hangingPunct="1"/>
            <a:r>
              <a:rPr lang="en-US" sz="2400" b="1" dirty="0" smtClean="0"/>
              <a:t>The Indian Act stated it was  </a:t>
            </a:r>
            <a:r>
              <a:rPr lang="en-US" sz="2400" b="1" dirty="0" smtClean="0">
                <a:solidFill>
                  <a:srgbClr val="FF0000"/>
                </a:solidFill>
              </a:rPr>
              <a:t>mandatory for status Indians</a:t>
            </a:r>
            <a:r>
              <a:rPr lang="en-US" sz="2400" b="1" dirty="0" smtClean="0"/>
              <a:t> to attend residential school.</a:t>
            </a:r>
          </a:p>
          <a:p>
            <a:pPr eaLnBrk="1" hangingPunct="1"/>
            <a:r>
              <a:rPr lang="en-US" sz="2400" b="1" dirty="0" smtClean="0"/>
              <a:t>Children as young as 6 would be removed from their families to attend school.</a:t>
            </a:r>
          </a:p>
          <a:p>
            <a:pPr eaLnBrk="1" hangingPunct="1"/>
            <a:r>
              <a:rPr lang="en-US" sz="2400" b="1" dirty="0" smtClean="0"/>
              <a:t>They would have to stay their for </a:t>
            </a:r>
            <a:r>
              <a:rPr lang="en-US" sz="2400" b="1" dirty="0" smtClean="0">
                <a:solidFill>
                  <a:srgbClr val="FF0000"/>
                </a:solidFill>
              </a:rPr>
              <a:t>10 months every year.</a:t>
            </a:r>
          </a:p>
          <a:p>
            <a:pPr eaLnBrk="1" hangingPunct="1"/>
            <a:r>
              <a:rPr lang="en-US" sz="2400" b="1" dirty="0" smtClean="0"/>
              <a:t>Some longer…. “When </a:t>
            </a:r>
            <a:r>
              <a:rPr lang="en-US" sz="2400" b="1" dirty="0" smtClean="0"/>
              <a:t>my Kokum attended Pelican Lake Residential School she told me that she did not get to go home for the summer.  She stayed at the school for the whole school year</a:t>
            </a:r>
            <a:r>
              <a:rPr lang="en-US" sz="2400" b="1" dirty="0" smtClean="0"/>
              <a:t>.”</a:t>
            </a:r>
            <a:endParaRPr lang="en-US" sz="2400" b="1" dirty="0" smtClean="0"/>
          </a:p>
          <a:p>
            <a:pPr eaLnBrk="1" hangingPunct="1">
              <a:buFont typeface="Wingdings" pitchFamily="2" charset="2"/>
              <a:buNone/>
            </a:pPr>
            <a:endParaRPr lang="en-US" sz="2400" b="1" dirty="0" smtClean="0"/>
          </a:p>
          <a:p>
            <a:pPr eaLnBrk="1" hangingPunct="1"/>
            <a:endParaRPr lang="en-US" sz="2400" b="1" dirty="0" smtClean="0"/>
          </a:p>
        </p:txBody>
      </p:sp>
      <p:pic>
        <p:nvPicPr>
          <p:cNvPr id="13316" name="Picture 3" descr="apologystory_500big.jpg"/>
          <p:cNvPicPr>
            <a:picLocks noChangeAspect="1"/>
          </p:cNvPicPr>
          <p:nvPr/>
        </p:nvPicPr>
        <p:blipFill>
          <a:blip r:embed="rId2" cstate="print"/>
          <a:srcRect/>
          <a:stretch>
            <a:fillRect/>
          </a:stretch>
        </p:blipFill>
        <p:spPr bwMode="auto">
          <a:xfrm>
            <a:off x="7391400" y="4724400"/>
            <a:ext cx="1600200" cy="19764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smtClean="0"/>
              <a:t>They Could Not…</a:t>
            </a:r>
          </a:p>
        </p:txBody>
      </p:sp>
      <p:sp>
        <p:nvSpPr>
          <p:cNvPr id="14339" name="Content Placeholder 2"/>
          <p:cNvSpPr>
            <a:spLocks noGrp="1"/>
          </p:cNvSpPr>
          <p:nvPr>
            <p:ph sz="quarter" idx="1"/>
          </p:nvPr>
        </p:nvSpPr>
        <p:spPr>
          <a:xfrm>
            <a:off x="612775" y="1600200"/>
            <a:ext cx="8153400" cy="4495800"/>
          </a:xfrm>
        </p:spPr>
        <p:txBody>
          <a:bodyPr/>
          <a:lstStyle/>
          <a:p>
            <a:pPr eaLnBrk="1" hangingPunct="1"/>
            <a:r>
              <a:rPr lang="en-US" sz="2400" b="1" smtClean="0"/>
              <a:t>Speaking their own languages was forbidden.</a:t>
            </a:r>
          </a:p>
          <a:p>
            <a:pPr eaLnBrk="1" hangingPunct="1"/>
            <a:endParaRPr lang="en-US" sz="2400" b="1" smtClean="0"/>
          </a:p>
          <a:p>
            <a:pPr eaLnBrk="1" hangingPunct="1"/>
            <a:r>
              <a:rPr lang="en-US" sz="2400" b="1" smtClean="0"/>
              <a:t>They could not practice any of their cultural activities.</a:t>
            </a:r>
          </a:p>
          <a:p>
            <a:pPr eaLnBrk="1" hangingPunct="1"/>
            <a:endParaRPr lang="en-US" sz="2400" b="1" smtClean="0"/>
          </a:p>
          <a:p>
            <a:pPr eaLnBrk="1" hangingPunct="1"/>
            <a:r>
              <a:rPr lang="en-US" sz="2400" b="1" smtClean="0"/>
              <a:t>They could not speak to other family members.</a:t>
            </a:r>
          </a:p>
          <a:p>
            <a:pPr eaLnBrk="1" hangingPunct="1"/>
            <a:endParaRPr lang="en-US" sz="2400" b="1" smtClean="0"/>
          </a:p>
          <a:p>
            <a:pPr eaLnBrk="1" hangingPunct="1"/>
            <a:r>
              <a:rPr lang="en-US" sz="2400" b="1" smtClean="0"/>
              <a:t>If they did any of these things they would get physically punished.</a:t>
            </a:r>
          </a:p>
          <a:p>
            <a:pPr eaLnBrk="1" hangingPunct="1"/>
            <a:endParaRPr lang="en-US" smtClean="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smtClean="0"/>
              <a:t>When They Arrived…</a:t>
            </a:r>
          </a:p>
        </p:txBody>
      </p:sp>
      <p:sp>
        <p:nvSpPr>
          <p:cNvPr id="15363" name="Content Placeholder 2"/>
          <p:cNvSpPr>
            <a:spLocks noGrp="1"/>
          </p:cNvSpPr>
          <p:nvPr>
            <p:ph sz="quarter" idx="1"/>
          </p:nvPr>
        </p:nvSpPr>
        <p:spPr>
          <a:xfrm>
            <a:off x="612775" y="1600200"/>
            <a:ext cx="8153400" cy="4495800"/>
          </a:xfrm>
        </p:spPr>
        <p:txBody>
          <a:bodyPr/>
          <a:lstStyle/>
          <a:p>
            <a:pPr eaLnBrk="1" hangingPunct="1"/>
            <a:r>
              <a:rPr lang="en-US" sz="2400" b="1" smtClean="0"/>
              <a:t>The students were only given one set of school clothes and one set of work clothes.</a:t>
            </a:r>
          </a:p>
          <a:p>
            <a:pPr eaLnBrk="1" hangingPunct="1"/>
            <a:r>
              <a:rPr lang="en-US" sz="2400" b="1" smtClean="0"/>
              <a:t>The students were assigned daily chores.</a:t>
            </a:r>
          </a:p>
          <a:p>
            <a:pPr eaLnBrk="1" hangingPunct="1"/>
            <a:r>
              <a:rPr lang="en-US" sz="2400" b="1" smtClean="0"/>
              <a:t>They were forced to get their hair cut very short, even for girls.</a:t>
            </a:r>
          </a:p>
          <a:p>
            <a:pPr eaLnBrk="1" hangingPunct="1"/>
            <a:r>
              <a:rPr lang="en-US" sz="2400" b="1" smtClean="0"/>
              <a:t>The children got their names changed and they had to go by the names the staff gave them.</a:t>
            </a:r>
          </a:p>
          <a:p>
            <a:pPr eaLnBrk="1" hangingPunct="1"/>
            <a:endParaRPr lang="en-US" smtClean="0"/>
          </a:p>
        </p:txBody>
      </p:sp>
      <p:pic>
        <p:nvPicPr>
          <p:cNvPr id="15364" name="Picture 3" descr="2009_01_31_Mallinder_FacingUp_ph_Archive.jpg"/>
          <p:cNvPicPr>
            <a:picLocks noChangeAspect="1"/>
          </p:cNvPicPr>
          <p:nvPr/>
        </p:nvPicPr>
        <p:blipFill>
          <a:blip r:embed="rId2" cstate="print"/>
          <a:srcRect/>
          <a:stretch>
            <a:fillRect/>
          </a:stretch>
        </p:blipFill>
        <p:spPr bwMode="auto">
          <a:xfrm>
            <a:off x="5943600" y="4495800"/>
            <a:ext cx="2962275" cy="2228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dirty="0" smtClean="0"/>
              <a:t>A Typical Day At Residential School</a:t>
            </a:r>
          </a:p>
        </p:txBody>
      </p:sp>
      <p:sp>
        <p:nvSpPr>
          <p:cNvPr id="18435" name="Content Placeholder 2"/>
          <p:cNvSpPr>
            <a:spLocks noGrp="1"/>
          </p:cNvSpPr>
          <p:nvPr>
            <p:ph sz="quarter" idx="1"/>
          </p:nvPr>
        </p:nvSpPr>
        <p:spPr>
          <a:xfrm>
            <a:off x="152401" y="1600200"/>
            <a:ext cx="5486400" cy="5105400"/>
          </a:xfrm>
        </p:spPr>
        <p:txBody>
          <a:bodyPr>
            <a:normAutofit fontScale="92500"/>
          </a:bodyPr>
          <a:lstStyle/>
          <a:p>
            <a:pPr eaLnBrk="1" hangingPunct="1"/>
            <a:r>
              <a:rPr lang="en-US" sz="2400" b="1" dirty="0" smtClean="0"/>
              <a:t>5:30 A.M: The boys got up to do morning chores such as milking cows, feeding animals.</a:t>
            </a:r>
          </a:p>
          <a:p>
            <a:pPr eaLnBrk="1" hangingPunct="1"/>
            <a:r>
              <a:rPr lang="en-US" sz="2400" b="1" dirty="0" smtClean="0"/>
              <a:t>6:00A.M: Everyone else got up and washed.</a:t>
            </a:r>
          </a:p>
          <a:p>
            <a:pPr eaLnBrk="1" hangingPunct="1"/>
            <a:r>
              <a:rPr lang="en-US" sz="2400" b="1" dirty="0" smtClean="0"/>
              <a:t>Breakfast: A hard porridge, made the night before with a  piece of bread and milk.</a:t>
            </a:r>
          </a:p>
          <a:p>
            <a:pPr eaLnBrk="1" hangingPunct="1"/>
            <a:r>
              <a:rPr lang="en-US" sz="2400" b="1" dirty="0" smtClean="0"/>
              <a:t>Morning cleaning chores</a:t>
            </a:r>
          </a:p>
          <a:p>
            <a:pPr eaLnBrk="1" hangingPunct="1"/>
            <a:r>
              <a:rPr lang="en-US" sz="2400" b="1" dirty="0" smtClean="0"/>
              <a:t>Classes: 1 hour Religious studies, 2 hours academic studies.</a:t>
            </a:r>
          </a:p>
          <a:p>
            <a:pPr eaLnBrk="1" hangingPunct="1"/>
            <a:r>
              <a:rPr lang="en-US" sz="2400" b="1" dirty="0" smtClean="0"/>
              <a:t>Lunch: mused potatoes, carrots, turnips,  cabbage and meat chunks.</a:t>
            </a:r>
          </a:p>
          <a:p>
            <a:pPr eaLnBrk="1" hangingPunct="1"/>
            <a:r>
              <a:rPr lang="en-US" sz="2400" b="1" dirty="0" smtClean="0"/>
              <a:t>Chores and work time </a:t>
            </a:r>
          </a:p>
          <a:p>
            <a:pPr eaLnBrk="1" hangingPunct="1"/>
            <a:endParaRPr lang="en-US" sz="2400" b="1" dirty="0" smtClean="0"/>
          </a:p>
          <a:p>
            <a:pPr eaLnBrk="1" hangingPunct="1"/>
            <a:endParaRPr lang="en-US" sz="1800" dirty="0" smtClean="0"/>
          </a:p>
        </p:txBody>
      </p:sp>
      <p:pic>
        <p:nvPicPr>
          <p:cNvPr id="5122" name="Picture 2"/>
          <p:cNvPicPr>
            <a:picLocks noChangeAspect="1" noChangeArrowheads="1"/>
          </p:cNvPicPr>
          <p:nvPr/>
        </p:nvPicPr>
        <p:blipFill>
          <a:blip r:embed="rId2" cstate="print"/>
          <a:srcRect/>
          <a:stretch>
            <a:fillRect/>
          </a:stretch>
        </p:blipFill>
        <p:spPr bwMode="auto">
          <a:xfrm>
            <a:off x="5715000" y="4343399"/>
            <a:ext cx="2971800" cy="21307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562600" y="1524000"/>
            <a:ext cx="3290887" cy="246498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0"/>
            <a:ext cx="8153400" cy="1219200"/>
          </a:xfrm>
        </p:spPr>
        <p:txBody>
          <a:bodyPr>
            <a:normAutofit fontScale="90000"/>
          </a:bodyPr>
          <a:lstStyle/>
          <a:p>
            <a:pPr algn="ctr" eaLnBrk="1" fontAlgn="auto" hangingPunct="1">
              <a:spcAft>
                <a:spcPts val="0"/>
              </a:spcAft>
              <a:defRPr/>
            </a:pPr>
            <a:r>
              <a:rPr lang="en-US" sz="3100" b="1" u="sng" dirty="0" smtClean="0"/>
              <a:t/>
            </a:r>
            <a:br>
              <a:rPr lang="en-US" sz="3100" b="1" u="sng" dirty="0" smtClean="0"/>
            </a:br>
            <a:r>
              <a:rPr lang="en-US" sz="3100" b="1" u="sng" dirty="0" smtClean="0"/>
              <a:t>Chronology from Assembly of First Nations Webpage:</a:t>
            </a:r>
            <a:r>
              <a:rPr lang="en-US" b="1" dirty="0" smtClean="0"/>
              <a:t/>
            </a:r>
            <a:br>
              <a:rPr lang="en-US" b="1" dirty="0" smtClean="0"/>
            </a:br>
            <a:endParaRPr lang="en-US" dirty="0"/>
          </a:p>
        </p:txBody>
      </p:sp>
      <p:sp>
        <p:nvSpPr>
          <p:cNvPr id="3" name="Content Placeholder 2"/>
          <p:cNvSpPr>
            <a:spLocks noGrp="1"/>
          </p:cNvSpPr>
          <p:nvPr>
            <p:ph sz="quarter" idx="1"/>
          </p:nvPr>
        </p:nvSpPr>
        <p:spPr>
          <a:xfrm>
            <a:off x="612775" y="1600200"/>
            <a:ext cx="8153400" cy="5257800"/>
          </a:xfrm>
        </p:spPr>
        <p:txBody>
          <a:bodyPr>
            <a:normAutofit fontScale="62500" lnSpcReduction="20000"/>
          </a:bodyPr>
          <a:lstStyle/>
          <a:p>
            <a:pPr marL="320040" indent="-320040" eaLnBrk="1" fontAlgn="auto" hangingPunct="1">
              <a:lnSpc>
                <a:spcPct val="80000"/>
              </a:lnSpc>
              <a:spcAft>
                <a:spcPts val="0"/>
              </a:spcAft>
              <a:buFont typeface="Wingdings"/>
              <a:buNone/>
              <a:defRPr/>
            </a:pPr>
            <a:r>
              <a:rPr lang="en-US" sz="3200" b="1" dirty="0" smtClean="0"/>
              <a:t>     1857</a:t>
            </a:r>
            <a:r>
              <a:rPr lang="en-US" sz="3200" dirty="0" smtClean="0"/>
              <a:t> - Gradual Civilization Act passed to assimilate</a:t>
            </a:r>
            <a:br>
              <a:rPr lang="en-US" sz="3200" dirty="0" smtClean="0"/>
            </a:br>
            <a:r>
              <a:rPr lang="en-US" sz="3200" dirty="0" smtClean="0"/>
              <a:t>Indians.</a:t>
            </a:r>
            <a:br>
              <a:rPr lang="en-US" sz="3200" dirty="0" smtClean="0"/>
            </a:br>
            <a:r>
              <a:rPr lang="en-US" sz="3200" dirty="0" smtClean="0"/>
              <a:t/>
            </a:r>
            <a:br>
              <a:rPr lang="en-US" sz="3200" dirty="0" smtClean="0"/>
            </a:br>
            <a:r>
              <a:rPr lang="en-US" sz="3200" b="1" dirty="0" smtClean="0"/>
              <a:t>1870-1910</a:t>
            </a:r>
            <a:r>
              <a:rPr lang="en-US" sz="3200" dirty="0" smtClean="0"/>
              <a:t> - Period of assimilation where the</a:t>
            </a:r>
            <a:br>
              <a:rPr lang="en-US" sz="3200" dirty="0" smtClean="0"/>
            </a:br>
            <a:r>
              <a:rPr lang="en-US" sz="3200" dirty="0" smtClean="0"/>
              <a:t>clear objective of both missionaries and government was to assimilate Aboriginal children into the lower fringes of mainstream society</a:t>
            </a:r>
            <a:br>
              <a:rPr lang="en-US" sz="3200" dirty="0" smtClean="0"/>
            </a:br>
            <a:r>
              <a:rPr lang="en-US" sz="3200" dirty="0" smtClean="0"/>
              <a:t/>
            </a:r>
            <a:br>
              <a:rPr lang="en-US" sz="3200" dirty="0" smtClean="0"/>
            </a:br>
            <a:r>
              <a:rPr lang="en-US" sz="3200" b="1" dirty="0" smtClean="0"/>
              <a:t>1920</a:t>
            </a:r>
            <a:r>
              <a:rPr lang="en-US" sz="3200" dirty="0" smtClean="0"/>
              <a:t> - Compulsory attendance for all children</a:t>
            </a:r>
            <a:br>
              <a:rPr lang="en-US" sz="3200" dirty="0" smtClean="0"/>
            </a:br>
            <a:r>
              <a:rPr lang="en-US" sz="3200" dirty="0" smtClean="0"/>
              <a:t>ages 7-15 years. Children were forcibly taken from their families by priests, Indian agents and police officers. </a:t>
            </a:r>
            <a:br>
              <a:rPr lang="en-US" sz="3200" dirty="0" smtClean="0"/>
            </a:br>
            <a:r>
              <a:rPr lang="en-US" sz="3200" dirty="0" smtClean="0"/>
              <a:t/>
            </a:r>
            <a:br>
              <a:rPr lang="en-US" sz="3200" dirty="0" smtClean="0"/>
            </a:br>
            <a:r>
              <a:rPr lang="en-US" sz="3200" b="1" dirty="0" smtClean="0"/>
              <a:t>1931</a:t>
            </a:r>
            <a:r>
              <a:rPr lang="en-US" sz="3200" dirty="0" smtClean="0"/>
              <a:t> - There were 80 residential schools operating in Canada.</a:t>
            </a:r>
            <a:br>
              <a:rPr lang="en-US" sz="3200" dirty="0" smtClean="0"/>
            </a:br>
            <a:r>
              <a:rPr lang="en-US" sz="3200" dirty="0" smtClean="0"/>
              <a:t/>
            </a:r>
            <a:br>
              <a:rPr lang="en-US" sz="3200" dirty="0" smtClean="0"/>
            </a:br>
            <a:r>
              <a:rPr lang="en-US" sz="3200" b="1" dirty="0" smtClean="0"/>
              <a:t>1948</a:t>
            </a:r>
            <a:r>
              <a:rPr lang="en-US" sz="3200" dirty="0" smtClean="0"/>
              <a:t> – There were 72 residential schools with</a:t>
            </a:r>
            <a:br>
              <a:rPr lang="en-US" sz="3200" dirty="0" smtClean="0"/>
            </a:br>
            <a:r>
              <a:rPr lang="en-US" sz="3200" dirty="0" smtClean="0"/>
              <a:t>9,368 students. </a:t>
            </a:r>
            <a:br>
              <a:rPr lang="en-US" sz="3200" dirty="0" smtClean="0"/>
            </a:br>
            <a:r>
              <a:rPr lang="en-US" sz="3200" dirty="0" smtClean="0"/>
              <a:t/>
            </a:r>
            <a:br>
              <a:rPr lang="en-US" sz="3200" dirty="0" smtClean="0"/>
            </a:br>
            <a:r>
              <a:rPr lang="en-US" sz="3200" b="1" dirty="0" smtClean="0"/>
              <a:t>1979</a:t>
            </a:r>
            <a:r>
              <a:rPr lang="en-US" sz="3200" dirty="0" smtClean="0"/>
              <a:t> – There were 12 residential schools with</a:t>
            </a:r>
            <a:br>
              <a:rPr lang="en-US" sz="3200" dirty="0" smtClean="0"/>
            </a:br>
            <a:r>
              <a:rPr lang="en-US" sz="3200" dirty="0" smtClean="0"/>
              <a:t>1,899 students.</a:t>
            </a:r>
            <a:br>
              <a:rPr lang="en-US" sz="3200" dirty="0" smtClean="0"/>
            </a:br>
            <a:r>
              <a:rPr lang="en-US" sz="3200" dirty="0" smtClean="0"/>
              <a:t/>
            </a:r>
            <a:br>
              <a:rPr lang="en-US" sz="3200" dirty="0" smtClean="0"/>
            </a:br>
            <a:r>
              <a:rPr lang="en-US" sz="3200" b="1" dirty="0" smtClean="0"/>
              <a:t>1980’s</a:t>
            </a:r>
            <a:r>
              <a:rPr lang="en-US" sz="3200" dirty="0" smtClean="0"/>
              <a:t> - Residential School students began disclosing sexual and other forms of abuse at residential schools. </a:t>
            </a:r>
            <a:br>
              <a:rPr lang="en-US" sz="3200" dirty="0" smtClean="0"/>
            </a:br>
            <a:r>
              <a:rPr lang="en-US" sz="3200" dirty="0" smtClean="0"/>
              <a:t/>
            </a:r>
            <a:br>
              <a:rPr lang="en-US" sz="3200" dirty="0" smtClean="0"/>
            </a:br>
            <a:r>
              <a:rPr lang="en-US" sz="3200" b="1" dirty="0" smtClean="0"/>
              <a:t>1996</a:t>
            </a:r>
            <a:r>
              <a:rPr lang="en-US" sz="3200" dirty="0" smtClean="0"/>
              <a:t> - The last federally run residential school, the Gordon Residential School, closes in Saskatchewan.</a:t>
            </a:r>
            <a:br>
              <a:rPr lang="en-US" sz="3200" dirty="0" smtClean="0"/>
            </a:br>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smtClean="0"/>
              <a:t>A Typical Day (Continued)</a:t>
            </a:r>
          </a:p>
        </p:txBody>
      </p:sp>
      <p:sp>
        <p:nvSpPr>
          <p:cNvPr id="19459" name="Content Placeholder 2"/>
          <p:cNvSpPr>
            <a:spLocks noGrp="1"/>
          </p:cNvSpPr>
          <p:nvPr>
            <p:ph sz="quarter" idx="1"/>
          </p:nvPr>
        </p:nvSpPr>
        <p:spPr>
          <a:xfrm>
            <a:off x="612775" y="1600200"/>
            <a:ext cx="8153400" cy="4495800"/>
          </a:xfrm>
        </p:spPr>
        <p:txBody>
          <a:bodyPr/>
          <a:lstStyle/>
          <a:p>
            <a:pPr eaLnBrk="1" hangingPunct="1"/>
            <a:r>
              <a:rPr lang="en-US" sz="2400" b="1" smtClean="0"/>
              <a:t>Lunch: mused potatoes, carrots, turnips,  cabbage and meat chunks.</a:t>
            </a:r>
          </a:p>
          <a:p>
            <a:pPr eaLnBrk="1" hangingPunct="1"/>
            <a:r>
              <a:rPr lang="en-US" sz="2400" b="1" smtClean="0"/>
              <a:t>Chores and work time</a:t>
            </a:r>
          </a:p>
          <a:p>
            <a:pPr eaLnBrk="1" hangingPunct="1"/>
            <a:r>
              <a:rPr lang="en-US" sz="2400" b="1" smtClean="0"/>
              <a:t>Study hour </a:t>
            </a:r>
          </a:p>
          <a:p>
            <a:pPr eaLnBrk="1" hangingPunct="1"/>
            <a:r>
              <a:rPr lang="en-US" sz="2400" b="1" smtClean="0"/>
              <a:t>Supper </a:t>
            </a:r>
          </a:p>
          <a:p>
            <a:pPr eaLnBrk="1" hangingPunct="1"/>
            <a:r>
              <a:rPr lang="en-US" sz="2400" b="1" smtClean="0"/>
              <a:t>Clean up</a:t>
            </a:r>
          </a:p>
          <a:p>
            <a:pPr eaLnBrk="1" hangingPunct="1"/>
            <a:r>
              <a:rPr lang="en-US" sz="2400" b="1" smtClean="0"/>
              <a:t>Recreation time </a:t>
            </a:r>
          </a:p>
          <a:p>
            <a:pPr eaLnBrk="1" hangingPunct="1"/>
            <a:r>
              <a:rPr lang="en-US" sz="2400" b="1" smtClean="0"/>
              <a:t>Prayers </a:t>
            </a:r>
          </a:p>
          <a:p>
            <a:pPr eaLnBrk="1" hangingPunct="1"/>
            <a:r>
              <a:rPr lang="en-US" sz="2400" b="1" smtClean="0"/>
              <a:t>Bed time</a:t>
            </a:r>
          </a:p>
          <a:p>
            <a:pPr eaLnBrk="1" hangingPunct="1"/>
            <a:endParaRPr lang="en-US" sz="3200" b="1" smtClean="0"/>
          </a:p>
          <a:p>
            <a:pPr eaLnBrk="1" hangingPunct="1"/>
            <a:endParaRPr lang="en-US" smtClean="0"/>
          </a:p>
        </p:txBody>
      </p:sp>
      <p:pic>
        <p:nvPicPr>
          <p:cNvPr id="19460" name="Picture 3" descr="073_stpeters_pickpotatoes_anglican.jpg"/>
          <p:cNvPicPr>
            <a:picLocks noChangeAspect="1"/>
          </p:cNvPicPr>
          <p:nvPr/>
        </p:nvPicPr>
        <p:blipFill>
          <a:blip r:embed="rId2" cstate="print"/>
          <a:srcRect/>
          <a:stretch>
            <a:fillRect/>
          </a:stretch>
        </p:blipFill>
        <p:spPr bwMode="auto">
          <a:xfrm>
            <a:off x="4724400" y="2590800"/>
            <a:ext cx="2692400" cy="2019300"/>
          </a:xfrm>
          <a:prstGeom prst="rect">
            <a:avLst/>
          </a:prstGeom>
          <a:noFill/>
          <a:ln w="9525">
            <a:noFill/>
            <a:miter lim="800000"/>
            <a:headEnd/>
            <a:tailEnd/>
          </a:ln>
        </p:spPr>
      </p:pic>
      <p:pic>
        <p:nvPicPr>
          <p:cNvPr id="19461" name="Picture 4" descr="074_stpeters_carryingwood_anglican.jpg"/>
          <p:cNvPicPr>
            <a:picLocks noChangeAspect="1"/>
          </p:cNvPicPr>
          <p:nvPr/>
        </p:nvPicPr>
        <p:blipFill>
          <a:blip r:embed="rId3" cstate="print"/>
          <a:srcRect/>
          <a:stretch>
            <a:fillRect/>
          </a:stretch>
        </p:blipFill>
        <p:spPr bwMode="auto">
          <a:xfrm>
            <a:off x="4800600" y="4800600"/>
            <a:ext cx="2667000" cy="18891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dirty="0" smtClean="0"/>
              <a:t>Pelican Lake School</a:t>
            </a:r>
          </a:p>
        </p:txBody>
      </p:sp>
      <p:pic>
        <p:nvPicPr>
          <p:cNvPr id="20483" name="Picture 4" descr="8-siouxlookout_anglican"/>
          <p:cNvPicPr>
            <a:picLocks noGrp="1" noChangeAspect="1" noChangeArrowheads="1"/>
          </p:cNvPicPr>
          <p:nvPr>
            <p:ph sz="quarter" idx="1"/>
          </p:nvPr>
        </p:nvPicPr>
        <p:blipFill>
          <a:blip r:embed="rId2" cstate="print"/>
          <a:srcRect/>
          <a:stretch>
            <a:fillRect/>
          </a:stretch>
        </p:blipFill>
        <p:spPr>
          <a:xfrm>
            <a:off x="914400" y="1676400"/>
            <a:ext cx="6924675" cy="3962400"/>
          </a:xfrm>
        </p:spPr>
      </p:pic>
      <p:sp>
        <p:nvSpPr>
          <p:cNvPr id="20484" name="TextBox 4"/>
          <p:cNvSpPr txBox="1">
            <a:spLocks noChangeArrowheads="1"/>
          </p:cNvSpPr>
          <p:nvPr/>
        </p:nvSpPr>
        <p:spPr bwMode="auto">
          <a:xfrm>
            <a:off x="2133600" y="5715000"/>
            <a:ext cx="4394200" cy="954088"/>
          </a:xfrm>
          <a:prstGeom prst="rect">
            <a:avLst/>
          </a:prstGeom>
          <a:noFill/>
          <a:ln w="9525">
            <a:noFill/>
            <a:miter lim="800000"/>
            <a:headEnd/>
            <a:tailEnd/>
          </a:ln>
        </p:spPr>
        <p:txBody>
          <a:bodyPr wrap="none">
            <a:spAutoFit/>
          </a:bodyPr>
          <a:lstStyle/>
          <a:p>
            <a:r>
              <a:rPr lang="en-US">
                <a:latin typeface="Tw Cen MT" pitchFamily="34" charset="0"/>
              </a:rPr>
              <a:t>    </a:t>
            </a:r>
            <a:r>
              <a:rPr lang="en-US" sz="2800" b="1">
                <a:latin typeface="Tw Cen MT" pitchFamily="34" charset="0"/>
              </a:rPr>
              <a:t>Sioux Lookout Ontario </a:t>
            </a:r>
          </a:p>
          <a:p>
            <a:r>
              <a:rPr lang="en-US" sz="2800" b="1">
                <a:latin typeface="Tw Cen MT" pitchFamily="34" charset="0"/>
              </a:rPr>
              <a:t>Opened: 1911 Closed: 1973</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pPr eaLnBrk="1" hangingPunct="1"/>
            <a:endParaRPr lang="en-US" smtClean="0"/>
          </a:p>
        </p:txBody>
      </p:sp>
      <p:pic>
        <p:nvPicPr>
          <p:cNvPr id="21507" name="Picture 4" descr="Spanish-3"/>
          <p:cNvPicPr>
            <a:picLocks noGrp="1" noChangeAspect="1" noChangeArrowheads="1"/>
          </p:cNvPicPr>
          <p:nvPr>
            <p:ph sz="quarter" idx="1"/>
          </p:nvPr>
        </p:nvPicPr>
        <p:blipFill>
          <a:blip r:embed="rId2" cstate="print"/>
          <a:srcRect/>
          <a:stretch>
            <a:fillRect/>
          </a:stretch>
        </p:blipFill>
        <p:spPr>
          <a:xfrm>
            <a:off x="1600200" y="1676400"/>
            <a:ext cx="5337175" cy="4270375"/>
          </a:xfrm>
        </p:spPr>
      </p:pic>
      <p:sp>
        <p:nvSpPr>
          <p:cNvPr id="21508" name="TextBox 4"/>
          <p:cNvSpPr txBox="1">
            <a:spLocks noChangeArrowheads="1"/>
          </p:cNvSpPr>
          <p:nvPr/>
        </p:nvSpPr>
        <p:spPr bwMode="auto">
          <a:xfrm>
            <a:off x="1371600" y="6248400"/>
            <a:ext cx="5556250" cy="461963"/>
          </a:xfrm>
          <a:prstGeom prst="rect">
            <a:avLst/>
          </a:prstGeom>
          <a:noFill/>
          <a:ln w="9525">
            <a:noFill/>
            <a:miter lim="800000"/>
            <a:headEnd/>
            <a:tailEnd/>
          </a:ln>
        </p:spPr>
        <p:txBody>
          <a:bodyPr wrap="none">
            <a:spAutoFit/>
          </a:bodyPr>
          <a:lstStyle/>
          <a:p>
            <a:r>
              <a:rPr lang="en-US" sz="2400" b="1">
                <a:latin typeface="Tw Cen MT" pitchFamily="34" charset="0"/>
              </a:rPr>
              <a:t>All Of The Beds Were Very Close Together</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smtClean="0"/>
              <a:t>Classrooms </a:t>
            </a:r>
          </a:p>
        </p:txBody>
      </p:sp>
      <p:pic>
        <p:nvPicPr>
          <p:cNvPr id="22531" name="Content Placeholder 3" descr="classes2.jpg"/>
          <p:cNvPicPr>
            <a:picLocks noGrp="1" noChangeAspect="1"/>
          </p:cNvPicPr>
          <p:nvPr>
            <p:ph sz="quarter" idx="1"/>
          </p:nvPr>
        </p:nvPicPr>
        <p:blipFill>
          <a:blip r:embed="rId2" cstate="print"/>
          <a:srcRect/>
          <a:stretch>
            <a:fillRect/>
          </a:stretch>
        </p:blipFill>
        <p:spPr>
          <a:xfrm>
            <a:off x="228600" y="1752600"/>
            <a:ext cx="4343400" cy="2922588"/>
          </a:xfrm>
        </p:spPr>
      </p:pic>
      <p:pic>
        <p:nvPicPr>
          <p:cNvPr id="22532" name="Picture 5" descr="P75-103_S7-184.jpg"/>
          <p:cNvPicPr>
            <a:picLocks noChangeAspect="1"/>
          </p:cNvPicPr>
          <p:nvPr/>
        </p:nvPicPr>
        <p:blipFill>
          <a:blip r:embed="rId3" cstate="print"/>
          <a:srcRect/>
          <a:stretch>
            <a:fillRect/>
          </a:stretch>
        </p:blipFill>
        <p:spPr bwMode="auto">
          <a:xfrm>
            <a:off x="4724400" y="3733800"/>
            <a:ext cx="4021138" cy="2895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090_chapleauconfirmation1946_anglican"/>
          <p:cNvPicPr>
            <a:picLocks noChangeAspect="1" noChangeArrowheads="1"/>
          </p:cNvPicPr>
          <p:nvPr/>
        </p:nvPicPr>
        <p:blipFill>
          <a:blip r:embed="rId2" cstate="print"/>
          <a:srcRect/>
          <a:stretch>
            <a:fillRect/>
          </a:stretch>
        </p:blipFill>
        <p:spPr bwMode="auto">
          <a:xfrm>
            <a:off x="685800" y="1143000"/>
            <a:ext cx="7483475" cy="5330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sk-arch-brd-r-a8223-1thomas-moore-before-attending-regina-is-0011-214x300.jpg"/>
          <p:cNvPicPr>
            <a:picLocks noChangeAspect="1"/>
          </p:cNvPicPr>
          <p:nvPr/>
        </p:nvPicPr>
        <p:blipFill>
          <a:blip r:embed="rId2" cstate="print"/>
          <a:srcRect/>
          <a:stretch>
            <a:fillRect/>
          </a:stretch>
        </p:blipFill>
        <p:spPr bwMode="auto">
          <a:xfrm>
            <a:off x="1066800" y="1524000"/>
            <a:ext cx="3098800" cy="4343400"/>
          </a:xfrm>
          <a:prstGeom prst="rect">
            <a:avLst/>
          </a:prstGeom>
          <a:noFill/>
          <a:ln w="9525">
            <a:noFill/>
            <a:miter lim="800000"/>
            <a:headEnd/>
            <a:tailEnd/>
          </a:ln>
        </p:spPr>
      </p:pic>
      <p:pic>
        <p:nvPicPr>
          <p:cNvPr id="24579" name="Picture 5" descr="sk-arch-brd-r-a-8223-3thomas-moore-after-attending-regina-is3.jpg"/>
          <p:cNvPicPr>
            <a:picLocks noChangeAspect="1"/>
          </p:cNvPicPr>
          <p:nvPr/>
        </p:nvPicPr>
        <p:blipFill>
          <a:blip r:embed="rId3" cstate="print"/>
          <a:srcRect/>
          <a:stretch>
            <a:fillRect/>
          </a:stretch>
        </p:blipFill>
        <p:spPr bwMode="auto">
          <a:xfrm>
            <a:off x="5105400" y="1524000"/>
            <a:ext cx="3079750" cy="4349750"/>
          </a:xfrm>
          <a:prstGeom prst="rect">
            <a:avLst/>
          </a:prstGeom>
          <a:noFill/>
          <a:ln w="9525">
            <a:noFill/>
            <a:miter lim="800000"/>
            <a:headEnd/>
            <a:tailEnd/>
          </a:ln>
        </p:spPr>
      </p:pic>
      <p:sp>
        <p:nvSpPr>
          <p:cNvPr id="7" name="TextBox 6"/>
          <p:cNvSpPr txBox="1"/>
          <p:nvPr/>
        </p:nvSpPr>
        <p:spPr>
          <a:xfrm>
            <a:off x="990600" y="0"/>
            <a:ext cx="2667000" cy="830997"/>
          </a:xfrm>
          <a:prstGeom prst="rect">
            <a:avLst/>
          </a:prstGeom>
          <a:noFill/>
        </p:spPr>
        <p:txBody>
          <a:bodyPr>
            <a:spAutoFit/>
          </a:bodyPr>
          <a:lstStyle/>
          <a:p>
            <a:pPr fontAlgn="auto">
              <a:spcBef>
                <a:spcPts val="0"/>
              </a:spcBef>
              <a:spcAft>
                <a:spcPts val="0"/>
              </a:spcAft>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BEFORE</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24581" name="TextBox 7"/>
          <p:cNvSpPr txBox="1">
            <a:spLocks noChangeArrowheads="1"/>
          </p:cNvSpPr>
          <p:nvPr/>
        </p:nvSpPr>
        <p:spPr bwMode="auto">
          <a:xfrm>
            <a:off x="4724400" y="685800"/>
            <a:ext cx="184150" cy="369888"/>
          </a:xfrm>
          <a:prstGeom prst="rect">
            <a:avLst/>
          </a:prstGeom>
          <a:noFill/>
          <a:ln w="9525">
            <a:noFill/>
            <a:miter lim="800000"/>
            <a:headEnd/>
            <a:tailEnd/>
          </a:ln>
        </p:spPr>
        <p:txBody>
          <a:bodyPr wrap="none">
            <a:spAutoFit/>
          </a:bodyPr>
          <a:lstStyle/>
          <a:p>
            <a:endParaRPr lang="en-US">
              <a:latin typeface="Tw Cen MT" pitchFamily="34" charset="0"/>
            </a:endParaRPr>
          </a:p>
        </p:txBody>
      </p:sp>
      <p:sp>
        <p:nvSpPr>
          <p:cNvPr id="9" name="Rectangle 8"/>
          <p:cNvSpPr/>
          <p:nvPr/>
        </p:nvSpPr>
        <p:spPr>
          <a:xfrm>
            <a:off x="5867400" y="0"/>
            <a:ext cx="2514600" cy="830997"/>
          </a:xfrm>
          <a:prstGeom prst="rect">
            <a:avLst/>
          </a:prstGeom>
        </p:spPr>
        <p:txBody>
          <a:bodyPr>
            <a:spAutoFit/>
          </a:bodyPr>
          <a:lstStyle/>
          <a:p>
            <a:pPr fontAlgn="auto">
              <a:spcBef>
                <a:spcPts val="0"/>
              </a:spcBef>
              <a:spcAft>
                <a:spcPts val="0"/>
              </a:spcAft>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After</a:t>
            </a:r>
            <a:endParaRPr lang="en-US" sz="4800" dirty="0">
              <a:latin typeface="+mn-lt"/>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pPr eaLnBrk="1" hangingPunct="1"/>
            <a:r>
              <a:rPr lang="en-US" smtClean="0"/>
              <a:t>The Girls Chores</a:t>
            </a:r>
          </a:p>
        </p:txBody>
      </p:sp>
      <p:pic>
        <p:nvPicPr>
          <p:cNvPr id="25603" name="Content Placeholder 3" descr="indian-residential-school.jpg"/>
          <p:cNvPicPr>
            <a:picLocks noGrp="1" noChangeAspect="1"/>
          </p:cNvPicPr>
          <p:nvPr>
            <p:ph sz="quarter" idx="1"/>
          </p:nvPr>
        </p:nvPicPr>
        <p:blipFill>
          <a:blip r:embed="rId2" cstate="print"/>
          <a:srcRect/>
          <a:stretch>
            <a:fillRect/>
          </a:stretch>
        </p:blipFill>
        <p:spPr>
          <a:xfrm>
            <a:off x="1219200" y="1524000"/>
            <a:ext cx="6640513" cy="4648200"/>
          </a:xfrm>
        </p:spPr>
      </p:pic>
      <p:sp>
        <p:nvSpPr>
          <p:cNvPr id="25604" name="TextBox 4"/>
          <p:cNvSpPr txBox="1">
            <a:spLocks noChangeArrowheads="1"/>
          </p:cNvSpPr>
          <p:nvPr/>
        </p:nvSpPr>
        <p:spPr bwMode="auto">
          <a:xfrm>
            <a:off x="2057400" y="6248400"/>
            <a:ext cx="4303713" cy="461963"/>
          </a:xfrm>
          <a:prstGeom prst="rect">
            <a:avLst/>
          </a:prstGeom>
          <a:noFill/>
          <a:ln w="9525">
            <a:noFill/>
            <a:miter lim="800000"/>
            <a:headEnd/>
            <a:tailEnd/>
          </a:ln>
        </p:spPr>
        <p:txBody>
          <a:bodyPr wrap="none">
            <a:spAutoFit/>
          </a:bodyPr>
          <a:lstStyle/>
          <a:p>
            <a:r>
              <a:rPr lang="en-US" sz="2400" b="1">
                <a:latin typeface="Tw Cen MT" pitchFamily="34" charset="0"/>
              </a:rPr>
              <a:t>The Girls Were Expected To Sew</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eaLnBrk="1" hangingPunct="1"/>
            <a:r>
              <a:rPr lang="en-US" smtClean="0"/>
              <a:t>The Boys Chores</a:t>
            </a:r>
          </a:p>
        </p:txBody>
      </p:sp>
      <p:pic>
        <p:nvPicPr>
          <p:cNvPr id="26627" name="Content Placeholder 3" descr="073_stpeters_pickpotatoes_anglican.jpg"/>
          <p:cNvPicPr>
            <a:picLocks noGrp="1" noChangeAspect="1"/>
          </p:cNvPicPr>
          <p:nvPr>
            <p:ph sz="quarter" idx="1"/>
          </p:nvPr>
        </p:nvPicPr>
        <p:blipFill>
          <a:blip r:embed="rId2" cstate="print"/>
          <a:srcRect/>
          <a:stretch>
            <a:fillRect/>
          </a:stretch>
        </p:blipFill>
        <p:spPr>
          <a:xfrm>
            <a:off x="1295400" y="1371600"/>
            <a:ext cx="6537325" cy="4903788"/>
          </a:xfrm>
        </p:spPr>
      </p:pic>
      <p:sp>
        <p:nvSpPr>
          <p:cNvPr id="26628" name="TextBox 4"/>
          <p:cNvSpPr txBox="1">
            <a:spLocks noChangeArrowheads="1"/>
          </p:cNvSpPr>
          <p:nvPr/>
        </p:nvSpPr>
        <p:spPr bwMode="auto">
          <a:xfrm>
            <a:off x="1600200" y="6396038"/>
            <a:ext cx="5970588" cy="461962"/>
          </a:xfrm>
          <a:prstGeom prst="rect">
            <a:avLst/>
          </a:prstGeom>
          <a:noFill/>
          <a:ln w="9525">
            <a:noFill/>
            <a:miter lim="800000"/>
            <a:headEnd/>
            <a:tailEnd/>
          </a:ln>
        </p:spPr>
        <p:txBody>
          <a:bodyPr wrap="none">
            <a:spAutoFit/>
          </a:bodyPr>
          <a:lstStyle/>
          <a:p>
            <a:r>
              <a:rPr lang="en-US" sz="2400" b="1">
                <a:latin typeface="Tw Cen MT" pitchFamily="34" charset="0"/>
              </a:rPr>
              <a:t>The Boys Had To Do Chores Such As Farming</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n-US" dirty="0" smtClean="0"/>
              <a:t>Disease</a:t>
            </a:r>
            <a:endParaRPr lang="en-US" dirty="0"/>
          </a:p>
        </p:txBody>
      </p:sp>
      <p:sp>
        <p:nvSpPr>
          <p:cNvPr id="27651" name="Content Placeholder 4"/>
          <p:cNvSpPr>
            <a:spLocks noGrp="1"/>
          </p:cNvSpPr>
          <p:nvPr>
            <p:ph sz="quarter" idx="1"/>
          </p:nvPr>
        </p:nvSpPr>
        <p:spPr>
          <a:xfrm>
            <a:off x="612775" y="1600200"/>
            <a:ext cx="8153400" cy="4495800"/>
          </a:xfrm>
        </p:spPr>
        <p:txBody>
          <a:bodyPr/>
          <a:lstStyle/>
          <a:p>
            <a:pPr eaLnBrk="1" hangingPunct="1"/>
            <a:r>
              <a:rPr lang="en-US" b="1" dirty="0" smtClean="0"/>
              <a:t>When there was a virus going around a lot of children caught it because of the poor living conditions.</a:t>
            </a:r>
          </a:p>
          <a:p>
            <a:pPr eaLnBrk="1" hangingPunct="1"/>
            <a:endParaRPr lang="en-US" dirty="0" smtClean="0"/>
          </a:p>
          <a:p>
            <a:pPr eaLnBrk="1" hangingPunct="1"/>
            <a:endParaRPr lang="en-US" dirty="0" smtClean="0"/>
          </a:p>
          <a:p>
            <a:pPr eaLnBrk="1" hangingPunct="1"/>
            <a:endParaRPr lang="en-US" dirty="0" smtClean="0"/>
          </a:p>
        </p:txBody>
      </p:sp>
      <p:pic>
        <p:nvPicPr>
          <p:cNvPr id="27652" name="Picture 5" descr="rd_55.jpg"/>
          <p:cNvPicPr>
            <a:picLocks noChangeAspect="1"/>
          </p:cNvPicPr>
          <p:nvPr/>
        </p:nvPicPr>
        <p:blipFill>
          <a:blip r:embed="rId2" cstate="print"/>
          <a:srcRect/>
          <a:stretch>
            <a:fillRect/>
          </a:stretch>
        </p:blipFill>
        <p:spPr bwMode="auto">
          <a:xfrm>
            <a:off x="6096000" y="3581400"/>
            <a:ext cx="2439988" cy="3114675"/>
          </a:xfrm>
          <a:prstGeom prst="rect">
            <a:avLst/>
          </a:prstGeom>
          <a:noFill/>
          <a:ln w="9525">
            <a:noFill/>
            <a:miter lim="800000"/>
            <a:headEnd/>
            <a:tailEnd/>
          </a:ln>
        </p:spPr>
      </p:pic>
      <p:sp>
        <p:nvSpPr>
          <p:cNvPr id="27653" name="TextBox 6"/>
          <p:cNvSpPr txBox="1">
            <a:spLocks noChangeArrowheads="1"/>
          </p:cNvSpPr>
          <p:nvPr/>
        </p:nvSpPr>
        <p:spPr bwMode="auto">
          <a:xfrm>
            <a:off x="1752600" y="5181600"/>
            <a:ext cx="3798888" cy="1200150"/>
          </a:xfrm>
          <a:prstGeom prst="rect">
            <a:avLst/>
          </a:prstGeom>
          <a:noFill/>
          <a:ln w="9525">
            <a:noFill/>
            <a:miter lim="800000"/>
            <a:headEnd/>
            <a:tailEnd/>
          </a:ln>
        </p:spPr>
        <p:txBody>
          <a:bodyPr wrap="none">
            <a:spAutoFit/>
          </a:bodyPr>
          <a:lstStyle/>
          <a:p>
            <a:r>
              <a:rPr lang="en-US" b="1">
                <a:latin typeface="Tw Cen MT" pitchFamily="34" charset="0"/>
              </a:rPr>
              <a:t>This is a picture of a girl who never </a:t>
            </a:r>
          </a:p>
          <a:p>
            <a:r>
              <a:rPr lang="en-US" b="1">
                <a:latin typeface="Tw Cen MT" pitchFamily="34" charset="0"/>
              </a:rPr>
              <a:t>returned home, she passed away </a:t>
            </a:r>
          </a:p>
          <a:p>
            <a:r>
              <a:rPr lang="en-US" b="1">
                <a:latin typeface="Tw Cen MT" pitchFamily="34" charset="0"/>
              </a:rPr>
              <a:t>when cholera struck the her school in </a:t>
            </a:r>
          </a:p>
          <a:p>
            <a:r>
              <a:rPr lang="en-US" b="1">
                <a:latin typeface="Tw Cen MT" pitchFamily="34" charset="0"/>
              </a:rPr>
              <a:t>1907.</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dirty="0" smtClean="0"/>
              <a:t>Abuse</a:t>
            </a:r>
          </a:p>
        </p:txBody>
      </p:sp>
      <p:sp>
        <p:nvSpPr>
          <p:cNvPr id="28675" name="Content Placeholder 2"/>
          <p:cNvSpPr>
            <a:spLocks noGrp="1"/>
          </p:cNvSpPr>
          <p:nvPr>
            <p:ph sz="quarter" idx="1"/>
          </p:nvPr>
        </p:nvSpPr>
        <p:spPr>
          <a:xfrm>
            <a:off x="1" y="1600200"/>
            <a:ext cx="4419600" cy="5257800"/>
          </a:xfrm>
        </p:spPr>
        <p:txBody>
          <a:bodyPr>
            <a:normAutofit/>
          </a:bodyPr>
          <a:lstStyle/>
          <a:p>
            <a:pPr eaLnBrk="1" hangingPunct="1"/>
            <a:r>
              <a:rPr lang="en-US" sz="2400" b="1" dirty="0" smtClean="0"/>
              <a:t>A lot of them missed their families and wanted to go home </a:t>
            </a:r>
          </a:p>
          <a:p>
            <a:pPr eaLnBrk="1" hangingPunct="1"/>
            <a:r>
              <a:rPr lang="en-US" sz="2400" b="1" dirty="0" smtClean="0"/>
              <a:t>Some even tried to run away, most were found and returned to school</a:t>
            </a:r>
          </a:p>
          <a:p>
            <a:pPr eaLnBrk="1" hangingPunct="1"/>
            <a:r>
              <a:rPr lang="en-US" sz="2400" b="1" dirty="0" smtClean="0"/>
              <a:t>Some suffered physical abuse and for others mental abuse</a:t>
            </a:r>
          </a:p>
          <a:p>
            <a:pPr eaLnBrk="1" hangingPunct="1"/>
            <a:r>
              <a:rPr lang="en-US" sz="2400" b="1" dirty="0" smtClean="0"/>
              <a:t>Some survivors tell horrid stories such as staff physically and sexually abusing them</a:t>
            </a:r>
          </a:p>
          <a:p>
            <a:pPr eaLnBrk="1" hangingPunct="1"/>
            <a:endParaRPr lang="en-US" sz="2400" b="1" dirty="0" smtClean="0"/>
          </a:p>
          <a:p>
            <a:pPr eaLnBrk="1" hangingPunct="1"/>
            <a:endParaRPr lang="en-US" sz="2400" b="1" dirty="0" smtClean="0"/>
          </a:p>
          <a:p>
            <a:pPr eaLnBrk="1" hangingPunct="1"/>
            <a:endParaRPr lang="en-US" dirty="0" smtClean="0"/>
          </a:p>
        </p:txBody>
      </p:sp>
      <p:pic>
        <p:nvPicPr>
          <p:cNvPr id="4" name="Picture 8" descr="mb1960girls_hygiene"/>
          <p:cNvPicPr>
            <a:picLocks noChangeAspect="1" noChangeArrowheads="1"/>
          </p:cNvPicPr>
          <p:nvPr/>
        </p:nvPicPr>
        <p:blipFill>
          <a:blip r:embed="rId2" cstate="print"/>
          <a:srcRect/>
          <a:stretch>
            <a:fillRect/>
          </a:stretch>
        </p:blipFill>
        <p:spPr>
          <a:xfrm>
            <a:off x="4495800" y="1905000"/>
            <a:ext cx="4248150" cy="3213100"/>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t>THE TREATIES</a:t>
            </a:r>
          </a:p>
        </p:txBody>
      </p:sp>
      <p:sp>
        <p:nvSpPr>
          <p:cNvPr id="3075" name="Rectangle 3"/>
          <p:cNvSpPr>
            <a:spLocks noGrp="1" noChangeArrowheads="1"/>
          </p:cNvSpPr>
          <p:nvPr>
            <p:ph type="body" idx="1"/>
          </p:nvPr>
        </p:nvSpPr>
        <p:spPr>
          <a:xfrm>
            <a:off x="457200" y="1600200"/>
            <a:ext cx="5105400" cy="4525963"/>
          </a:xfrm>
        </p:spPr>
        <p:txBody>
          <a:bodyPr>
            <a:normAutofit fontScale="85000" lnSpcReduction="10000"/>
          </a:bodyPr>
          <a:lstStyle/>
          <a:p>
            <a:pPr eaLnBrk="1" hangingPunct="1"/>
            <a:r>
              <a:rPr lang="en-US" dirty="0" smtClean="0"/>
              <a:t>The Numbered Treaties 1871-1929 addressed education: </a:t>
            </a:r>
            <a:r>
              <a:rPr lang="en-US" dirty="0" smtClean="0">
                <a:solidFill>
                  <a:srgbClr val="FF0000"/>
                </a:solidFill>
              </a:rPr>
              <a:t>“…maintain schools on reserves, as advisable, at peoples’ request.”</a:t>
            </a:r>
          </a:p>
          <a:p>
            <a:pPr eaLnBrk="1" hangingPunct="1"/>
            <a:r>
              <a:rPr lang="en-US" dirty="0" smtClean="0"/>
              <a:t>This ‘right’ supposedly guaranteed the FN to an ‘education’</a:t>
            </a:r>
          </a:p>
          <a:p>
            <a:pPr eaLnBrk="1" hangingPunct="1"/>
            <a:r>
              <a:rPr lang="en-US" dirty="0" smtClean="0"/>
              <a:t>The Treaties were agreed upon by both Natives and White People</a:t>
            </a:r>
          </a:p>
          <a:p>
            <a:pPr eaLnBrk="1" hangingPunct="1">
              <a:buFont typeface="Wingdings" pitchFamily="2" charset="2"/>
              <a:buNone/>
            </a:pPr>
            <a:endParaRPr lang="en-US" dirty="0" smtClean="0"/>
          </a:p>
        </p:txBody>
      </p:sp>
      <p:pic>
        <p:nvPicPr>
          <p:cNvPr id="2" name="Picture 2"/>
          <p:cNvPicPr>
            <a:picLocks noChangeAspect="1" noChangeArrowheads="1"/>
          </p:cNvPicPr>
          <p:nvPr/>
        </p:nvPicPr>
        <p:blipFill>
          <a:blip r:embed="rId2" cstate="print"/>
          <a:srcRect/>
          <a:stretch>
            <a:fillRect/>
          </a:stretch>
        </p:blipFill>
        <p:spPr bwMode="auto">
          <a:xfrm>
            <a:off x="5334000" y="2209800"/>
            <a:ext cx="3639835" cy="257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5" descr="pa-134110"/>
          <p:cNvPicPr>
            <a:picLocks noChangeAspect="1" noChangeArrowheads="1"/>
          </p:cNvPicPr>
          <p:nvPr/>
        </p:nvPicPr>
        <p:blipFill>
          <a:blip r:embed="rId2" cstate="print">
            <a:lum bright="32000" contrast="-70000"/>
          </a:blip>
          <a:srcRect/>
          <a:stretch>
            <a:fillRect/>
          </a:stretch>
        </p:blipFill>
        <p:spPr bwMode="auto">
          <a:xfrm>
            <a:off x="0" y="0"/>
            <a:ext cx="9144000" cy="6858000"/>
          </a:xfrm>
          <a:prstGeom prst="rect">
            <a:avLst/>
          </a:prstGeom>
          <a:noFill/>
          <a:ln w="9525">
            <a:noFill/>
            <a:miter lim="800000"/>
            <a:headEnd/>
            <a:tailEnd/>
          </a:ln>
        </p:spPr>
      </p:pic>
      <p:sp>
        <p:nvSpPr>
          <p:cNvPr id="11269" name="Text Box 6"/>
          <p:cNvSpPr txBox="1">
            <a:spLocks noChangeArrowheads="1"/>
          </p:cNvSpPr>
          <p:nvPr/>
        </p:nvSpPr>
        <p:spPr bwMode="auto">
          <a:xfrm>
            <a:off x="0" y="417513"/>
            <a:ext cx="9144000" cy="7201972"/>
          </a:xfrm>
          <a:prstGeom prst="rect">
            <a:avLst/>
          </a:prstGeom>
          <a:noFill/>
          <a:ln w="9525">
            <a:noFill/>
            <a:miter lim="800000"/>
            <a:headEnd/>
            <a:tailEnd/>
          </a:ln>
        </p:spPr>
        <p:txBody>
          <a:bodyPr>
            <a:spAutoFit/>
          </a:bodyPr>
          <a:lstStyle/>
          <a:p>
            <a:r>
              <a:rPr lang="en-CA" sz="2400" b="1" u="sng" dirty="0">
                <a:latin typeface="+mj-lt"/>
              </a:rPr>
              <a:t>The following are examples of the type of punishments given to aboriginal children at residential schools: </a:t>
            </a:r>
          </a:p>
          <a:p>
            <a:endParaRPr lang="en-CA" sz="2400" dirty="0">
              <a:latin typeface="+mj-lt"/>
            </a:endParaRPr>
          </a:p>
          <a:p>
            <a:endParaRPr lang="en-CA" sz="2400" dirty="0">
              <a:latin typeface="+mj-lt"/>
            </a:endParaRPr>
          </a:p>
          <a:p>
            <a:pPr>
              <a:buFontTx/>
              <a:buChar char="•"/>
            </a:pPr>
            <a:r>
              <a:rPr lang="en-CA" sz="2400" dirty="0">
                <a:latin typeface="+mj-lt"/>
              </a:rPr>
              <a:t>For failing a test - no food for a day; </a:t>
            </a:r>
          </a:p>
          <a:p>
            <a:pPr>
              <a:buFontTx/>
              <a:buChar char="•"/>
            </a:pPr>
            <a:r>
              <a:rPr lang="en-CA" sz="2400" dirty="0">
                <a:latin typeface="+mj-lt"/>
              </a:rPr>
              <a:t>For not working hard enough - 4 hours of extra work (in school or garden); </a:t>
            </a:r>
          </a:p>
          <a:p>
            <a:pPr>
              <a:buFontTx/>
              <a:buChar char="•"/>
            </a:pPr>
            <a:r>
              <a:rPr lang="en-CA" sz="2400" dirty="0">
                <a:latin typeface="+mj-lt"/>
              </a:rPr>
              <a:t>For disobedience, and rude or disorderly conduct - no food or water for a day, a beating (with a stick on the back), extra garden work; </a:t>
            </a:r>
          </a:p>
          <a:p>
            <a:pPr>
              <a:buFontTx/>
              <a:buChar char="•"/>
            </a:pPr>
            <a:r>
              <a:rPr lang="en-CA" sz="2400" dirty="0">
                <a:latin typeface="+mj-lt"/>
              </a:rPr>
              <a:t>For speaking native language - (first offence) no supper - (second offence) no supper and beating - (third offence) considered disobedience and punished as such; </a:t>
            </a:r>
          </a:p>
          <a:p>
            <a:pPr>
              <a:buFontTx/>
              <a:buChar char="•"/>
            </a:pPr>
            <a:r>
              <a:rPr lang="en-CA" sz="2400" dirty="0">
                <a:latin typeface="+mj-lt"/>
              </a:rPr>
              <a:t>For going off by yourself (without another student present) - several hours of kneeling alone on a rock floor where all can see. </a:t>
            </a:r>
          </a:p>
          <a:p>
            <a:endParaRPr lang="en-CA" dirty="0">
              <a:latin typeface="Hurry Up" pitchFamily="2" charset="0"/>
            </a:endParaRPr>
          </a:p>
          <a:p>
            <a:endParaRPr lang="en-CA" dirty="0">
              <a:latin typeface="Hurry Up" pitchFamily="2" charset="0"/>
            </a:endParaRPr>
          </a:p>
          <a:p>
            <a:endParaRPr lang="en-CA" dirty="0">
              <a:latin typeface="Hurry Up" pitchFamily="2" charset="0"/>
            </a:endParaRPr>
          </a:p>
          <a:p>
            <a:endParaRPr lang="en-CA" dirty="0">
              <a:solidFill>
                <a:schemeClr val="bg1"/>
              </a:solidFill>
              <a:latin typeface="Hurry Up" pitchFamily="2" charset="0"/>
            </a:endParaRPr>
          </a:p>
          <a:p>
            <a:endParaRPr lang="en-CA" dirty="0">
              <a:solidFill>
                <a:schemeClr val="bg1"/>
              </a:solidFill>
              <a:latin typeface="Hurry Up" pitchFamily="2" charset="0"/>
            </a:endParaRPr>
          </a:p>
          <a:p>
            <a:endParaRPr lang="en-CA" dirty="0">
              <a:solidFill>
                <a:schemeClr val="bg1"/>
              </a:solidFill>
              <a:latin typeface="Hurry Up" pitchFamily="2" charset="0"/>
            </a:endParaRPr>
          </a:p>
          <a:p>
            <a:endParaRPr lang="en-CA" dirty="0">
              <a:solidFill>
                <a:schemeClr val="bg1"/>
              </a:solidFill>
              <a:latin typeface="Hurry Up"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a:t>Discipline vs Abuse?</a:t>
            </a:r>
          </a:p>
        </p:txBody>
      </p:sp>
      <p:sp>
        <p:nvSpPr>
          <p:cNvPr id="95235" name="Rectangle 3"/>
          <p:cNvSpPr>
            <a:spLocks noGrp="1" noChangeArrowheads="1"/>
          </p:cNvSpPr>
          <p:nvPr>
            <p:ph type="body" idx="1"/>
          </p:nvPr>
        </p:nvSpPr>
        <p:spPr/>
        <p:txBody>
          <a:bodyPr/>
          <a:lstStyle/>
          <a:p>
            <a:pPr eaLnBrk="1" hangingPunct="1">
              <a:lnSpc>
                <a:spcPct val="90000"/>
              </a:lnSpc>
              <a:defRPr/>
            </a:pPr>
            <a:r>
              <a:rPr lang="en-US" sz="2400" b="1"/>
              <a:t>To accomplish this goal of assimilation, discipline was the answer in many missions. "Historians suggest that discipline was more harsh at residential schools than at other schools and would not have been accepted in Euro-Canadian institutions at the time. . . These methods included isolation cells, flogging and whipping, and humiliation."**</a:t>
            </a:r>
          </a:p>
          <a:p>
            <a:pPr eaLnBrk="1" hangingPunct="1">
              <a:lnSpc>
                <a:spcPct val="90000"/>
              </a:lnSpc>
              <a:buFont typeface="Wingdings" pitchFamily="2" charset="2"/>
              <a:buNone/>
              <a:defRPr/>
            </a:pPr>
            <a:r>
              <a:rPr lang="en-US" sz="2400" b="1"/>
              <a:t/>
            </a:r>
            <a:br>
              <a:rPr lang="en-US" sz="2400" b="1"/>
            </a:br>
            <a:r>
              <a:rPr lang="en-US" sz="2400" b="1"/>
              <a:t>**From Residential School Update, AFN March 1998.</a:t>
            </a:r>
          </a:p>
        </p:txBody>
      </p:sp>
      <p:pic>
        <p:nvPicPr>
          <p:cNvPr id="7171" name="Picture 3"/>
          <p:cNvPicPr>
            <a:picLocks noChangeAspect="1" noChangeArrowheads="1"/>
          </p:cNvPicPr>
          <p:nvPr/>
        </p:nvPicPr>
        <p:blipFill>
          <a:blip r:embed="rId2" cstate="print"/>
          <a:srcRect/>
          <a:stretch>
            <a:fillRect/>
          </a:stretch>
        </p:blipFill>
        <p:spPr bwMode="auto">
          <a:xfrm>
            <a:off x="2590800" y="4495800"/>
            <a:ext cx="3581400" cy="218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836613"/>
          </a:xfrm>
        </p:spPr>
        <p:txBody>
          <a:bodyPr/>
          <a:lstStyle/>
          <a:p>
            <a:pPr eaLnBrk="1" hangingPunct="1"/>
            <a:endParaRPr lang="en-CA" dirty="0" smtClean="0"/>
          </a:p>
        </p:txBody>
      </p:sp>
      <p:sp>
        <p:nvSpPr>
          <p:cNvPr id="10243" name="Rectangle 3"/>
          <p:cNvSpPr>
            <a:spLocks noGrp="1" noChangeArrowheads="1"/>
          </p:cNvSpPr>
          <p:nvPr>
            <p:ph type="body" sz="half" idx="1"/>
          </p:nvPr>
        </p:nvSpPr>
        <p:spPr>
          <a:xfrm>
            <a:off x="0" y="4365625"/>
            <a:ext cx="9144000" cy="2232025"/>
          </a:xfrm>
        </p:spPr>
        <p:txBody>
          <a:bodyPr/>
          <a:lstStyle/>
          <a:p>
            <a:pPr eaLnBrk="1" hangingPunct="1">
              <a:lnSpc>
                <a:spcPct val="80000"/>
              </a:lnSpc>
              <a:buFontTx/>
              <a:buNone/>
            </a:pPr>
            <a:r>
              <a:rPr lang="en-CA" sz="2000" dirty="0" smtClean="0">
                <a:solidFill>
                  <a:srgbClr val="FFFF00"/>
                </a:solidFill>
                <a:latin typeface="Footlight MT Light" pitchFamily="18" charset="0"/>
              </a:rPr>
              <a:t>   “</a:t>
            </a:r>
            <a:r>
              <a:rPr lang="en-CA" sz="2000" dirty="0" smtClean="0">
                <a:latin typeface="Footlight MT Light" pitchFamily="18" charset="0"/>
              </a:rPr>
              <a:t>Well, I'll give you a little example. When we started to go there, and I'd say we were nine or ten years old, we used to watch the movies every Sunday night. When we first saw the Indians getting killed, we were traumatized by that. Like how could they do that.., not knowing even that this is a movie and this is just a show. So we would cheer for the Indians because those were our people. Well, I don't know how many years later, it would be maybe three or four years later, when the Indians and the white guys were fighting, we were cheering for the white guys." </a:t>
            </a:r>
          </a:p>
          <a:p>
            <a:pPr eaLnBrk="1" hangingPunct="1">
              <a:lnSpc>
                <a:spcPct val="80000"/>
              </a:lnSpc>
              <a:buFontTx/>
              <a:buNone/>
            </a:pPr>
            <a:r>
              <a:rPr lang="en-CA" sz="2000" dirty="0" smtClean="0">
                <a:latin typeface="AANUMBSCULL" pitchFamily="18" charset="0"/>
              </a:rPr>
              <a:t>                                                     - Residential School survivor</a:t>
            </a:r>
          </a:p>
        </p:txBody>
      </p:sp>
      <p:pic>
        <p:nvPicPr>
          <p:cNvPr id="10244" name="Picture 5" descr="photo"/>
          <p:cNvPicPr>
            <a:picLocks noGrp="1" noChangeAspect="1" noChangeArrowheads="1"/>
          </p:cNvPicPr>
          <p:nvPr>
            <p:ph sz="half" idx="2"/>
          </p:nvPr>
        </p:nvPicPr>
        <p:blipFill>
          <a:blip r:embed="rId2" cstate="print"/>
          <a:srcRect/>
          <a:stretch>
            <a:fillRect/>
          </a:stretch>
        </p:blipFill>
        <p:spPr>
          <a:xfrm>
            <a:off x="323850" y="692150"/>
            <a:ext cx="8280400" cy="365125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CA" sz="4000" smtClean="0"/>
              <a:t>And there were other problems…</a:t>
            </a:r>
          </a:p>
        </p:txBody>
      </p:sp>
      <p:sp>
        <p:nvSpPr>
          <p:cNvPr id="19459" name="Rectangle 3"/>
          <p:cNvSpPr>
            <a:spLocks noGrp="1" noChangeArrowheads="1"/>
          </p:cNvSpPr>
          <p:nvPr>
            <p:ph type="body" idx="1"/>
          </p:nvPr>
        </p:nvSpPr>
        <p:spPr/>
        <p:txBody>
          <a:bodyPr/>
          <a:lstStyle/>
          <a:p>
            <a:r>
              <a:rPr lang="en-CA" dirty="0" smtClean="0"/>
              <a:t>The children suffered years of excessive physical, emotional and sexual abuse in the schools.  </a:t>
            </a:r>
          </a:p>
          <a:p>
            <a:r>
              <a:rPr lang="en-CA" dirty="0" smtClean="0"/>
              <a:t>The government tried to fix the problem by taking control away from the Church in 1969.</a:t>
            </a:r>
          </a:p>
        </p:txBody>
      </p:sp>
      <p:pic>
        <p:nvPicPr>
          <p:cNvPr id="6147" name="Picture 3"/>
          <p:cNvPicPr>
            <a:picLocks noChangeAspect="1" noChangeArrowheads="1"/>
          </p:cNvPicPr>
          <p:nvPr/>
        </p:nvPicPr>
        <p:blipFill>
          <a:blip r:embed="rId2" cstate="print"/>
          <a:srcRect/>
          <a:stretch>
            <a:fillRect/>
          </a:stretch>
        </p:blipFill>
        <p:spPr bwMode="auto">
          <a:xfrm>
            <a:off x="1447800" y="4267200"/>
            <a:ext cx="6324600" cy="2611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1026" name="Picture 2" descr="C:\Users\Teacher\Downloads\93192071.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5" name="TextBox 4"/>
          <p:cNvSpPr txBox="1"/>
          <p:nvPr/>
        </p:nvSpPr>
        <p:spPr>
          <a:xfrm>
            <a:off x="4191000" y="3048000"/>
            <a:ext cx="685800" cy="646331"/>
          </a:xfrm>
          <a:prstGeom prst="rect">
            <a:avLst/>
          </a:prstGeom>
          <a:solidFill>
            <a:srgbClr val="5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CA" dirty="0" smtClean="0"/>
          </a:p>
          <a:p>
            <a:endParaRPr lang="en-CA" dirty="0"/>
          </a:p>
        </p:txBody>
      </p:sp>
      <p:sp>
        <p:nvSpPr>
          <p:cNvPr id="8" name="Rectangle 7"/>
          <p:cNvSpPr/>
          <p:nvPr/>
        </p:nvSpPr>
        <p:spPr>
          <a:xfrm>
            <a:off x="2514600" y="304800"/>
            <a:ext cx="5410200" cy="1754326"/>
          </a:xfrm>
          <a:prstGeom prst="rect">
            <a:avLst/>
          </a:prstGeom>
        </p:spPr>
        <p:txBody>
          <a:bodyPr wrap="square">
            <a:spAutoFit/>
          </a:bodyPr>
          <a:lstStyle/>
          <a:p>
            <a:pPr algn="ctr"/>
            <a:r>
              <a:rPr lang="en-US" dirty="0" smtClean="0"/>
              <a:t> </a:t>
            </a:r>
            <a:r>
              <a:rPr lang="en-US" sz="5400" dirty="0" smtClean="0"/>
              <a:t>Residential School  Legacy </a:t>
            </a:r>
            <a:endParaRPr lang="en-CA" sz="5400" dirty="0"/>
          </a:p>
        </p:txBody>
      </p:sp>
      <p:sp>
        <p:nvSpPr>
          <p:cNvPr id="9" name="Rectangle 8"/>
          <p:cNvSpPr/>
          <p:nvPr/>
        </p:nvSpPr>
        <p:spPr>
          <a:xfrm>
            <a:off x="2057400" y="2133600"/>
            <a:ext cx="6629400" cy="4524315"/>
          </a:xfrm>
          <a:prstGeom prst="rect">
            <a:avLst/>
          </a:prstGeom>
        </p:spPr>
        <p:txBody>
          <a:bodyPr wrap="square">
            <a:spAutoFit/>
          </a:bodyPr>
          <a:lstStyle/>
          <a:p>
            <a:pPr>
              <a:lnSpc>
                <a:spcPct val="80000"/>
              </a:lnSpc>
              <a:buFont typeface="Arial" pitchFamily="34" charset="0"/>
              <a:buChar char="•"/>
              <a:defRPr/>
            </a:pPr>
            <a:r>
              <a:rPr lang="en-US" sz="2400" dirty="0" smtClean="0">
                <a:solidFill>
                  <a:schemeClr val="bg1"/>
                </a:solidFill>
              </a:rPr>
              <a:t>Education for the most part was poor </a:t>
            </a:r>
            <a:endParaRPr lang="en-US" sz="2400" dirty="0" smtClean="0">
              <a:solidFill>
                <a:schemeClr val="bg1"/>
              </a:solidFill>
            </a:endParaRPr>
          </a:p>
          <a:p>
            <a:pPr>
              <a:lnSpc>
                <a:spcPct val="80000"/>
              </a:lnSpc>
              <a:buFont typeface="Arial" pitchFamily="34" charset="0"/>
              <a:buChar char="•"/>
              <a:defRPr/>
            </a:pPr>
            <a:r>
              <a:rPr lang="en-US" sz="2400" dirty="0" smtClean="0">
                <a:solidFill>
                  <a:schemeClr val="bg1"/>
                </a:solidFill>
              </a:rPr>
              <a:t>very </a:t>
            </a:r>
            <a:r>
              <a:rPr lang="en-US" sz="2400" dirty="0" smtClean="0">
                <a:solidFill>
                  <a:schemeClr val="bg1"/>
                </a:solidFill>
              </a:rPr>
              <a:t>few students passed grade 9 </a:t>
            </a:r>
            <a:endParaRPr lang="en-US" sz="2400" dirty="0" smtClean="0">
              <a:solidFill>
                <a:schemeClr val="bg1"/>
              </a:solidFill>
            </a:endParaRPr>
          </a:p>
          <a:p>
            <a:pPr>
              <a:lnSpc>
                <a:spcPct val="80000"/>
              </a:lnSpc>
              <a:buFont typeface="Arial" pitchFamily="34" charset="0"/>
              <a:buChar char="•"/>
              <a:defRPr/>
            </a:pPr>
            <a:r>
              <a:rPr lang="en-US" sz="2400" dirty="0" smtClean="0">
                <a:solidFill>
                  <a:schemeClr val="bg1"/>
                </a:solidFill>
              </a:rPr>
              <a:t>over </a:t>
            </a:r>
            <a:r>
              <a:rPr lang="en-US" sz="2400" dirty="0" smtClean="0">
                <a:solidFill>
                  <a:schemeClr val="bg1"/>
                </a:solidFill>
              </a:rPr>
              <a:t>40% of teaching staff had no professional </a:t>
            </a:r>
            <a:r>
              <a:rPr lang="en-US" sz="2400" dirty="0" smtClean="0">
                <a:solidFill>
                  <a:schemeClr val="bg1"/>
                </a:solidFill>
              </a:rPr>
              <a:t>training</a:t>
            </a:r>
            <a:endParaRPr lang="en-US" sz="2400" dirty="0" smtClean="0">
              <a:solidFill>
                <a:schemeClr val="bg1"/>
              </a:solidFill>
            </a:endParaRPr>
          </a:p>
          <a:p>
            <a:pPr>
              <a:lnSpc>
                <a:spcPct val="80000"/>
              </a:lnSpc>
              <a:buFont typeface="Arial" pitchFamily="34" charset="0"/>
              <a:buChar char="•"/>
              <a:defRPr/>
            </a:pPr>
            <a:r>
              <a:rPr lang="en-US" sz="2400" dirty="0" smtClean="0">
                <a:solidFill>
                  <a:schemeClr val="bg1"/>
                </a:solidFill>
              </a:rPr>
              <a:t>Many children died from illnesses, fires, murder</a:t>
            </a:r>
          </a:p>
          <a:p>
            <a:pPr>
              <a:lnSpc>
                <a:spcPct val="80000"/>
              </a:lnSpc>
              <a:buFont typeface="Arial" pitchFamily="34" charset="0"/>
              <a:buChar char="•"/>
              <a:defRPr/>
            </a:pPr>
            <a:r>
              <a:rPr lang="en-US" sz="2400" dirty="0" smtClean="0">
                <a:solidFill>
                  <a:schemeClr val="bg1"/>
                </a:solidFill>
              </a:rPr>
              <a:t>Many children caught disease such as tuberculosis which destroyed their health</a:t>
            </a:r>
          </a:p>
          <a:p>
            <a:pPr>
              <a:lnSpc>
                <a:spcPct val="80000"/>
              </a:lnSpc>
              <a:buFont typeface="Arial" pitchFamily="34" charset="0"/>
              <a:buChar char="•"/>
              <a:defRPr/>
            </a:pPr>
            <a:r>
              <a:rPr lang="en-US" sz="2400" dirty="0" smtClean="0">
                <a:solidFill>
                  <a:schemeClr val="bg1"/>
                </a:solidFill>
              </a:rPr>
              <a:t>Physical and sexual abuse had long term effects on students</a:t>
            </a:r>
          </a:p>
          <a:p>
            <a:pPr>
              <a:lnSpc>
                <a:spcPct val="80000"/>
              </a:lnSpc>
              <a:buFont typeface="Arial" pitchFamily="34" charset="0"/>
              <a:buChar char="•"/>
              <a:defRPr/>
            </a:pPr>
            <a:r>
              <a:rPr lang="en-US" sz="2400" dirty="0" smtClean="0">
                <a:solidFill>
                  <a:schemeClr val="bg1"/>
                </a:solidFill>
              </a:rPr>
              <a:t>Children learned isolation, abuse, anti-aboriginal education, were unable to express love and unable to receive love for much of the year!!!!</a:t>
            </a:r>
          </a:p>
          <a:p>
            <a:pPr>
              <a:lnSpc>
                <a:spcPct val="80000"/>
              </a:lnSpc>
              <a:buFont typeface="Arial" pitchFamily="34" charset="0"/>
              <a:buChar char="•"/>
              <a:defRPr/>
            </a:pPr>
            <a:r>
              <a:rPr lang="en-US" sz="2400" dirty="0" smtClean="0">
                <a:solidFill>
                  <a:schemeClr val="bg1"/>
                </a:solidFill>
              </a:rPr>
              <a:t>The schools broke the connection between the children and their family and culture. It destroyed the central aspect of ‘relationship’</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eaLnBrk="1" hangingPunct="1"/>
            <a:r>
              <a:rPr lang="en-US" smtClean="0"/>
              <a:t>When They Grew Up…</a:t>
            </a:r>
          </a:p>
        </p:txBody>
      </p:sp>
      <p:sp>
        <p:nvSpPr>
          <p:cNvPr id="3" name="Content Placeholder 2"/>
          <p:cNvSpPr>
            <a:spLocks noGrp="1"/>
          </p:cNvSpPr>
          <p:nvPr>
            <p:ph sz="quarter" idx="1"/>
          </p:nvPr>
        </p:nvSpPr>
        <p:spPr>
          <a:xfrm>
            <a:off x="304801" y="1600200"/>
            <a:ext cx="4953000" cy="5029200"/>
          </a:xfrm>
        </p:spPr>
        <p:txBody>
          <a:bodyPr>
            <a:normAutofit fontScale="92500" lnSpcReduction="10000"/>
          </a:bodyPr>
          <a:lstStyle/>
          <a:p>
            <a:pPr marL="320040" indent="-320040" eaLnBrk="1" fontAlgn="auto" hangingPunct="1">
              <a:spcAft>
                <a:spcPts val="0"/>
              </a:spcAft>
              <a:buFont typeface="Wingdings"/>
              <a:buChar char=""/>
              <a:defRPr/>
            </a:pPr>
            <a:r>
              <a:rPr lang="en-US" sz="2600" b="1" dirty="0" smtClean="0"/>
              <a:t>When the survivors grew up and had their own families, many of them did not know how to parent  for their own families </a:t>
            </a:r>
          </a:p>
          <a:p>
            <a:pPr marL="320040" indent="-320040" eaLnBrk="1" fontAlgn="auto" hangingPunct="1">
              <a:spcAft>
                <a:spcPts val="0"/>
              </a:spcAft>
              <a:buFont typeface="Wingdings"/>
              <a:buChar char=""/>
              <a:defRPr/>
            </a:pPr>
            <a:r>
              <a:rPr lang="en-US" sz="2600" b="1" dirty="0" smtClean="0"/>
              <a:t>They were not taught any of this while at school</a:t>
            </a:r>
          </a:p>
          <a:p>
            <a:pPr marL="320040" indent="-320040" eaLnBrk="1" fontAlgn="auto" hangingPunct="1">
              <a:spcAft>
                <a:spcPts val="0"/>
              </a:spcAft>
              <a:buFont typeface="Wingdings"/>
              <a:buChar char=""/>
              <a:defRPr/>
            </a:pPr>
            <a:r>
              <a:rPr lang="en-US" sz="2600" b="1" dirty="0" smtClean="0"/>
              <a:t>The school did not show love to the children, and with this some of the survivors do not know how to show love towards their families.</a:t>
            </a:r>
          </a:p>
          <a:p>
            <a:pPr marL="320040" indent="-320040" eaLnBrk="1" fontAlgn="auto" hangingPunct="1">
              <a:spcAft>
                <a:spcPts val="0"/>
              </a:spcAft>
              <a:buFont typeface="Wingdings"/>
              <a:buChar char=""/>
              <a:defRPr/>
            </a:pPr>
            <a:r>
              <a:rPr lang="en-US" sz="2600" b="1" dirty="0" smtClean="0"/>
              <a:t>Many of the survivors have problems with drugs, alcohol, anger, depression and loss of culture and language.</a:t>
            </a:r>
          </a:p>
        </p:txBody>
      </p:sp>
      <p:pic>
        <p:nvPicPr>
          <p:cNvPr id="8194" name="Picture 2"/>
          <p:cNvPicPr>
            <a:picLocks noChangeAspect="1" noChangeArrowheads="1"/>
          </p:cNvPicPr>
          <p:nvPr/>
        </p:nvPicPr>
        <p:blipFill>
          <a:blip r:embed="rId2" cstate="print"/>
          <a:srcRect/>
          <a:stretch>
            <a:fillRect/>
          </a:stretch>
        </p:blipFill>
        <p:spPr bwMode="auto">
          <a:xfrm>
            <a:off x="5327939" y="1981200"/>
            <a:ext cx="3816061" cy="4191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981075"/>
          </a:xfrm>
        </p:spPr>
        <p:txBody>
          <a:bodyPr/>
          <a:lstStyle/>
          <a:p>
            <a:pPr eaLnBrk="1" hangingPunct="1"/>
            <a:r>
              <a:rPr lang="en-CA" dirty="0" smtClean="0"/>
              <a:t>Two Sides of the Story</a:t>
            </a:r>
          </a:p>
        </p:txBody>
      </p:sp>
      <p:sp>
        <p:nvSpPr>
          <p:cNvPr id="8195" name="Rectangle 3"/>
          <p:cNvSpPr>
            <a:spLocks noGrp="1" noChangeArrowheads="1"/>
          </p:cNvSpPr>
          <p:nvPr>
            <p:ph type="body" idx="1"/>
          </p:nvPr>
        </p:nvSpPr>
        <p:spPr>
          <a:xfrm>
            <a:off x="-71438" y="785813"/>
            <a:ext cx="9215438" cy="5876925"/>
          </a:xfrm>
        </p:spPr>
        <p:txBody>
          <a:bodyPr/>
          <a:lstStyle/>
          <a:p>
            <a:pPr eaLnBrk="1" hangingPunct="1">
              <a:lnSpc>
                <a:spcPct val="80000"/>
              </a:lnSpc>
            </a:pPr>
            <a:r>
              <a:rPr lang="en-CA" sz="2000" dirty="0" smtClean="0">
                <a:latin typeface="AALYNN" pitchFamily="18" charset="0"/>
              </a:rPr>
              <a:t>Consider the following poem by Rita Joe, a </a:t>
            </a:r>
            <a:r>
              <a:rPr lang="en-CA" sz="2000" dirty="0" err="1" smtClean="0">
                <a:latin typeface="AALYNN" pitchFamily="18" charset="0"/>
              </a:rPr>
              <a:t>Mi'kmaq</a:t>
            </a:r>
            <a:r>
              <a:rPr lang="en-CA" sz="2000" dirty="0" smtClean="0">
                <a:latin typeface="AALYNN" pitchFamily="18" charset="0"/>
              </a:rPr>
              <a:t> poet, about attending the residential school in </a:t>
            </a:r>
            <a:r>
              <a:rPr lang="en-CA" sz="2000" dirty="0" err="1" smtClean="0">
                <a:latin typeface="AALYNN" pitchFamily="18" charset="0"/>
              </a:rPr>
              <a:t>Shubenacadie</a:t>
            </a:r>
            <a:r>
              <a:rPr lang="en-CA" sz="2000" dirty="0" smtClean="0">
                <a:latin typeface="AALYNN" pitchFamily="18" charset="0"/>
              </a:rPr>
              <a:t>, Nova Scotia: </a:t>
            </a:r>
            <a:r>
              <a:rPr lang="en-CA" sz="2000" i="1" dirty="0" smtClean="0">
                <a:latin typeface="AALYNN" pitchFamily="18" charset="0"/>
              </a:rPr>
              <a:t>         </a:t>
            </a:r>
          </a:p>
          <a:p>
            <a:pPr algn="ctr" eaLnBrk="1" hangingPunct="1">
              <a:lnSpc>
                <a:spcPct val="80000"/>
              </a:lnSpc>
              <a:buFontTx/>
              <a:buNone/>
            </a:pPr>
            <a:r>
              <a:rPr lang="en-CA" sz="2000" i="1" dirty="0" smtClean="0">
                <a:latin typeface="AALYNN" pitchFamily="18" charset="0"/>
              </a:rPr>
              <a:t>             I Lost My Talk</a:t>
            </a:r>
          </a:p>
          <a:p>
            <a:pPr algn="ctr" eaLnBrk="1" hangingPunct="1">
              <a:lnSpc>
                <a:spcPct val="80000"/>
              </a:lnSpc>
              <a:buFontTx/>
              <a:buNone/>
            </a:pPr>
            <a:endParaRPr lang="en-CA" sz="2000" i="1" dirty="0" smtClean="0">
              <a:latin typeface="AALYNN" pitchFamily="18" charset="0"/>
            </a:endParaRPr>
          </a:p>
          <a:p>
            <a:pPr algn="ctr" eaLnBrk="1" hangingPunct="1">
              <a:lnSpc>
                <a:spcPct val="80000"/>
              </a:lnSpc>
              <a:buFontTx/>
              <a:buNone/>
            </a:pPr>
            <a:r>
              <a:rPr lang="en-CA" sz="2000" i="1" dirty="0" smtClean="0">
                <a:latin typeface="AALYNN" pitchFamily="18" charset="0"/>
              </a:rPr>
              <a:t>          I lost my talk</a:t>
            </a:r>
            <a:br>
              <a:rPr lang="en-CA" sz="2000" i="1" dirty="0" smtClean="0">
                <a:latin typeface="AALYNN" pitchFamily="18" charset="0"/>
              </a:rPr>
            </a:br>
            <a:r>
              <a:rPr lang="en-CA" sz="2000" i="1" dirty="0" smtClean="0">
                <a:latin typeface="AALYNN" pitchFamily="18" charset="0"/>
              </a:rPr>
              <a:t>          The talk you took away.</a:t>
            </a:r>
            <a:br>
              <a:rPr lang="en-CA" sz="2000" i="1" dirty="0" smtClean="0">
                <a:latin typeface="AALYNN" pitchFamily="18" charset="0"/>
              </a:rPr>
            </a:br>
            <a:r>
              <a:rPr lang="en-CA" sz="2000" i="1" dirty="0" smtClean="0">
                <a:latin typeface="AALYNN" pitchFamily="18" charset="0"/>
              </a:rPr>
              <a:t>          When I was a little girl</a:t>
            </a:r>
            <a:br>
              <a:rPr lang="en-CA" sz="2000" i="1" dirty="0" smtClean="0">
                <a:latin typeface="AALYNN" pitchFamily="18" charset="0"/>
              </a:rPr>
            </a:br>
            <a:r>
              <a:rPr lang="en-CA" sz="2000" i="1" dirty="0" smtClean="0">
                <a:latin typeface="AALYNN" pitchFamily="18" charset="0"/>
              </a:rPr>
              <a:t>          At </a:t>
            </a:r>
            <a:r>
              <a:rPr lang="en-CA" sz="2000" i="1" dirty="0" err="1" smtClean="0">
                <a:latin typeface="AALYNN" pitchFamily="18" charset="0"/>
              </a:rPr>
              <a:t>Shubenacadie</a:t>
            </a:r>
            <a:r>
              <a:rPr lang="en-CA" sz="2000" i="1" dirty="0" smtClean="0">
                <a:latin typeface="AALYNN" pitchFamily="18" charset="0"/>
              </a:rPr>
              <a:t> school.</a:t>
            </a:r>
            <a:br>
              <a:rPr lang="en-CA" sz="2000" i="1" dirty="0" smtClean="0">
                <a:latin typeface="AALYNN" pitchFamily="18" charset="0"/>
              </a:rPr>
            </a:br>
            <a:r>
              <a:rPr lang="en-CA" sz="2000" i="1" dirty="0" smtClean="0">
                <a:latin typeface="AALYNN" pitchFamily="18" charset="0"/>
              </a:rPr>
              <a:t/>
            </a:r>
            <a:br>
              <a:rPr lang="en-CA" sz="2000" i="1" dirty="0" smtClean="0">
                <a:latin typeface="AALYNN" pitchFamily="18" charset="0"/>
              </a:rPr>
            </a:br>
            <a:r>
              <a:rPr lang="en-CA" sz="2000" i="1" dirty="0" smtClean="0">
                <a:latin typeface="AALYNN" pitchFamily="18" charset="0"/>
              </a:rPr>
              <a:t>          You snatched it away:</a:t>
            </a:r>
            <a:br>
              <a:rPr lang="en-CA" sz="2000" i="1" dirty="0" smtClean="0">
                <a:latin typeface="AALYNN" pitchFamily="18" charset="0"/>
              </a:rPr>
            </a:br>
            <a:r>
              <a:rPr lang="en-CA" sz="2000" i="1" dirty="0" smtClean="0">
                <a:latin typeface="AALYNN" pitchFamily="18" charset="0"/>
              </a:rPr>
              <a:t>          I speak like you</a:t>
            </a:r>
            <a:br>
              <a:rPr lang="en-CA" sz="2000" i="1" dirty="0" smtClean="0">
                <a:latin typeface="AALYNN" pitchFamily="18" charset="0"/>
              </a:rPr>
            </a:br>
            <a:r>
              <a:rPr lang="en-CA" sz="2000" i="1" dirty="0" smtClean="0">
                <a:latin typeface="AALYNN" pitchFamily="18" charset="0"/>
              </a:rPr>
              <a:t>          I think like you</a:t>
            </a:r>
            <a:br>
              <a:rPr lang="en-CA" sz="2000" i="1" dirty="0" smtClean="0">
                <a:latin typeface="AALYNN" pitchFamily="18" charset="0"/>
              </a:rPr>
            </a:br>
            <a:r>
              <a:rPr lang="en-CA" sz="2000" i="1" dirty="0" smtClean="0">
                <a:latin typeface="AALYNN" pitchFamily="18" charset="0"/>
              </a:rPr>
              <a:t>          I create like you</a:t>
            </a:r>
            <a:br>
              <a:rPr lang="en-CA" sz="2000" i="1" dirty="0" smtClean="0">
                <a:latin typeface="AALYNN" pitchFamily="18" charset="0"/>
              </a:rPr>
            </a:br>
            <a:r>
              <a:rPr lang="en-CA" sz="2000" i="1" dirty="0" smtClean="0">
                <a:latin typeface="AALYNN" pitchFamily="18" charset="0"/>
              </a:rPr>
              <a:t>          The scrambled ballad, about my world.</a:t>
            </a:r>
            <a:br>
              <a:rPr lang="en-CA" sz="2000" i="1" dirty="0" smtClean="0">
                <a:latin typeface="AALYNN" pitchFamily="18" charset="0"/>
              </a:rPr>
            </a:br>
            <a:r>
              <a:rPr lang="en-CA" sz="2000" i="1" dirty="0" smtClean="0">
                <a:latin typeface="AALYNN" pitchFamily="18" charset="0"/>
              </a:rPr>
              <a:t/>
            </a:r>
            <a:br>
              <a:rPr lang="en-CA" sz="2000" i="1" dirty="0" smtClean="0">
                <a:latin typeface="AALYNN" pitchFamily="18" charset="0"/>
              </a:rPr>
            </a:br>
            <a:r>
              <a:rPr lang="en-CA" sz="2000" i="1" dirty="0" smtClean="0">
                <a:latin typeface="AALYNN" pitchFamily="18" charset="0"/>
              </a:rPr>
              <a:t>          Two ways I talk</a:t>
            </a:r>
            <a:br>
              <a:rPr lang="en-CA" sz="2000" i="1" dirty="0" smtClean="0">
                <a:latin typeface="AALYNN" pitchFamily="18" charset="0"/>
              </a:rPr>
            </a:br>
            <a:r>
              <a:rPr lang="en-CA" sz="2000" i="1" dirty="0" smtClean="0">
                <a:latin typeface="AALYNN" pitchFamily="18" charset="0"/>
              </a:rPr>
              <a:t>          Both ways I say,</a:t>
            </a:r>
            <a:br>
              <a:rPr lang="en-CA" sz="2000" i="1" dirty="0" smtClean="0">
                <a:latin typeface="AALYNN" pitchFamily="18" charset="0"/>
              </a:rPr>
            </a:br>
            <a:r>
              <a:rPr lang="en-CA" sz="2000" i="1" dirty="0" smtClean="0">
                <a:latin typeface="AALYNN" pitchFamily="18" charset="0"/>
              </a:rPr>
              <a:t>          Your way is more powerful.</a:t>
            </a:r>
            <a:br>
              <a:rPr lang="en-CA" sz="2000" i="1" dirty="0" smtClean="0">
                <a:latin typeface="AALYNN" pitchFamily="18" charset="0"/>
              </a:rPr>
            </a:br>
            <a:r>
              <a:rPr lang="en-CA" sz="2000" i="1" dirty="0" smtClean="0">
                <a:latin typeface="AALYNN" pitchFamily="18" charset="0"/>
              </a:rPr>
              <a:t/>
            </a:r>
            <a:br>
              <a:rPr lang="en-CA" sz="2000" i="1" dirty="0" smtClean="0">
                <a:latin typeface="AALYNN" pitchFamily="18" charset="0"/>
              </a:rPr>
            </a:br>
            <a:r>
              <a:rPr lang="en-CA" sz="2000" i="1" dirty="0" smtClean="0">
                <a:latin typeface="AALYNN" pitchFamily="18" charset="0"/>
              </a:rPr>
              <a:t>          So gently I offer my hand and ask,</a:t>
            </a:r>
            <a:br>
              <a:rPr lang="en-CA" sz="2000" i="1" dirty="0" smtClean="0">
                <a:latin typeface="AALYNN" pitchFamily="18" charset="0"/>
              </a:rPr>
            </a:br>
            <a:r>
              <a:rPr lang="en-CA" sz="2000" i="1" dirty="0" smtClean="0">
                <a:latin typeface="AALYNN" pitchFamily="18" charset="0"/>
              </a:rPr>
              <a:t>          Let me find my talk</a:t>
            </a:r>
            <a:br>
              <a:rPr lang="en-CA" sz="2000" i="1" dirty="0" smtClean="0">
                <a:latin typeface="AALYNN" pitchFamily="18" charset="0"/>
              </a:rPr>
            </a:br>
            <a:r>
              <a:rPr lang="en-CA" sz="2000" i="1" dirty="0" smtClean="0">
                <a:latin typeface="AALYNN" pitchFamily="18" charset="0"/>
              </a:rPr>
              <a:t>          So I can teach you about me.</a:t>
            </a:r>
            <a:r>
              <a:rPr lang="en-CA" sz="2000" dirty="0" smtClean="0"/>
              <a:t> </a:t>
            </a:r>
          </a:p>
          <a:p>
            <a:pPr eaLnBrk="1" hangingPunct="1">
              <a:lnSpc>
                <a:spcPct val="80000"/>
              </a:lnSpc>
            </a:pPr>
            <a:endParaRPr lang="en-CA"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t>Inter-generational Effects</a:t>
            </a:r>
          </a:p>
        </p:txBody>
      </p:sp>
      <p:sp>
        <p:nvSpPr>
          <p:cNvPr id="18435" name="Rectangle 3"/>
          <p:cNvSpPr>
            <a:spLocks noGrp="1" noChangeArrowheads="1"/>
          </p:cNvSpPr>
          <p:nvPr>
            <p:ph type="body" idx="1"/>
          </p:nvPr>
        </p:nvSpPr>
        <p:spPr>
          <a:xfrm>
            <a:off x="457200" y="1600200"/>
            <a:ext cx="5410200" cy="4525963"/>
          </a:xfrm>
        </p:spPr>
        <p:txBody>
          <a:bodyPr>
            <a:normAutofit fontScale="92500" lnSpcReduction="10000"/>
          </a:bodyPr>
          <a:lstStyle/>
          <a:p>
            <a:pPr eaLnBrk="1" hangingPunct="1">
              <a:lnSpc>
                <a:spcPct val="90000"/>
              </a:lnSpc>
              <a:defRPr/>
            </a:pPr>
            <a:r>
              <a:rPr lang="en-US" sz="2400" dirty="0"/>
              <a:t>Residential School Survivors have long lasting Inter-generational negative effects:</a:t>
            </a:r>
          </a:p>
          <a:p>
            <a:pPr eaLnBrk="1" hangingPunct="1">
              <a:lnSpc>
                <a:spcPct val="90000"/>
              </a:lnSpc>
              <a:buFont typeface="Wingdings" pitchFamily="2" charset="2"/>
              <a:buNone/>
              <a:defRPr/>
            </a:pPr>
            <a:r>
              <a:rPr lang="en-US" sz="2400" dirty="0"/>
              <a:t>		- Identity crisis</a:t>
            </a:r>
          </a:p>
          <a:p>
            <a:pPr eaLnBrk="1" hangingPunct="1">
              <a:lnSpc>
                <a:spcPct val="90000"/>
              </a:lnSpc>
              <a:buFont typeface="Wingdings" pitchFamily="2" charset="2"/>
              <a:buNone/>
              <a:defRPr/>
            </a:pPr>
            <a:r>
              <a:rPr lang="en-US" sz="2400" dirty="0"/>
              <a:t>		- Unable to connect to family, culture</a:t>
            </a:r>
          </a:p>
          <a:p>
            <a:pPr eaLnBrk="1" hangingPunct="1">
              <a:lnSpc>
                <a:spcPct val="90000"/>
              </a:lnSpc>
              <a:buFont typeface="Wingdings" pitchFamily="2" charset="2"/>
              <a:buNone/>
              <a:defRPr/>
            </a:pPr>
            <a:r>
              <a:rPr lang="en-US" sz="2400" dirty="0"/>
              <a:t>		- Long term effects of physical, sexual </a:t>
            </a:r>
            <a:r>
              <a:rPr lang="en-US" sz="2400" dirty="0" smtClean="0"/>
              <a:t>	and </a:t>
            </a:r>
            <a:r>
              <a:rPr lang="en-US" sz="2400" dirty="0"/>
              <a:t>psychological abuse</a:t>
            </a:r>
          </a:p>
          <a:p>
            <a:pPr eaLnBrk="1" hangingPunct="1">
              <a:lnSpc>
                <a:spcPct val="90000"/>
              </a:lnSpc>
              <a:buFont typeface="Wingdings" pitchFamily="2" charset="2"/>
              <a:buNone/>
              <a:defRPr/>
            </a:pPr>
            <a:r>
              <a:rPr lang="en-US" sz="2400" dirty="0"/>
              <a:t>		</a:t>
            </a:r>
            <a:r>
              <a:rPr lang="en-US" sz="2400" dirty="0">
                <a:solidFill>
                  <a:srgbClr val="0070C0"/>
                </a:solidFill>
              </a:rPr>
              <a:t>- RCAP pointed directly at the residential schools as a major factor in the high rates of: substance abuse, suicide and family </a:t>
            </a:r>
            <a:r>
              <a:rPr lang="en-US" sz="2400" dirty="0" smtClean="0">
                <a:solidFill>
                  <a:srgbClr val="0070C0"/>
                </a:solidFill>
              </a:rPr>
              <a:t>problems</a:t>
            </a:r>
          </a:p>
          <a:p>
            <a:pPr eaLnBrk="1" hangingPunct="1">
              <a:lnSpc>
                <a:spcPct val="90000"/>
              </a:lnSpc>
              <a:buFont typeface="Wingdings" pitchFamily="2" charset="2"/>
              <a:buNone/>
              <a:defRPr/>
            </a:pPr>
            <a:endParaRPr lang="en-US" sz="2400" dirty="0"/>
          </a:p>
          <a:p>
            <a:pPr eaLnBrk="1" hangingPunct="1">
              <a:lnSpc>
                <a:spcPct val="90000"/>
              </a:lnSpc>
              <a:buClr>
                <a:schemeClr val="tx1"/>
              </a:buClr>
              <a:defRPr/>
            </a:pPr>
            <a:r>
              <a:rPr lang="en-US" sz="2400" dirty="0"/>
              <a:t>Schools destroyed one of the most important values of the First Nations: Kinship and Family Relationships</a:t>
            </a:r>
          </a:p>
        </p:txBody>
      </p:sp>
      <p:pic>
        <p:nvPicPr>
          <p:cNvPr id="9218" name="Picture 2"/>
          <p:cNvPicPr>
            <a:picLocks noChangeAspect="1" noChangeArrowheads="1"/>
          </p:cNvPicPr>
          <p:nvPr/>
        </p:nvPicPr>
        <p:blipFill>
          <a:blip r:embed="rId2" cstate="print"/>
          <a:srcRect/>
          <a:stretch>
            <a:fillRect/>
          </a:stretch>
        </p:blipFill>
        <p:spPr bwMode="auto">
          <a:xfrm>
            <a:off x="6172200" y="2286000"/>
            <a:ext cx="2619375"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381000"/>
            <a:ext cx="8229600" cy="4525963"/>
          </a:xfrm>
        </p:spPr>
        <p:txBody>
          <a:bodyPr>
            <a:normAutofit lnSpcReduction="10000"/>
          </a:bodyPr>
          <a:lstStyle/>
          <a:p>
            <a:pPr eaLnBrk="1" hangingPunct="1">
              <a:lnSpc>
                <a:spcPct val="90000"/>
              </a:lnSpc>
              <a:defRPr/>
            </a:pPr>
            <a:r>
              <a:rPr lang="en-US" dirty="0"/>
              <a:t>The inter-generational </a:t>
            </a:r>
            <a:r>
              <a:rPr lang="en-US" dirty="0" smtClean="0"/>
              <a:t>problems </a:t>
            </a:r>
            <a:r>
              <a:rPr lang="en-US" dirty="0"/>
              <a:t>could include any one or more of many dysfunctional behaviors</a:t>
            </a:r>
            <a:r>
              <a:rPr lang="en-US" dirty="0" smtClean="0"/>
              <a:t>:</a:t>
            </a:r>
          </a:p>
          <a:p>
            <a:pPr eaLnBrk="1" hangingPunct="1">
              <a:lnSpc>
                <a:spcPct val="90000"/>
              </a:lnSpc>
              <a:buNone/>
              <a:defRPr/>
            </a:pPr>
            <a:endParaRPr lang="en-US" dirty="0"/>
          </a:p>
          <a:p>
            <a:pPr lvl="1" eaLnBrk="1" hangingPunct="1">
              <a:lnSpc>
                <a:spcPct val="90000"/>
              </a:lnSpc>
              <a:defRPr/>
            </a:pPr>
            <a:r>
              <a:rPr lang="en-US" dirty="0"/>
              <a:t>Anger</a:t>
            </a:r>
          </a:p>
          <a:p>
            <a:pPr lvl="1" eaLnBrk="1" hangingPunct="1">
              <a:lnSpc>
                <a:spcPct val="90000"/>
              </a:lnSpc>
              <a:defRPr/>
            </a:pPr>
            <a:r>
              <a:rPr lang="en-US" dirty="0"/>
              <a:t>Lack of identity</a:t>
            </a:r>
          </a:p>
          <a:p>
            <a:pPr lvl="1" eaLnBrk="1" hangingPunct="1">
              <a:lnSpc>
                <a:spcPct val="90000"/>
              </a:lnSpc>
              <a:defRPr/>
            </a:pPr>
            <a:r>
              <a:rPr lang="en-US" dirty="0"/>
              <a:t>Language loss</a:t>
            </a:r>
          </a:p>
          <a:p>
            <a:pPr lvl="1" eaLnBrk="1" hangingPunct="1">
              <a:lnSpc>
                <a:spcPct val="90000"/>
              </a:lnSpc>
              <a:defRPr/>
            </a:pPr>
            <a:r>
              <a:rPr lang="en-US" dirty="0"/>
              <a:t>Substance abuse</a:t>
            </a:r>
          </a:p>
          <a:p>
            <a:pPr lvl="1" eaLnBrk="1" hangingPunct="1">
              <a:lnSpc>
                <a:spcPct val="90000"/>
              </a:lnSpc>
              <a:defRPr/>
            </a:pPr>
            <a:r>
              <a:rPr lang="en-US" dirty="0"/>
              <a:t>Family</a:t>
            </a:r>
          </a:p>
          <a:p>
            <a:pPr lvl="1" eaLnBrk="1" hangingPunct="1">
              <a:lnSpc>
                <a:spcPct val="90000"/>
              </a:lnSpc>
              <a:defRPr/>
            </a:pPr>
            <a:r>
              <a:rPr lang="en-US" dirty="0"/>
              <a:t>Community</a:t>
            </a:r>
          </a:p>
          <a:p>
            <a:pPr lvl="1" eaLnBrk="1" hangingPunct="1">
              <a:lnSpc>
                <a:spcPct val="90000"/>
              </a:lnSpc>
              <a:defRPr/>
            </a:pPr>
            <a:endParaRPr lang="en-US" dirty="0"/>
          </a:p>
          <a:p>
            <a:pPr lvl="1" eaLnBrk="1" hangingPunct="1">
              <a:lnSpc>
                <a:spcPct val="90000"/>
              </a:lnSpc>
              <a:defRPr/>
            </a:pP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4267200" y="2438400"/>
            <a:ext cx="4090818" cy="3148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CA" u="sng" dirty="0" smtClean="0">
                <a:latin typeface="AASHEIK" pitchFamily="18" charset="0"/>
              </a:rPr>
              <a:t>Recent Developments</a:t>
            </a:r>
          </a:p>
        </p:txBody>
      </p:sp>
      <p:sp>
        <p:nvSpPr>
          <p:cNvPr id="23555" name="Rectangle 3"/>
          <p:cNvSpPr>
            <a:spLocks noGrp="1" noChangeArrowheads="1"/>
          </p:cNvSpPr>
          <p:nvPr>
            <p:ph type="body" idx="1"/>
          </p:nvPr>
        </p:nvSpPr>
        <p:spPr>
          <a:xfrm>
            <a:off x="457200" y="1357313"/>
            <a:ext cx="8229600" cy="4924425"/>
          </a:xfrm>
        </p:spPr>
        <p:txBody>
          <a:bodyPr/>
          <a:lstStyle/>
          <a:p>
            <a:pPr eaLnBrk="1" hangingPunct="1">
              <a:lnSpc>
                <a:spcPct val="90000"/>
              </a:lnSpc>
            </a:pPr>
            <a:r>
              <a:rPr lang="en-CA" smtClean="0">
                <a:latin typeface="Boopee" pitchFamily="2" charset="0"/>
              </a:rPr>
              <a:t>In 1999, the Government sponsored discussions across Canada that provided former students, government officials, and church representatives the opportunity to sit down together and develop solutions to residential schools issues. </a:t>
            </a:r>
          </a:p>
          <a:p>
            <a:pPr eaLnBrk="1" hangingPunct="1">
              <a:lnSpc>
                <a:spcPct val="90000"/>
              </a:lnSpc>
            </a:pPr>
            <a:r>
              <a:rPr lang="en-CA" smtClean="0">
                <a:latin typeface="Boopee" pitchFamily="2" charset="0"/>
              </a:rPr>
              <a:t>This marked the first time the three parties were able to sit together and constructively discuss these issues.</a:t>
            </a:r>
          </a:p>
          <a:p>
            <a:pPr eaLnBrk="1" hangingPunct="1">
              <a:lnSpc>
                <a:spcPct val="90000"/>
              </a:lnSpc>
            </a:pPr>
            <a:r>
              <a:rPr lang="en-CA" smtClean="0">
                <a:latin typeface="Boopee" pitchFamily="2" charset="0"/>
              </a:rPr>
              <a:t>It is estimated there are 86,000 people alive today who attended Indian residential schools, according to Statistics Canada.</a:t>
            </a:r>
          </a:p>
          <a:p>
            <a:pPr eaLnBrk="1" hangingPunct="1">
              <a:lnSpc>
                <a:spcPct val="90000"/>
              </a:lnSpc>
            </a:pPr>
            <a:r>
              <a:rPr lang="en-CA" smtClean="0">
                <a:latin typeface="Boopee" pitchFamily="2" charset="0"/>
              </a:rPr>
              <a:t>14,477 Aboriginals have filed lawsuits against the Government of Canada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dirty="0"/>
              <a:t>The INDIAN ACT 1876</a:t>
            </a:r>
          </a:p>
        </p:txBody>
      </p:sp>
      <p:sp>
        <p:nvSpPr>
          <p:cNvPr id="4099" name="Rectangle 3"/>
          <p:cNvSpPr>
            <a:spLocks noGrp="1" noChangeArrowheads="1"/>
          </p:cNvSpPr>
          <p:nvPr>
            <p:ph type="body" idx="1"/>
          </p:nvPr>
        </p:nvSpPr>
        <p:spPr>
          <a:xfrm>
            <a:off x="457200" y="1600200"/>
            <a:ext cx="5181600" cy="5257800"/>
          </a:xfrm>
        </p:spPr>
        <p:txBody>
          <a:bodyPr>
            <a:normAutofit fontScale="92500" lnSpcReduction="10000"/>
          </a:bodyPr>
          <a:lstStyle/>
          <a:p>
            <a:pPr eaLnBrk="1" hangingPunct="1">
              <a:lnSpc>
                <a:spcPct val="80000"/>
              </a:lnSpc>
            </a:pPr>
            <a:r>
              <a:rPr lang="en-US" sz="2800" dirty="0" smtClean="0"/>
              <a:t>It defined who could be an ‘Indian’</a:t>
            </a:r>
          </a:p>
          <a:p>
            <a:pPr eaLnBrk="1" hangingPunct="1">
              <a:lnSpc>
                <a:spcPct val="80000"/>
              </a:lnSpc>
            </a:pPr>
            <a:r>
              <a:rPr lang="en-US" sz="2800" dirty="0" smtClean="0"/>
              <a:t>It ‘outlined what Indians could and could not do’</a:t>
            </a:r>
          </a:p>
          <a:p>
            <a:pPr eaLnBrk="1" hangingPunct="1">
              <a:lnSpc>
                <a:spcPct val="80000"/>
              </a:lnSpc>
            </a:pPr>
            <a:r>
              <a:rPr lang="en-US" sz="2800" dirty="0" smtClean="0"/>
              <a:t>This legislation is NOT a part of Treaty. It is an arbitrary piece of legislation that greatly affected First Nations!</a:t>
            </a:r>
          </a:p>
          <a:p>
            <a:pPr eaLnBrk="1" hangingPunct="1">
              <a:lnSpc>
                <a:spcPct val="80000"/>
              </a:lnSpc>
            </a:pPr>
            <a:r>
              <a:rPr lang="en-US" sz="2800" dirty="0" smtClean="0"/>
              <a:t>It was a clear statement of the federal government’s policy to act as guardians over Aboriginal peoples, giving them “protection” but with the </a:t>
            </a:r>
            <a:r>
              <a:rPr lang="en-US" sz="2800" dirty="0" smtClean="0">
                <a:solidFill>
                  <a:srgbClr val="FF0000"/>
                </a:solidFill>
              </a:rPr>
              <a:t>ultimate goal of assimilation</a:t>
            </a:r>
            <a:endParaRPr lang="en-US" sz="2800" dirty="0" smtClean="0"/>
          </a:p>
          <a:p>
            <a:pPr eaLnBrk="1" hangingPunct="1">
              <a:lnSpc>
                <a:spcPct val="80000"/>
              </a:lnSpc>
            </a:pPr>
            <a:r>
              <a:rPr lang="en-US" sz="2800" dirty="0" smtClean="0">
                <a:solidFill>
                  <a:srgbClr val="0070C0"/>
                </a:solidFill>
              </a:rPr>
              <a:t>The Indian Act was imposed on the Natives </a:t>
            </a:r>
            <a:r>
              <a:rPr lang="en-US" sz="2800" dirty="0" smtClean="0"/>
              <a:t>and they had NO SAY whatsoever.</a:t>
            </a:r>
          </a:p>
        </p:txBody>
      </p:sp>
      <p:pic>
        <p:nvPicPr>
          <p:cNvPr id="2" name="Picture 2"/>
          <p:cNvPicPr>
            <a:picLocks noChangeAspect="1" noChangeArrowheads="1"/>
          </p:cNvPicPr>
          <p:nvPr/>
        </p:nvPicPr>
        <p:blipFill>
          <a:blip r:embed="rId2" cstate="print"/>
          <a:srcRect/>
          <a:stretch>
            <a:fillRect/>
          </a:stretch>
        </p:blipFill>
        <p:spPr bwMode="auto">
          <a:xfrm>
            <a:off x="5676900" y="2057400"/>
            <a:ext cx="3467100" cy="2508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CA" smtClean="0">
                <a:latin typeface="AASHEIK" pitchFamily="18" charset="0"/>
              </a:rPr>
              <a:t>RECENT DEVELOPMENTS</a:t>
            </a:r>
          </a:p>
        </p:txBody>
      </p:sp>
      <p:sp>
        <p:nvSpPr>
          <p:cNvPr id="24579" name="Rectangle 3"/>
          <p:cNvSpPr>
            <a:spLocks noGrp="1" noChangeArrowheads="1"/>
          </p:cNvSpPr>
          <p:nvPr>
            <p:ph type="body" sz="half" idx="1"/>
          </p:nvPr>
        </p:nvSpPr>
        <p:spPr>
          <a:xfrm>
            <a:off x="142875" y="1357313"/>
            <a:ext cx="4572000" cy="3786187"/>
          </a:xfrm>
        </p:spPr>
        <p:txBody>
          <a:bodyPr/>
          <a:lstStyle/>
          <a:p>
            <a:pPr eaLnBrk="1" hangingPunct="1">
              <a:lnSpc>
                <a:spcPct val="80000"/>
              </a:lnSpc>
            </a:pPr>
            <a:r>
              <a:rPr lang="en-CA" sz="2500" smtClean="0">
                <a:solidFill>
                  <a:srgbClr val="FF0000"/>
                </a:solidFill>
                <a:latin typeface="Euphemia" pitchFamily="34" charset="0"/>
              </a:rPr>
              <a:t>November 2005: </a:t>
            </a:r>
            <a:r>
              <a:rPr lang="en-CA" sz="2500" smtClean="0">
                <a:latin typeface="Euphemia" pitchFamily="34" charset="0"/>
              </a:rPr>
              <a:t>government offered $2 billion in payments to victims of residential schools</a:t>
            </a:r>
          </a:p>
          <a:p>
            <a:pPr eaLnBrk="1" hangingPunct="1">
              <a:lnSpc>
                <a:spcPct val="80000"/>
              </a:lnSpc>
            </a:pPr>
            <a:r>
              <a:rPr lang="en-CA" sz="2500" smtClean="0">
                <a:solidFill>
                  <a:srgbClr val="FF0000"/>
                </a:solidFill>
                <a:latin typeface="Euphemia" pitchFamily="34" charset="0"/>
              </a:rPr>
              <a:t>Paul Martin </a:t>
            </a:r>
            <a:r>
              <a:rPr lang="en-CA" sz="2500" smtClean="0">
                <a:latin typeface="Euphemia" pitchFamily="34" charset="0"/>
              </a:rPr>
              <a:t>had gathered aboriginal leaders to discuss aboriginal education, housing, health care and economic opportunities</a:t>
            </a:r>
          </a:p>
        </p:txBody>
      </p:sp>
      <p:pic>
        <p:nvPicPr>
          <p:cNvPr id="6" name="Picture 5" descr="thumb_l_131.jpg"/>
          <p:cNvPicPr>
            <a:picLocks noChangeAspect="1"/>
          </p:cNvPicPr>
          <p:nvPr/>
        </p:nvPicPr>
        <p:blipFill>
          <a:blip r:embed="rId2" cstate="print"/>
          <a:stretch>
            <a:fillRect/>
          </a:stretch>
        </p:blipFill>
        <p:spPr>
          <a:xfrm>
            <a:off x="4786314" y="1643050"/>
            <a:ext cx="3830733" cy="26432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365" name="TextBox 7"/>
          <p:cNvSpPr txBox="1">
            <a:spLocks noChangeArrowheads="1"/>
          </p:cNvSpPr>
          <p:nvPr/>
        </p:nvSpPr>
        <p:spPr bwMode="auto">
          <a:xfrm>
            <a:off x="214313" y="4932363"/>
            <a:ext cx="8643937" cy="2068512"/>
          </a:xfrm>
          <a:prstGeom prst="rect">
            <a:avLst/>
          </a:prstGeom>
          <a:noFill/>
          <a:ln w="9525">
            <a:noFill/>
            <a:miter lim="800000"/>
            <a:headEnd/>
            <a:tailEnd/>
          </a:ln>
        </p:spPr>
        <p:txBody>
          <a:bodyPr>
            <a:spAutoFit/>
          </a:bodyPr>
          <a:lstStyle/>
          <a:p>
            <a:pPr>
              <a:lnSpc>
                <a:spcPct val="80000"/>
              </a:lnSpc>
              <a:buFont typeface="Arial" charset="0"/>
              <a:buChar char="•"/>
            </a:pPr>
            <a:r>
              <a:rPr lang="en-CA" sz="2400">
                <a:latin typeface="Euphemia" pitchFamily="34" charset="0"/>
              </a:rPr>
              <a:t> Under the </a:t>
            </a:r>
            <a:r>
              <a:rPr lang="en-CA" sz="2400">
                <a:solidFill>
                  <a:srgbClr val="FF0000"/>
                </a:solidFill>
                <a:latin typeface="Euphemia" pitchFamily="34" charset="0"/>
              </a:rPr>
              <a:t>KELOWNA ACCORD</a:t>
            </a:r>
            <a:r>
              <a:rPr lang="en-CA" sz="2400">
                <a:latin typeface="Euphemia" pitchFamily="34" charset="0"/>
              </a:rPr>
              <a:t>, each survivor would have   </a:t>
            </a:r>
          </a:p>
          <a:p>
            <a:pPr>
              <a:lnSpc>
                <a:spcPct val="80000"/>
              </a:lnSpc>
            </a:pPr>
            <a:r>
              <a:rPr lang="en-CA" sz="2400">
                <a:latin typeface="Euphemia" pitchFamily="34" charset="0"/>
              </a:rPr>
              <a:t>  been eligible for $10,000 lump sum payment (plus $3000 </a:t>
            </a:r>
          </a:p>
          <a:p>
            <a:pPr>
              <a:lnSpc>
                <a:spcPct val="80000"/>
              </a:lnSpc>
            </a:pPr>
            <a:r>
              <a:rPr lang="en-CA" sz="2400">
                <a:latin typeface="Euphemia" pitchFamily="34" charset="0"/>
              </a:rPr>
              <a:t>  for each year spent in schools)</a:t>
            </a:r>
          </a:p>
          <a:p>
            <a:pPr>
              <a:lnSpc>
                <a:spcPct val="80000"/>
              </a:lnSpc>
              <a:buFont typeface="Arial" charset="0"/>
              <a:buChar char="•"/>
            </a:pPr>
            <a:r>
              <a:rPr lang="en-CA" sz="2400">
                <a:latin typeface="Euphemia" pitchFamily="34" charset="0"/>
              </a:rPr>
              <a:t> $125 million offered to fund a </a:t>
            </a:r>
            <a:r>
              <a:rPr lang="en-CA" sz="2400">
                <a:solidFill>
                  <a:srgbClr val="FF0000"/>
                </a:solidFill>
                <a:latin typeface="Euphemia" pitchFamily="34" charset="0"/>
              </a:rPr>
              <a:t>healing program</a:t>
            </a:r>
            <a:r>
              <a:rPr lang="en-CA" sz="2400">
                <a:latin typeface="Euphemia" pitchFamily="34" charset="0"/>
              </a:rPr>
              <a:t> to help deal   </a:t>
            </a:r>
          </a:p>
          <a:p>
            <a:pPr>
              <a:lnSpc>
                <a:spcPct val="80000"/>
              </a:lnSpc>
            </a:pPr>
            <a:r>
              <a:rPr lang="en-CA" sz="2400">
                <a:latin typeface="Euphemia" pitchFamily="34" charset="0"/>
              </a:rPr>
              <a:t>  with psychological issues</a:t>
            </a:r>
          </a:p>
          <a:p>
            <a:pPr>
              <a:lnSpc>
                <a:spcPct val="80000"/>
              </a:lnSpc>
            </a:pPr>
            <a:endParaRPr lang="en-CA">
              <a:latin typeface="Footlight MT Light" pitchFamily="18" charset="0"/>
            </a:endParaRPr>
          </a:p>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en-US" dirty="0" smtClean="0"/>
              <a:t>Attempts at</a:t>
            </a:r>
            <a:r>
              <a:rPr lang="en-CA" i="1" dirty="0" smtClean="0">
                <a:latin typeface="Century Schoolbook" pitchFamily="18" charset="0"/>
              </a:rPr>
              <a:t> </a:t>
            </a:r>
            <a:r>
              <a:rPr lang="en-CA" b="1" u="sng" dirty="0" smtClean="0">
                <a:latin typeface="Century Schoolbook" pitchFamily="18" charset="0"/>
              </a:rPr>
              <a:t>Reconciliation</a:t>
            </a:r>
            <a:r>
              <a:rPr lang="en-US" dirty="0" smtClean="0"/>
              <a:t> </a:t>
            </a:r>
          </a:p>
        </p:txBody>
      </p:sp>
      <p:sp>
        <p:nvSpPr>
          <p:cNvPr id="30723" name="Content Placeholder 2"/>
          <p:cNvSpPr>
            <a:spLocks noGrp="1"/>
          </p:cNvSpPr>
          <p:nvPr>
            <p:ph sz="quarter" idx="1"/>
          </p:nvPr>
        </p:nvSpPr>
        <p:spPr>
          <a:xfrm>
            <a:off x="152400" y="1295400"/>
            <a:ext cx="5178425" cy="5410200"/>
          </a:xfrm>
        </p:spPr>
        <p:txBody>
          <a:bodyPr>
            <a:normAutofit fontScale="92500"/>
          </a:bodyPr>
          <a:lstStyle/>
          <a:p>
            <a:pPr eaLnBrk="1" hangingPunct="1"/>
            <a:r>
              <a:rPr lang="en-US" sz="2400" b="1" dirty="0" smtClean="0"/>
              <a:t>In 2008, The Canadian Government, Assembly of First Nations and the Churches have agreed to sign a “Agreement in Principal” to financially apologize to the survivors.</a:t>
            </a:r>
          </a:p>
          <a:p>
            <a:pPr eaLnBrk="1" hangingPunct="1"/>
            <a:r>
              <a:rPr lang="en-US" sz="2400" b="1" dirty="0" smtClean="0"/>
              <a:t>The payment the survivors get ($</a:t>
            </a:r>
            <a:r>
              <a:rPr lang="en-US" sz="2400" b="1" dirty="0" smtClean="0"/>
              <a:t>2 billion </a:t>
            </a:r>
            <a:r>
              <a:rPr lang="en-US" sz="2400" b="1" dirty="0" smtClean="0"/>
              <a:t>in total) is based on how many years they attended school.</a:t>
            </a:r>
          </a:p>
          <a:p>
            <a:pPr eaLnBrk="1" hangingPunct="1"/>
            <a:r>
              <a:rPr lang="en-US" sz="2400" b="1" dirty="0" smtClean="0"/>
              <a:t>Many survivors are still looking for healing while others do not like to talk about their experiences at residential school.</a:t>
            </a:r>
          </a:p>
          <a:p>
            <a:pPr eaLnBrk="1" hangingPunct="1"/>
            <a:r>
              <a:rPr lang="en-US" sz="2400" b="1" dirty="0" smtClean="0"/>
              <a:t>The payments the survivors get, does not erase the wrong-doing that the federal government and churches did.</a:t>
            </a:r>
          </a:p>
          <a:p>
            <a:pPr eaLnBrk="1" hangingPunct="1"/>
            <a:endParaRPr lang="en-US" dirty="0" smtClean="0"/>
          </a:p>
          <a:p>
            <a:pPr eaLnBrk="1" hangingPunct="1"/>
            <a:endParaRPr lang="en-US" dirty="0" smtClean="0"/>
          </a:p>
        </p:txBody>
      </p:sp>
      <p:pic>
        <p:nvPicPr>
          <p:cNvPr id="11266" name="Picture 2"/>
          <p:cNvPicPr>
            <a:picLocks noChangeAspect="1" noChangeArrowheads="1"/>
          </p:cNvPicPr>
          <p:nvPr/>
        </p:nvPicPr>
        <p:blipFill>
          <a:blip r:embed="rId2" cstate="print"/>
          <a:srcRect/>
          <a:stretch>
            <a:fillRect/>
          </a:stretch>
        </p:blipFill>
        <p:spPr bwMode="auto">
          <a:xfrm>
            <a:off x="5029200" y="1447800"/>
            <a:ext cx="3900487" cy="2921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CA" smtClean="0">
                <a:solidFill>
                  <a:srgbClr val="FF0066"/>
                </a:solidFill>
                <a:latin typeface="Ace Crikey" pitchFamily="2" charset="0"/>
              </a:rPr>
              <a:t>Righting the Wrongs</a:t>
            </a:r>
          </a:p>
        </p:txBody>
      </p:sp>
      <p:sp>
        <p:nvSpPr>
          <p:cNvPr id="21507" name="Rectangle 3"/>
          <p:cNvSpPr>
            <a:spLocks noGrp="1" noChangeArrowheads="1"/>
          </p:cNvSpPr>
          <p:nvPr>
            <p:ph type="body" idx="1"/>
          </p:nvPr>
        </p:nvSpPr>
        <p:spPr>
          <a:xfrm>
            <a:off x="457200" y="1600200"/>
            <a:ext cx="5181600" cy="4525963"/>
          </a:xfrm>
        </p:spPr>
        <p:txBody>
          <a:bodyPr>
            <a:normAutofit fontScale="92500" lnSpcReduction="20000"/>
          </a:bodyPr>
          <a:lstStyle/>
          <a:p>
            <a:pPr eaLnBrk="1" hangingPunct="1">
              <a:lnSpc>
                <a:spcPct val="90000"/>
              </a:lnSpc>
            </a:pPr>
            <a:r>
              <a:rPr lang="en-CA" sz="2400" dirty="0" smtClean="0">
                <a:latin typeface="Century Schoolbook" pitchFamily="18" charset="0"/>
              </a:rPr>
              <a:t>The Government of Canada delivered a </a:t>
            </a:r>
            <a:r>
              <a:rPr lang="en-CA" sz="2400" i="1" dirty="0" smtClean="0">
                <a:latin typeface="Century Schoolbook" pitchFamily="18" charset="0"/>
              </a:rPr>
              <a:t>Statement of Reconciliation</a:t>
            </a:r>
            <a:r>
              <a:rPr lang="en-CA" sz="2400" dirty="0" smtClean="0">
                <a:latin typeface="Century Schoolbook" pitchFamily="18" charset="0"/>
              </a:rPr>
              <a:t> to all Aboriginal peoples that included an apology to those who had experienced sexual and physical abuse while attending a residential school. </a:t>
            </a:r>
          </a:p>
          <a:p>
            <a:pPr eaLnBrk="1" hangingPunct="1">
              <a:lnSpc>
                <a:spcPct val="90000"/>
              </a:lnSpc>
            </a:pPr>
            <a:r>
              <a:rPr lang="en-CA" sz="2400" dirty="0" smtClean="0">
                <a:latin typeface="Century Schoolbook" pitchFamily="18" charset="0"/>
              </a:rPr>
              <a:t>In particular, it mentioned that the Canadian government regretted the treatment of Aboriginal People: </a:t>
            </a:r>
            <a:endParaRPr lang="en-CA" sz="2400" i="1" dirty="0" smtClean="0">
              <a:latin typeface="Century Schoolbook" pitchFamily="18" charset="0"/>
            </a:endParaRPr>
          </a:p>
          <a:p>
            <a:pPr eaLnBrk="1" hangingPunct="1">
              <a:lnSpc>
                <a:spcPct val="90000"/>
              </a:lnSpc>
            </a:pPr>
            <a:r>
              <a:rPr lang="en-CA" sz="2400" b="1" i="1" dirty="0" smtClean="0">
                <a:solidFill>
                  <a:srgbClr val="FF0066"/>
                </a:solidFill>
                <a:latin typeface="Century Schoolbook" pitchFamily="18" charset="0"/>
              </a:rPr>
              <a:t>"As a country, we are burdened by past actions that resulted in weakening the identity of Aboriginal Peoples, suppressing their languages and cultures, and outlawing spiritual practices."</a:t>
            </a:r>
            <a:r>
              <a:rPr lang="en-CA" sz="2400" b="1" dirty="0" smtClean="0">
                <a:solidFill>
                  <a:srgbClr val="9999FF"/>
                </a:solidFill>
                <a:latin typeface="Century Schoolbook" pitchFamily="18" charset="0"/>
              </a:rPr>
              <a:t> </a:t>
            </a:r>
          </a:p>
        </p:txBody>
      </p:sp>
      <p:sp>
        <p:nvSpPr>
          <p:cNvPr id="4" name="Rectangle 3"/>
          <p:cNvSpPr/>
          <p:nvPr/>
        </p:nvSpPr>
        <p:spPr>
          <a:xfrm>
            <a:off x="0" y="6211669"/>
            <a:ext cx="9144000" cy="646331"/>
          </a:xfrm>
          <a:prstGeom prst="rect">
            <a:avLst/>
          </a:prstGeom>
        </p:spPr>
        <p:txBody>
          <a:bodyPr wrap="square">
            <a:spAutoFit/>
          </a:bodyPr>
          <a:lstStyle/>
          <a:p>
            <a:r>
              <a:rPr lang="en-CA" dirty="0" smtClean="0">
                <a:solidFill>
                  <a:srgbClr val="0070C0"/>
                </a:solidFill>
              </a:rPr>
              <a:t>The average payout is expected to be in the vicinity of $25,000. Those who suffered physical or sexual abuse may be entitled to settlements up to $275,000. </a:t>
            </a:r>
            <a:endParaRPr lang="en-CA" dirty="0">
              <a:solidFill>
                <a:srgbClr val="0070C0"/>
              </a:solidFill>
            </a:endParaRPr>
          </a:p>
        </p:txBody>
      </p:sp>
      <p:pic>
        <p:nvPicPr>
          <p:cNvPr id="12290" name="Picture 2"/>
          <p:cNvPicPr>
            <a:picLocks noChangeAspect="1" noChangeArrowheads="1"/>
          </p:cNvPicPr>
          <p:nvPr/>
        </p:nvPicPr>
        <p:blipFill>
          <a:blip r:embed="rId2" cstate="print"/>
          <a:srcRect/>
          <a:stretch>
            <a:fillRect/>
          </a:stretch>
        </p:blipFill>
        <p:spPr bwMode="auto">
          <a:xfrm>
            <a:off x="5867400" y="1600200"/>
            <a:ext cx="28575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CA" smtClean="0">
                <a:latin typeface="Hurry Up" pitchFamily="2" charset="0"/>
              </a:rPr>
              <a:t>GENERAL INFORMATION</a:t>
            </a:r>
          </a:p>
        </p:txBody>
      </p:sp>
      <p:sp>
        <p:nvSpPr>
          <p:cNvPr id="18435" name="Content Placeholder 2"/>
          <p:cNvSpPr>
            <a:spLocks noGrp="1"/>
          </p:cNvSpPr>
          <p:nvPr>
            <p:ph idx="1"/>
          </p:nvPr>
        </p:nvSpPr>
        <p:spPr>
          <a:xfrm>
            <a:off x="214313" y="1285875"/>
            <a:ext cx="8786812" cy="5786438"/>
          </a:xfrm>
        </p:spPr>
        <p:txBody>
          <a:bodyPr/>
          <a:lstStyle/>
          <a:p>
            <a:pPr eaLnBrk="1" hangingPunct="1"/>
            <a:r>
              <a:rPr lang="en-CA" sz="2400" smtClean="0">
                <a:solidFill>
                  <a:srgbClr val="000066"/>
                </a:solidFill>
                <a:latin typeface="Andalus" pitchFamily="2" charset="-78"/>
                <a:cs typeface="Andalus" pitchFamily="2" charset="-78"/>
              </a:rPr>
              <a:t>From 1996 to 2006, the aboriginal population has grown by 45 per cent. That is nearly six times faster than the non-aboriginal population. </a:t>
            </a:r>
          </a:p>
          <a:p>
            <a:pPr eaLnBrk="1" hangingPunct="1"/>
            <a:r>
              <a:rPr lang="en-CA" sz="2400" smtClean="0">
                <a:solidFill>
                  <a:srgbClr val="000066"/>
                </a:solidFill>
                <a:latin typeface="Andalus" pitchFamily="2" charset="-78"/>
                <a:cs typeface="Andalus" pitchFamily="2" charset="-78"/>
              </a:rPr>
              <a:t>73.7 per cent of all Aboriginal Peoples live off-reserve in Canada. </a:t>
            </a:r>
          </a:p>
          <a:p>
            <a:pPr eaLnBrk="1" hangingPunct="1"/>
            <a:r>
              <a:rPr lang="en-CA" sz="2400" smtClean="0">
                <a:solidFill>
                  <a:srgbClr val="000066"/>
                </a:solidFill>
                <a:latin typeface="Andalus" pitchFamily="2" charset="-78"/>
                <a:cs typeface="Andalus" pitchFamily="2" charset="-78"/>
              </a:rPr>
              <a:t>72.1 per cent of all non-reserve Aboriginal Peoples live in urban areas. </a:t>
            </a:r>
          </a:p>
          <a:p>
            <a:pPr eaLnBrk="1" hangingPunct="1"/>
            <a:r>
              <a:rPr lang="en-CA" sz="2400" smtClean="0">
                <a:solidFill>
                  <a:srgbClr val="000066"/>
                </a:solidFill>
                <a:latin typeface="Andalus" pitchFamily="2" charset="-78"/>
                <a:cs typeface="Andalus" pitchFamily="2" charset="-78"/>
              </a:rPr>
              <a:t>Ontario has the largest concentration of Aboriginal Peoples at 242,495, or two per cent of the province's population. </a:t>
            </a:r>
          </a:p>
          <a:p>
            <a:pPr eaLnBrk="1" hangingPunct="1"/>
            <a:r>
              <a:rPr lang="en-CA" sz="2400" smtClean="0">
                <a:solidFill>
                  <a:srgbClr val="000066"/>
                </a:solidFill>
                <a:latin typeface="Andalus" pitchFamily="2" charset="-78"/>
                <a:cs typeface="Andalus" pitchFamily="2" charset="-78"/>
              </a:rPr>
              <a:t>Winnipeg is home to the largest urban aboriginal population at 68,380 (10 per cent of the city's total population). Edmonton and Vancouver follow close behind. </a:t>
            </a:r>
          </a:p>
          <a:p>
            <a:pPr eaLnBrk="1" hangingPunct="1"/>
            <a:r>
              <a:rPr lang="en-CA" sz="2400" smtClean="0">
                <a:solidFill>
                  <a:srgbClr val="000066"/>
                </a:solidFill>
                <a:latin typeface="Andalus" pitchFamily="2" charset="-78"/>
                <a:cs typeface="Andalus" pitchFamily="2" charset="-78"/>
              </a:rPr>
              <a:t>Almost half, or 46 per cent of the aboriginal population, is aged 24 or under, compared with 31 per cent of the non-aboriginal population. </a:t>
            </a:r>
          </a:p>
          <a:p>
            <a:pPr eaLnBrk="1" hangingPunct="1"/>
            <a:endParaRPr lang="en-CA" sz="2400" smtClean="0">
              <a:solidFill>
                <a:srgbClr val="000066"/>
              </a:solidFill>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8229600" cy="1143000"/>
          </a:xfrm>
        </p:spPr>
        <p:txBody>
          <a:bodyPr/>
          <a:lstStyle/>
          <a:p>
            <a:pPr eaLnBrk="1" hangingPunct="1">
              <a:defRPr/>
            </a:pPr>
            <a:r>
              <a:rPr lang="en-US" dirty="0"/>
              <a:t>Questions to Ponder</a:t>
            </a:r>
          </a:p>
        </p:txBody>
      </p:sp>
      <p:sp>
        <p:nvSpPr>
          <p:cNvPr id="103427" name="Rectangle 3"/>
          <p:cNvSpPr>
            <a:spLocks noGrp="1" noChangeArrowheads="1"/>
          </p:cNvSpPr>
          <p:nvPr>
            <p:ph type="body" idx="1"/>
          </p:nvPr>
        </p:nvSpPr>
        <p:spPr>
          <a:xfrm>
            <a:off x="381000" y="1066800"/>
            <a:ext cx="8229600" cy="5029200"/>
          </a:xfrm>
        </p:spPr>
        <p:txBody>
          <a:bodyPr>
            <a:noAutofit/>
          </a:bodyPr>
          <a:lstStyle/>
          <a:p>
            <a:pPr marL="457200" indent="-457200" eaLnBrk="1" hangingPunct="1">
              <a:lnSpc>
                <a:spcPct val="80000"/>
              </a:lnSpc>
              <a:buFont typeface="+mj-lt"/>
              <a:buAutoNum type="arabicPeriod"/>
              <a:defRPr/>
            </a:pPr>
            <a:r>
              <a:rPr lang="en-US" sz="2400" dirty="0" smtClean="0"/>
              <a:t>How </a:t>
            </a:r>
            <a:r>
              <a:rPr lang="en-US" sz="2400" dirty="0" smtClean="0"/>
              <a:t>did residential schools </a:t>
            </a:r>
            <a:r>
              <a:rPr lang="en-US" sz="2400" dirty="0" smtClean="0"/>
              <a:t>cause </a:t>
            </a:r>
            <a:r>
              <a:rPr lang="en-US" sz="2400" dirty="0" smtClean="0"/>
              <a:t>social problems in Aboriginal communities.</a:t>
            </a:r>
          </a:p>
          <a:p>
            <a:pPr marL="457200" indent="-457200" eaLnBrk="1" hangingPunct="1">
              <a:lnSpc>
                <a:spcPct val="80000"/>
              </a:lnSpc>
              <a:buFont typeface="+mj-lt"/>
              <a:buAutoNum type="arabicPeriod"/>
              <a:defRPr/>
            </a:pPr>
            <a:r>
              <a:rPr lang="en-US" sz="2400" dirty="0" smtClean="0"/>
              <a:t>What might be the effects of offering money as compensation, for pain and suffering, to the survivors?</a:t>
            </a:r>
          </a:p>
          <a:p>
            <a:pPr marL="457200" indent="-457200" eaLnBrk="1" hangingPunct="1">
              <a:lnSpc>
                <a:spcPct val="80000"/>
              </a:lnSpc>
              <a:buFont typeface="+mj-lt"/>
              <a:buAutoNum type="arabicPeriod"/>
              <a:defRPr/>
            </a:pPr>
            <a:r>
              <a:rPr lang="en-US" sz="2400" dirty="0" smtClean="0"/>
              <a:t>Is the term ‘Residential School Survivor’ appropriate? Explain your stand.</a:t>
            </a:r>
          </a:p>
          <a:p>
            <a:pPr marL="457200" indent="-457200" eaLnBrk="1" hangingPunct="1">
              <a:lnSpc>
                <a:spcPct val="80000"/>
              </a:lnSpc>
              <a:buFont typeface="+mj-lt"/>
              <a:buAutoNum type="arabicPeriod"/>
              <a:defRPr/>
            </a:pPr>
            <a:r>
              <a:rPr lang="en-US" sz="2400" dirty="0" smtClean="0"/>
              <a:t>How should the abusers be dealt with?</a:t>
            </a:r>
          </a:p>
          <a:p>
            <a:pPr marL="457200" indent="-457200" eaLnBrk="1" hangingPunct="1">
              <a:lnSpc>
                <a:spcPct val="80000"/>
              </a:lnSpc>
              <a:buFont typeface="+mj-lt"/>
              <a:buAutoNum type="arabicPeriod"/>
              <a:defRPr/>
            </a:pPr>
            <a:r>
              <a:rPr lang="en-US" sz="2400" dirty="0" smtClean="0"/>
              <a:t>How does the residential school experience of First Nations people in Canada compare to colonial domination in other countries? Name other countries that had similar or different colonial experiences – were the outcomes different for Indigenous people?</a:t>
            </a:r>
          </a:p>
          <a:p>
            <a:pPr marL="457200" indent="-457200" eaLnBrk="1" hangingPunct="1">
              <a:lnSpc>
                <a:spcPct val="80000"/>
              </a:lnSpc>
              <a:buFont typeface="+mj-lt"/>
              <a:buAutoNum type="arabicPeriod"/>
              <a:defRPr/>
            </a:pPr>
            <a:r>
              <a:rPr lang="en-US" sz="2400" dirty="0" smtClean="0"/>
              <a:t>If the Canadian government had not imposed residential schools on First Nations, what different outcomes might have been possible for ‘treaty’ people (First Nations and Euro-Canadians)?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dirty="0" smtClean="0"/>
              <a:t>Duncan Campbell Scott</a:t>
            </a:r>
            <a:endParaRPr lang="en-US" dirty="0"/>
          </a:p>
        </p:txBody>
      </p:sp>
      <p:sp>
        <p:nvSpPr>
          <p:cNvPr id="5123" name="Rectangle 3"/>
          <p:cNvSpPr>
            <a:spLocks noGrp="1" noChangeArrowheads="1"/>
          </p:cNvSpPr>
          <p:nvPr>
            <p:ph type="body" idx="1"/>
          </p:nvPr>
        </p:nvSpPr>
        <p:spPr>
          <a:xfrm>
            <a:off x="457200" y="1600200"/>
            <a:ext cx="4572000" cy="4525963"/>
          </a:xfrm>
        </p:spPr>
        <p:txBody>
          <a:bodyPr>
            <a:normAutofit fontScale="85000" lnSpcReduction="10000"/>
          </a:bodyPr>
          <a:lstStyle/>
          <a:p>
            <a:pPr eaLnBrk="1" hangingPunct="1">
              <a:defRPr/>
            </a:pPr>
            <a:r>
              <a:rPr lang="en-US" sz="2800" dirty="0"/>
              <a:t>Duncan Campbell Scott, Deputy Superintendent of Indian Affairs from 1913-1932 stated: </a:t>
            </a:r>
            <a:r>
              <a:rPr lang="en-US" sz="2800" b="1" dirty="0">
                <a:solidFill>
                  <a:srgbClr val="FF0000"/>
                </a:solidFill>
              </a:rPr>
              <a:t>“The happiest future for the Indian race is absorption into the general population, and this is the object of the policy of our government. The great forces of intermarriage and education will finally overcome the lingering traces of native custom and tradition.”</a:t>
            </a:r>
          </a:p>
          <a:p>
            <a:pPr eaLnBrk="1" hangingPunct="1">
              <a:defRPr/>
            </a:pPr>
            <a:endParaRPr lang="en-US" dirty="0"/>
          </a:p>
        </p:txBody>
      </p:sp>
      <p:pic>
        <p:nvPicPr>
          <p:cNvPr id="4" name="Picture 4" descr="DuncanCampbellScott23"/>
          <p:cNvPicPr>
            <a:picLocks noChangeAspect="1" noChangeArrowheads="1"/>
          </p:cNvPicPr>
          <p:nvPr/>
        </p:nvPicPr>
        <p:blipFill>
          <a:blip r:embed="rId2" cstate="print"/>
          <a:srcRect/>
          <a:stretch>
            <a:fillRect/>
          </a:stretch>
        </p:blipFill>
        <p:spPr bwMode="auto">
          <a:xfrm>
            <a:off x="5257800" y="2667000"/>
            <a:ext cx="3385627" cy="270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Education: Assimilation</a:t>
            </a:r>
          </a:p>
        </p:txBody>
      </p:sp>
      <p:sp>
        <p:nvSpPr>
          <p:cNvPr id="6147" name="Rectangle 3"/>
          <p:cNvSpPr>
            <a:spLocks noGrp="1" noChangeArrowheads="1"/>
          </p:cNvSpPr>
          <p:nvPr>
            <p:ph type="body" idx="1"/>
          </p:nvPr>
        </p:nvSpPr>
        <p:spPr>
          <a:xfrm>
            <a:off x="457200" y="1600201"/>
            <a:ext cx="8229600" cy="2514600"/>
          </a:xfrm>
        </p:spPr>
        <p:txBody>
          <a:bodyPr>
            <a:normAutofit fontScale="77500" lnSpcReduction="20000"/>
          </a:bodyPr>
          <a:lstStyle/>
          <a:p>
            <a:pPr eaLnBrk="1" hangingPunct="1">
              <a:defRPr/>
            </a:pPr>
            <a:r>
              <a:rPr lang="en-US" dirty="0"/>
              <a:t>Indian act gave the agents of the Dept. of Indian affairs almost dictatorial control over Aboriginal peoples’ lives, including education</a:t>
            </a:r>
          </a:p>
          <a:p>
            <a:pPr eaLnBrk="1" hangingPunct="1">
              <a:defRPr/>
            </a:pPr>
            <a:r>
              <a:rPr lang="en-US" dirty="0"/>
              <a:t>Education became one of the ‘tools’ to ASSIMILATION</a:t>
            </a:r>
            <a:r>
              <a:rPr lang="en-US" dirty="0" smtClean="0"/>
              <a:t>!!!!</a:t>
            </a:r>
          </a:p>
          <a:p>
            <a:pPr>
              <a:defRPr/>
            </a:pPr>
            <a:r>
              <a:rPr lang="en-US" dirty="0" smtClean="0"/>
              <a:t>The government helped support the residential school system as far back as 1874.</a:t>
            </a:r>
          </a:p>
          <a:p>
            <a:pPr eaLnBrk="1" hangingPunct="1">
              <a:defRPr/>
            </a:pPr>
            <a:endParaRPr lang="en-US" dirty="0" smtClean="0"/>
          </a:p>
          <a:p>
            <a:pPr eaLnBrk="1" hangingPunct="1">
              <a:defRPr/>
            </a:pPr>
            <a:endParaRPr lang="en-US" dirty="0"/>
          </a:p>
        </p:txBody>
      </p:sp>
      <p:pic>
        <p:nvPicPr>
          <p:cNvPr id="4" name="Picture 4" descr="ResidentialSchoolBeforeAfter"/>
          <p:cNvPicPr>
            <a:picLocks noChangeAspect="1" noChangeArrowheads="1"/>
          </p:cNvPicPr>
          <p:nvPr/>
        </p:nvPicPr>
        <p:blipFill>
          <a:blip r:embed="rId2" cstate="print"/>
          <a:srcRect/>
          <a:stretch>
            <a:fillRect/>
          </a:stretch>
        </p:blipFill>
        <p:spPr bwMode="auto">
          <a:xfrm>
            <a:off x="2057400" y="3844331"/>
            <a:ext cx="4648200" cy="3013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t>Funding</a:t>
            </a:r>
          </a:p>
        </p:txBody>
      </p:sp>
      <p:sp>
        <p:nvSpPr>
          <p:cNvPr id="20485" name="Rectangle 5"/>
          <p:cNvSpPr>
            <a:spLocks noGrp="1" noChangeArrowheads="1"/>
          </p:cNvSpPr>
          <p:nvPr>
            <p:ph type="body" sz="half" idx="1"/>
          </p:nvPr>
        </p:nvSpPr>
        <p:spPr/>
        <p:txBody>
          <a:bodyPr/>
          <a:lstStyle/>
          <a:p>
            <a:pPr eaLnBrk="1" hangingPunct="1">
              <a:lnSpc>
                <a:spcPct val="90000"/>
              </a:lnSpc>
              <a:defRPr/>
            </a:pPr>
            <a:r>
              <a:rPr lang="en-US" sz="2800" dirty="0"/>
              <a:t>Schools were funded by the federal government but were operated by the Catholic, Anglican, Presbyterian and United </a:t>
            </a:r>
            <a:r>
              <a:rPr lang="en-US" sz="2800" dirty="0" smtClean="0"/>
              <a:t>Churches</a:t>
            </a:r>
            <a:endParaRPr lang="en-US" sz="2800" dirty="0"/>
          </a:p>
        </p:txBody>
      </p:sp>
      <p:sp>
        <p:nvSpPr>
          <p:cNvPr id="20486" name="Rectangle 6"/>
          <p:cNvSpPr>
            <a:spLocks noGrp="1" noChangeArrowheads="1"/>
          </p:cNvSpPr>
          <p:nvPr>
            <p:ph sz="half" idx="2"/>
          </p:nvPr>
        </p:nvSpPr>
        <p:spPr/>
        <p:txBody>
          <a:bodyPr/>
          <a:lstStyle/>
          <a:p>
            <a:pPr eaLnBrk="1" hangingPunct="1">
              <a:lnSpc>
                <a:spcPct val="90000"/>
              </a:lnSpc>
              <a:defRPr/>
            </a:pPr>
            <a:endParaRPr lang="en-US" sz="2400"/>
          </a:p>
        </p:txBody>
      </p:sp>
      <p:pic>
        <p:nvPicPr>
          <p:cNvPr id="11269" name="Picture 4" descr="Priests"/>
          <p:cNvPicPr>
            <a:picLocks noChangeAspect="1" noChangeArrowheads="1"/>
          </p:cNvPicPr>
          <p:nvPr/>
        </p:nvPicPr>
        <p:blipFill>
          <a:blip r:embed="rId2" cstate="print"/>
          <a:srcRect/>
          <a:stretch>
            <a:fillRect/>
          </a:stretch>
        </p:blipFill>
        <p:spPr bwMode="auto">
          <a:xfrm>
            <a:off x="4953000" y="1752600"/>
            <a:ext cx="3276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4000" b="1"/>
              <a:t>Residential Schools in Canada</a:t>
            </a:r>
          </a:p>
        </p:txBody>
      </p:sp>
      <p:sp>
        <p:nvSpPr>
          <p:cNvPr id="82947" name="Rectangle 3"/>
          <p:cNvSpPr>
            <a:spLocks noGrp="1" noChangeArrowheads="1"/>
          </p:cNvSpPr>
          <p:nvPr>
            <p:ph type="body" sz="half" idx="1"/>
          </p:nvPr>
        </p:nvSpPr>
        <p:spPr/>
        <p:txBody>
          <a:bodyPr>
            <a:normAutofit fontScale="85000" lnSpcReduction="20000"/>
          </a:bodyPr>
          <a:lstStyle/>
          <a:p>
            <a:pPr eaLnBrk="1" hangingPunct="1">
              <a:lnSpc>
                <a:spcPct val="90000"/>
              </a:lnSpc>
              <a:defRPr/>
            </a:pPr>
            <a:r>
              <a:rPr lang="en-US" sz="2400" dirty="0"/>
              <a:t>By 1931 these organizations operated 80+ residential schools across the country, as well as day schools on some reserves </a:t>
            </a:r>
            <a:endParaRPr lang="en-US" sz="2400" dirty="0" smtClean="0"/>
          </a:p>
          <a:p>
            <a:r>
              <a:rPr lang="en-US" sz="2400" b="1" dirty="0" smtClean="0"/>
              <a:t>The schools were located in almost every province in Canada. Except for PEI, New Brunswick and Newfoundland.</a:t>
            </a:r>
          </a:p>
          <a:p>
            <a:r>
              <a:rPr lang="en-US" sz="2400" b="1" dirty="0" smtClean="0">
                <a:solidFill>
                  <a:srgbClr val="FF0000"/>
                </a:solidFill>
              </a:rPr>
              <a:t>There were 130 of them</a:t>
            </a:r>
            <a:r>
              <a:rPr lang="en-US" sz="2400" b="1" dirty="0" smtClean="0"/>
              <a:t>.</a:t>
            </a:r>
          </a:p>
          <a:p>
            <a:r>
              <a:rPr lang="en-US" sz="2400" b="1" dirty="0" smtClean="0"/>
              <a:t>The Government Of Canada took over the residential schools officially on April 1, 1941, with the help of the churches.</a:t>
            </a:r>
          </a:p>
          <a:p>
            <a:r>
              <a:rPr lang="en-US" sz="2400" b="1" dirty="0" smtClean="0"/>
              <a:t>Most schools closed by the mid 1970’s.</a:t>
            </a:r>
          </a:p>
          <a:p>
            <a:r>
              <a:rPr lang="en-US" sz="2400" b="1" dirty="0" smtClean="0">
                <a:solidFill>
                  <a:srgbClr val="FF0000"/>
                </a:solidFill>
              </a:rPr>
              <a:t>The last school closed in 1996.</a:t>
            </a:r>
          </a:p>
          <a:p>
            <a:pPr eaLnBrk="1" hangingPunct="1">
              <a:lnSpc>
                <a:spcPct val="90000"/>
              </a:lnSpc>
              <a:defRPr/>
            </a:pPr>
            <a:endParaRPr lang="en-US" sz="2400" dirty="0"/>
          </a:p>
          <a:p>
            <a:pPr eaLnBrk="1" hangingPunct="1">
              <a:lnSpc>
                <a:spcPct val="90000"/>
              </a:lnSpc>
              <a:defRPr/>
            </a:pPr>
            <a:endParaRPr lang="en-US" sz="2400" b="1" dirty="0"/>
          </a:p>
          <a:p>
            <a:pPr eaLnBrk="1" hangingPunct="1">
              <a:lnSpc>
                <a:spcPct val="90000"/>
              </a:lnSpc>
              <a:defRPr/>
            </a:pPr>
            <a:endParaRPr lang="en-US" sz="2400" dirty="0"/>
          </a:p>
          <a:p>
            <a:pPr eaLnBrk="1" hangingPunct="1">
              <a:lnSpc>
                <a:spcPct val="90000"/>
              </a:lnSpc>
              <a:defRPr/>
            </a:pPr>
            <a:endParaRPr lang="en-US" sz="2400" dirty="0"/>
          </a:p>
          <a:p>
            <a:pPr eaLnBrk="1" hangingPunct="1">
              <a:lnSpc>
                <a:spcPct val="90000"/>
              </a:lnSpc>
              <a:defRPr/>
            </a:pPr>
            <a:endParaRPr lang="en-US" sz="2400" dirty="0"/>
          </a:p>
        </p:txBody>
      </p:sp>
      <p:pic>
        <p:nvPicPr>
          <p:cNvPr id="12292" name="Picture 4" descr="ResidentialSchoolBidg"/>
          <p:cNvPicPr>
            <a:picLocks noGrp="1" noChangeAspect="1" noChangeArrowheads="1"/>
          </p:cNvPicPr>
          <p:nvPr>
            <p:ph sz="half" idx="2"/>
          </p:nvPr>
        </p:nvPicPr>
        <p:blipFill>
          <a:blip r:embed="rId2" cstate="print"/>
          <a:srcRect/>
          <a:stretch>
            <a:fillRect/>
          </a:stretch>
        </p:blipFill>
        <p:spPr>
          <a:xfrm>
            <a:off x="4648200" y="2487613"/>
            <a:ext cx="4038600" cy="275431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a:t>The Process</a:t>
            </a:r>
          </a:p>
        </p:txBody>
      </p:sp>
      <p:sp>
        <p:nvSpPr>
          <p:cNvPr id="92164" name="Rectangle 4"/>
          <p:cNvSpPr>
            <a:spLocks noGrp="1" noChangeArrowheads="1"/>
          </p:cNvSpPr>
          <p:nvPr>
            <p:ph type="body" sz="half" idx="1"/>
          </p:nvPr>
        </p:nvSpPr>
        <p:spPr/>
        <p:txBody>
          <a:bodyPr/>
          <a:lstStyle/>
          <a:p>
            <a:pPr eaLnBrk="1" hangingPunct="1">
              <a:defRPr/>
            </a:pPr>
            <a:r>
              <a:rPr lang="en-US" sz="3600" dirty="0"/>
              <a:t>Children were removed from their homes, often under threat of ‘law</a:t>
            </a:r>
            <a:r>
              <a:rPr lang="en-US" sz="3600" dirty="0" smtClean="0"/>
              <a:t>’</a:t>
            </a:r>
            <a:endParaRPr lang="en-US" sz="3600" dirty="0"/>
          </a:p>
        </p:txBody>
      </p:sp>
      <p:pic>
        <p:nvPicPr>
          <p:cNvPr id="16388" name="Picture 6" descr="ResidentialSchoolGirl"/>
          <p:cNvPicPr>
            <a:picLocks noGrp="1" noChangeAspect="1" noChangeArrowheads="1"/>
          </p:cNvPicPr>
          <p:nvPr>
            <p:ph sz="half" idx="2"/>
          </p:nvPr>
        </p:nvPicPr>
        <p:blipFill>
          <a:blip r:embed="rId2" cstate="print"/>
          <a:srcRect/>
          <a:stretch>
            <a:fillRect/>
          </a:stretch>
        </p:blipFill>
        <p:spPr>
          <a:xfrm>
            <a:off x="5410200" y="1447800"/>
            <a:ext cx="3429000" cy="4495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2308</Words>
  <Application>Microsoft Office PowerPoint</Application>
  <PresentationFormat>On-screen Show (4:3)</PresentationFormat>
  <Paragraphs>212</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RESIDENTIAL SCHOOLS</vt:lpstr>
      <vt:lpstr> Chronology from Assembly of First Nations Webpage: </vt:lpstr>
      <vt:lpstr>THE TREATIES</vt:lpstr>
      <vt:lpstr>The INDIAN ACT 1876</vt:lpstr>
      <vt:lpstr>Duncan Campbell Scott</vt:lpstr>
      <vt:lpstr>Education: Assimilation</vt:lpstr>
      <vt:lpstr>Funding</vt:lpstr>
      <vt:lpstr>Residential Schools in Canada</vt:lpstr>
      <vt:lpstr>The Process</vt:lpstr>
      <vt:lpstr>Separation</vt:lpstr>
      <vt:lpstr>Volunteer</vt:lpstr>
      <vt:lpstr>Who exactly went to these schools?</vt:lpstr>
      <vt:lpstr>What did these children do there?</vt:lpstr>
      <vt:lpstr>Christianity</vt:lpstr>
      <vt:lpstr>Where were these schools located?</vt:lpstr>
      <vt:lpstr>Attending The Schools </vt:lpstr>
      <vt:lpstr>They Could Not…</vt:lpstr>
      <vt:lpstr>When They Arrived…</vt:lpstr>
      <vt:lpstr>A Typical Day At Residential School</vt:lpstr>
      <vt:lpstr>A Typical Day (Continued)</vt:lpstr>
      <vt:lpstr>Pelican Lake School</vt:lpstr>
      <vt:lpstr>Slide 22</vt:lpstr>
      <vt:lpstr>Classrooms </vt:lpstr>
      <vt:lpstr>Slide 24</vt:lpstr>
      <vt:lpstr>Slide 25</vt:lpstr>
      <vt:lpstr>The Girls Chores</vt:lpstr>
      <vt:lpstr>The Boys Chores</vt:lpstr>
      <vt:lpstr>Disease</vt:lpstr>
      <vt:lpstr>Abuse</vt:lpstr>
      <vt:lpstr>Slide 30</vt:lpstr>
      <vt:lpstr>Discipline vs Abuse?</vt:lpstr>
      <vt:lpstr>Slide 32</vt:lpstr>
      <vt:lpstr>And there were other problems…</vt:lpstr>
      <vt:lpstr>Slide 34</vt:lpstr>
      <vt:lpstr>When They Grew Up…</vt:lpstr>
      <vt:lpstr>Two Sides of the Story</vt:lpstr>
      <vt:lpstr>Inter-generational Effects</vt:lpstr>
      <vt:lpstr>Slide 38</vt:lpstr>
      <vt:lpstr>Recent Developments</vt:lpstr>
      <vt:lpstr>RECENT DEVELOPMENTS</vt:lpstr>
      <vt:lpstr>Attempts at Reconciliation </vt:lpstr>
      <vt:lpstr>Righting the Wrongs</vt:lpstr>
      <vt:lpstr>GENERAL INFORMATION</vt:lpstr>
      <vt:lpstr>Questions to Ponder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Iachetta</dc:creator>
  <cp:lastModifiedBy>Teacher</cp:lastModifiedBy>
  <cp:revision>30</cp:revision>
  <dcterms:created xsi:type="dcterms:W3CDTF">2006-08-16T00:00:00Z</dcterms:created>
  <dcterms:modified xsi:type="dcterms:W3CDTF">2013-04-29T16:22:24Z</dcterms:modified>
</cp:coreProperties>
</file>