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352" r:id="rId2"/>
    <p:sldId id="341" r:id="rId3"/>
    <p:sldId id="287" r:id="rId4"/>
    <p:sldId id="342" r:id="rId5"/>
    <p:sldId id="290" r:id="rId6"/>
    <p:sldId id="343" r:id="rId7"/>
    <p:sldId id="292" r:id="rId8"/>
    <p:sldId id="344" r:id="rId9"/>
    <p:sldId id="293" r:id="rId10"/>
    <p:sldId id="345" r:id="rId11"/>
    <p:sldId id="294" r:id="rId12"/>
    <p:sldId id="346" r:id="rId13"/>
    <p:sldId id="295" r:id="rId14"/>
    <p:sldId id="347" r:id="rId15"/>
    <p:sldId id="321" r:id="rId16"/>
    <p:sldId id="349" r:id="rId17"/>
    <p:sldId id="288" r:id="rId18"/>
    <p:sldId id="350" r:id="rId19"/>
    <p:sldId id="302" r:id="rId20"/>
    <p:sldId id="351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FF00"/>
    <a:srgbClr val="E8005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82" autoAdjust="0"/>
    <p:restoredTop sz="94660"/>
  </p:normalViewPr>
  <p:slideViewPr>
    <p:cSldViewPr>
      <p:cViewPr varScale="1">
        <p:scale>
          <a:sx n="81" d="100"/>
          <a:sy n="81" d="100"/>
        </p:scale>
        <p:origin x="-14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4100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4101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2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3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4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5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6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7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8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9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10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11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12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13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14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15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16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17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18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19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20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21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22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23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24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25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26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27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28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29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sp>
        <p:nvSpPr>
          <p:cNvPr id="4130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 algn="ctr">
              <a:defRPr>
                <a:solidFill>
                  <a:srgbClr val="00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1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32" name="Rectangle 3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4133" name="Rectangle 3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4134" name="Rectangle 3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3EA1E2-116A-496A-97C2-635358DC4A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6310DE-2B1A-4AA8-818E-1AEEBCCA49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AC5FB-F774-4CED-B130-140CFF0150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2D751-8017-4BDD-8AEE-150D58CCCD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FFF52-36E6-4B19-AE6F-C01C57BD6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B079C-610A-4202-9A49-F297B668AC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A06E2-F404-455F-88B4-447C54238A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0F18F-2CA2-4550-BEE0-3D239D6087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959C4-6B33-44EC-820D-0A19BDA734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A7F23-AD41-434A-8180-DCA2423321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CE832F-6A25-47D8-8845-BB7907C76B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3076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307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07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07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08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08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08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08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084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08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086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087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088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08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090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09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09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09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09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09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09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09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098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099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10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10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10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103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10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10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sp>
        <p:nvSpPr>
          <p:cNvPr id="3106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109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0B94E37-A8E5-4B24-B4B0-BFBB0E7EF2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110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3124200" y="304800"/>
            <a:ext cx="5715000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b="1">
                <a:latin typeface="Arial" charset="0"/>
              </a:rPr>
              <a:t>Question 11</a:t>
            </a:r>
          </a:p>
          <a:p>
            <a:pPr marL="457200" indent="-457200"/>
            <a:endParaRPr lang="en-US" b="1">
              <a:latin typeface="Arial" charset="0"/>
            </a:endParaRPr>
          </a:p>
          <a:p>
            <a:pPr marL="457200" indent="-457200"/>
            <a:r>
              <a:rPr lang="en-US" b="1">
                <a:latin typeface="Arial" charset="0"/>
              </a:rPr>
              <a:t>What role did Canadians perform</a:t>
            </a:r>
          </a:p>
          <a:p>
            <a:pPr marL="457200" indent="-457200"/>
            <a:r>
              <a:rPr lang="en-US" b="1">
                <a:latin typeface="Arial" charset="0"/>
              </a:rPr>
              <a:t>during the 1956 Suez Crisis?</a:t>
            </a:r>
          </a:p>
          <a:p>
            <a:pPr marL="1371600" lvl="2" indent="-457200"/>
            <a:endParaRPr lang="en-US" b="1">
              <a:latin typeface="Arial" charset="0"/>
            </a:endParaRPr>
          </a:p>
          <a:p>
            <a:pPr marL="1371600" lvl="2" indent="-457200">
              <a:buFontTx/>
              <a:buAutoNum type="alphaLcPeriod"/>
            </a:pPr>
            <a:r>
              <a:rPr lang="en-US" b="1">
                <a:latin typeface="Arial" charset="0"/>
              </a:rPr>
              <a:t>Canada was not involved</a:t>
            </a:r>
          </a:p>
          <a:p>
            <a:pPr marL="1371600" lvl="2" indent="-457200">
              <a:buFontTx/>
              <a:buAutoNum type="alphaLcPeriod"/>
            </a:pPr>
            <a:endParaRPr lang="en-US" b="1">
              <a:latin typeface="Arial" charset="0"/>
            </a:endParaRPr>
          </a:p>
          <a:p>
            <a:pPr marL="1371600" lvl="2" indent="-457200">
              <a:buFontTx/>
              <a:buAutoNum type="alphaLcPeriod"/>
            </a:pPr>
            <a:r>
              <a:rPr lang="en-US" b="1">
                <a:latin typeface="Arial" charset="0"/>
              </a:rPr>
              <a:t>Canadian troops served as Peacekeepers</a:t>
            </a:r>
          </a:p>
          <a:p>
            <a:pPr marL="1371600" lvl="2" indent="-457200">
              <a:buFontTx/>
              <a:buAutoNum type="alphaLcPeriod"/>
            </a:pPr>
            <a:endParaRPr lang="en-US" b="1">
              <a:latin typeface="Arial" charset="0"/>
            </a:endParaRPr>
          </a:p>
          <a:p>
            <a:pPr marL="1371600" lvl="2" indent="-457200">
              <a:buFontTx/>
              <a:buAutoNum type="alphaLcPeriod"/>
            </a:pPr>
            <a:r>
              <a:rPr lang="en-US" b="1">
                <a:latin typeface="Arial" charset="0"/>
              </a:rPr>
              <a:t>Canada provided food and aid to refugees of the crisis</a:t>
            </a:r>
          </a:p>
          <a:p>
            <a:pPr marL="1371600" lvl="2" indent="-457200">
              <a:buFontTx/>
              <a:buAutoNum type="alphaLcPeriod"/>
            </a:pPr>
            <a:endParaRPr lang="en-US" b="1">
              <a:latin typeface="Arial" charset="0"/>
            </a:endParaRPr>
          </a:p>
          <a:p>
            <a:pPr marL="1371600" lvl="2" indent="-457200">
              <a:buFontTx/>
              <a:buAutoNum type="alphaLcPeriod"/>
            </a:pPr>
            <a:r>
              <a:rPr lang="en-US" b="1">
                <a:latin typeface="Arial" charset="0"/>
              </a:rPr>
              <a:t>Canada supported British actions to reclaim the Suez Canal from the Egyptians</a:t>
            </a:r>
          </a:p>
        </p:txBody>
      </p:sp>
      <p:pic>
        <p:nvPicPr>
          <p:cNvPr id="45060" name="Picture 4" descr="H-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362200"/>
            <a:ext cx="2819400" cy="2409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1600200" y="1905000"/>
            <a:ext cx="66294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b="1">
                <a:latin typeface="Arial" charset="0"/>
              </a:rPr>
              <a:t>Internationally, the USA is a military</a:t>
            </a:r>
          </a:p>
          <a:p>
            <a:pPr marL="457200" indent="-457200"/>
            <a:r>
              <a:rPr lang="en-US" b="1">
                <a:latin typeface="Arial" charset="0"/>
              </a:rPr>
              <a:t>superpower.  Canada does not have the</a:t>
            </a:r>
          </a:p>
          <a:p>
            <a:pPr marL="457200" indent="-457200"/>
            <a:r>
              <a:rPr lang="en-US" b="1">
                <a:latin typeface="Arial" charset="0"/>
              </a:rPr>
              <a:t>military strength of the USA, but Canada</a:t>
            </a:r>
          </a:p>
          <a:p>
            <a:pPr marL="457200" indent="-457200"/>
            <a:r>
              <a:rPr lang="en-US" b="1">
                <a:latin typeface="Arial" charset="0"/>
              </a:rPr>
              <a:t>has a strong economy, stable government</a:t>
            </a:r>
          </a:p>
          <a:p>
            <a:pPr marL="457200" indent="-457200"/>
            <a:r>
              <a:rPr lang="en-US" b="1">
                <a:latin typeface="Arial" charset="0"/>
              </a:rPr>
              <a:t>system and an vital role within international</a:t>
            </a:r>
          </a:p>
          <a:p>
            <a:pPr marL="457200" indent="-457200"/>
            <a:r>
              <a:rPr lang="en-US" b="1">
                <a:latin typeface="Arial" charset="0"/>
              </a:rPr>
              <a:t>organizations such as the United Nations. </a:t>
            </a:r>
          </a:p>
          <a:p>
            <a:pPr marL="457200" indent="-457200"/>
            <a:r>
              <a:rPr lang="en-US" b="1">
                <a:latin typeface="Arial" charset="0"/>
              </a:rPr>
              <a:t>In this context, Canada is a...</a:t>
            </a:r>
          </a:p>
          <a:p>
            <a:pPr marL="914400" lvl="1" indent="-457200"/>
            <a:endParaRPr lang="en-US" b="1">
              <a:latin typeface="Arial" charset="0"/>
            </a:endParaRPr>
          </a:p>
          <a:p>
            <a:pPr marL="914400" lvl="1" indent="-457200"/>
            <a:r>
              <a:rPr lang="en-US" b="1">
                <a:latin typeface="Arial" charset="0"/>
              </a:rPr>
              <a:t>c.		Middle Power</a:t>
            </a:r>
          </a:p>
          <a:p>
            <a:pPr marL="914400" lvl="1" indent="-457200">
              <a:buFontTx/>
              <a:buChar char="•"/>
            </a:pPr>
            <a:endParaRPr lang="en-US" b="1">
              <a:latin typeface="Arial" charset="0"/>
            </a:endParaRPr>
          </a:p>
          <a:p>
            <a:pPr marL="914400" lvl="1" indent="-457200"/>
            <a:endParaRPr lang="en-US" b="1">
              <a:latin typeface="Arial" charset="0"/>
            </a:endParaRPr>
          </a:p>
        </p:txBody>
      </p:sp>
      <p:pic>
        <p:nvPicPr>
          <p:cNvPr id="105475" name="Picture 3" descr="biglogo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1295400" cy="1096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5562600" cy="629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b="1">
                <a:latin typeface="Arial" charset="0"/>
              </a:rPr>
              <a:t>Question 16</a:t>
            </a:r>
          </a:p>
          <a:p>
            <a:pPr marL="457200" indent="-457200"/>
            <a:endParaRPr lang="en-US" b="1">
              <a:latin typeface="Arial" charset="0"/>
            </a:endParaRPr>
          </a:p>
          <a:p>
            <a:pPr marL="457200" indent="-457200"/>
            <a:r>
              <a:rPr lang="en-US" b="1">
                <a:latin typeface="Arial" charset="0"/>
              </a:rPr>
              <a:t>Why was the Avro Arrow cancelled?</a:t>
            </a:r>
          </a:p>
          <a:p>
            <a:pPr marL="457200" indent="-457200"/>
            <a:endParaRPr lang="en-US" b="1">
              <a:latin typeface="Arial" charset="0"/>
            </a:endParaRPr>
          </a:p>
          <a:p>
            <a:pPr marL="457200" indent="-457200">
              <a:buFontTx/>
              <a:buAutoNum type="alphaLcPeriod"/>
            </a:pPr>
            <a:r>
              <a:rPr lang="en-US" b="1">
                <a:latin typeface="Arial" charset="0"/>
              </a:rPr>
              <a:t>Too expensive</a:t>
            </a:r>
          </a:p>
          <a:p>
            <a:pPr marL="457200" indent="-457200">
              <a:buFontTx/>
              <a:buAutoNum type="alphaLcPeriod"/>
            </a:pPr>
            <a:endParaRPr lang="en-US" b="1">
              <a:latin typeface="Arial" charset="0"/>
            </a:endParaRPr>
          </a:p>
          <a:p>
            <a:pPr marL="457200" indent="-457200">
              <a:buFontTx/>
              <a:buAutoNum type="alphaLcPeriod"/>
            </a:pPr>
            <a:r>
              <a:rPr lang="en-US" b="1">
                <a:latin typeface="Arial" charset="0"/>
              </a:rPr>
              <a:t>No buyers</a:t>
            </a:r>
          </a:p>
          <a:p>
            <a:pPr marL="457200" indent="-457200">
              <a:buFontTx/>
              <a:buAutoNum type="alphaLcPeriod"/>
            </a:pPr>
            <a:endParaRPr lang="en-US" b="1">
              <a:latin typeface="Arial" charset="0"/>
            </a:endParaRPr>
          </a:p>
          <a:p>
            <a:pPr marL="457200" indent="-457200">
              <a:buFontTx/>
              <a:buAutoNum type="alphaLcPeriod"/>
            </a:pPr>
            <a:r>
              <a:rPr lang="en-US" b="1">
                <a:latin typeface="Arial" charset="0"/>
              </a:rPr>
              <a:t>Bombs were needed, not planes</a:t>
            </a:r>
          </a:p>
          <a:p>
            <a:pPr marL="457200" indent="-457200">
              <a:buFontTx/>
              <a:buAutoNum type="alphaLcPeriod"/>
            </a:pPr>
            <a:endParaRPr lang="en-US" b="1">
              <a:latin typeface="Arial" charset="0"/>
            </a:endParaRPr>
          </a:p>
          <a:p>
            <a:pPr marL="457200" indent="-457200">
              <a:buFontTx/>
              <a:buAutoNum type="alphaLcPeriod"/>
            </a:pPr>
            <a:r>
              <a:rPr lang="en-US" b="1">
                <a:latin typeface="Arial" charset="0"/>
              </a:rPr>
              <a:t>Over budget</a:t>
            </a:r>
          </a:p>
          <a:p>
            <a:pPr marL="457200" indent="-457200">
              <a:buFontTx/>
              <a:buAutoNum type="alphaLcPeriod"/>
            </a:pPr>
            <a:endParaRPr lang="en-US" b="1">
              <a:latin typeface="Arial" charset="0"/>
            </a:endParaRPr>
          </a:p>
          <a:p>
            <a:pPr marL="457200" indent="-457200">
              <a:buFontTx/>
              <a:buAutoNum type="alphaLcPeriod"/>
            </a:pPr>
            <a:r>
              <a:rPr lang="en-US" b="1">
                <a:latin typeface="Arial" charset="0"/>
              </a:rPr>
              <a:t>A Liberal project not wanted by the Conservative government</a:t>
            </a:r>
          </a:p>
          <a:p>
            <a:pPr marL="457200" indent="-457200">
              <a:buFontTx/>
              <a:buAutoNum type="alphaLcPeriod"/>
            </a:pPr>
            <a:endParaRPr lang="en-US" b="1">
              <a:latin typeface="Arial" charset="0"/>
            </a:endParaRPr>
          </a:p>
          <a:p>
            <a:pPr marL="457200" indent="-457200">
              <a:buFontTx/>
              <a:buAutoNum type="alphaLcPeriod"/>
            </a:pPr>
            <a:r>
              <a:rPr lang="en-US" b="1">
                <a:latin typeface="Arial" charset="0"/>
              </a:rPr>
              <a:t>All of the above</a:t>
            </a:r>
          </a:p>
          <a:p>
            <a:pPr marL="457200" indent="-457200">
              <a:buFontTx/>
              <a:buAutoNum type="alphaLcPeriod"/>
            </a:pPr>
            <a:endParaRPr lang="en-US" b="1">
              <a:latin typeface="Arial" charset="0"/>
            </a:endParaRPr>
          </a:p>
        </p:txBody>
      </p:sp>
      <p:pic>
        <p:nvPicPr>
          <p:cNvPr id="53252" name="Picture 4" descr="arr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2895600"/>
            <a:ext cx="2838450" cy="1965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2"/>
          <p:cNvSpPr txBox="1">
            <a:spLocks noChangeArrowheads="1"/>
          </p:cNvSpPr>
          <p:nvPr/>
        </p:nvSpPr>
        <p:spPr bwMode="auto">
          <a:xfrm>
            <a:off x="2438400" y="3429000"/>
            <a:ext cx="55626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2800" b="1">
                <a:latin typeface="Arial" charset="0"/>
              </a:rPr>
              <a:t>Why was the Avro Arrow</a:t>
            </a:r>
          </a:p>
          <a:p>
            <a:pPr marL="457200" indent="-457200"/>
            <a:r>
              <a:rPr lang="en-US" sz="2800" b="1">
                <a:latin typeface="Arial" charset="0"/>
              </a:rPr>
              <a:t>cancelled?</a:t>
            </a:r>
          </a:p>
          <a:p>
            <a:pPr marL="457200" indent="-457200"/>
            <a:endParaRPr lang="en-US" sz="2800" b="1">
              <a:latin typeface="Arial" charset="0"/>
            </a:endParaRPr>
          </a:p>
          <a:p>
            <a:pPr marL="457200" indent="-457200"/>
            <a:r>
              <a:rPr lang="en-US" sz="2800" b="1">
                <a:latin typeface="Arial" charset="0"/>
              </a:rPr>
              <a:t>f.		All of the above</a:t>
            </a:r>
          </a:p>
          <a:p>
            <a:pPr marL="457200" indent="-457200">
              <a:buFontTx/>
              <a:buChar char="•"/>
            </a:pPr>
            <a:endParaRPr lang="en-US" sz="2800" b="1">
              <a:latin typeface="Arial" charset="0"/>
            </a:endParaRPr>
          </a:p>
        </p:txBody>
      </p:sp>
      <p:pic>
        <p:nvPicPr>
          <p:cNvPr id="106499" name="Picture 3" descr="arr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219200"/>
            <a:ext cx="2838450" cy="1965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152400" y="46038"/>
            <a:ext cx="7315200" cy="666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>
              <a:tabLst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b="1">
                <a:latin typeface="Arial" charset="0"/>
              </a:rPr>
              <a:t>Question 17</a:t>
            </a:r>
          </a:p>
          <a:p>
            <a:pPr marL="457200" indent="-457200">
              <a:tabLst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endParaRPr lang="en-US" b="1">
              <a:latin typeface="Arial" charset="0"/>
            </a:endParaRPr>
          </a:p>
          <a:p>
            <a:pPr marL="457200" indent="-457200">
              <a:tabLst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b="1">
                <a:latin typeface="Arial" charset="0"/>
              </a:rPr>
              <a:t>During the 1956 Suez Crisis, Canada sent troops</a:t>
            </a:r>
          </a:p>
          <a:p>
            <a:pPr marL="457200" indent="-457200">
              <a:tabLst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b="1">
                <a:latin typeface="Arial" charset="0"/>
              </a:rPr>
              <a:t>into Egypt as peacekeepers.  The Egyptians were</a:t>
            </a:r>
          </a:p>
          <a:p>
            <a:pPr marL="457200" indent="-457200">
              <a:tabLst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b="1">
                <a:latin typeface="Arial" charset="0"/>
              </a:rPr>
              <a:t>upset by one part of the Canadian soldiers’ gear.</a:t>
            </a:r>
          </a:p>
          <a:p>
            <a:pPr marL="457200" indent="-457200">
              <a:tabLst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b="1">
                <a:latin typeface="Arial" charset="0"/>
              </a:rPr>
              <a:t>What was the gear the Egyptians did not like?</a:t>
            </a:r>
          </a:p>
          <a:p>
            <a:pPr marL="457200" indent="-457200">
              <a:tabLst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endParaRPr lang="en-US" b="1">
              <a:latin typeface="Arial" charset="0"/>
            </a:endParaRPr>
          </a:p>
          <a:p>
            <a:pPr marL="457200" indent="-457200">
              <a:buFontTx/>
              <a:buAutoNum type="alphaLcPeriod"/>
              <a:tabLst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b="1">
                <a:latin typeface="Arial" charset="0"/>
              </a:rPr>
              <a:t>The British elements on Canada’s Red Ensign flag</a:t>
            </a:r>
          </a:p>
          <a:p>
            <a:pPr marL="457200" indent="-457200">
              <a:buFontTx/>
              <a:buAutoNum type="alphaLcPeriod"/>
              <a:tabLst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endParaRPr lang="en-US" b="1">
              <a:latin typeface="Arial" charset="0"/>
            </a:endParaRPr>
          </a:p>
          <a:p>
            <a:pPr marL="457200" indent="-457200">
              <a:buFontTx/>
              <a:buAutoNum type="alphaLcPeriod"/>
              <a:tabLst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b="1">
                <a:latin typeface="Arial" charset="0"/>
              </a:rPr>
              <a:t>The Ross rifle that the Canadian soldiers carried</a:t>
            </a:r>
          </a:p>
          <a:p>
            <a:pPr marL="457200" indent="-457200">
              <a:buFontTx/>
              <a:buAutoNum type="alphaLcPeriod"/>
              <a:tabLst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endParaRPr lang="en-US" b="1">
              <a:latin typeface="Arial" charset="0"/>
            </a:endParaRPr>
          </a:p>
          <a:p>
            <a:pPr marL="457200" indent="-457200">
              <a:buFontTx/>
              <a:buAutoNum type="alphaLcPeriod"/>
              <a:tabLst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b="1">
                <a:latin typeface="Arial" charset="0"/>
              </a:rPr>
              <a:t>The battle uniforms were green and not desert brown</a:t>
            </a:r>
          </a:p>
          <a:p>
            <a:pPr marL="457200" indent="-457200">
              <a:buFontTx/>
              <a:buAutoNum type="alphaLcPeriod"/>
              <a:tabLst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endParaRPr lang="en-US" b="1">
              <a:latin typeface="Arial" charset="0"/>
            </a:endParaRPr>
          </a:p>
          <a:p>
            <a:pPr marL="457200" indent="-457200">
              <a:buFontTx/>
              <a:buAutoNum type="alphaLcPeriod"/>
              <a:tabLst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b="1">
                <a:latin typeface="Arial" charset="0"/>
              </a:rPr>
              <a:t>The symbol of the pyramids stitched into the soldiers uniforms</a:t>
            </a:r>
          </a:p>
        </p:txBody>
      </p:sp>
      <p:pic>
        <p:nvPicPr>
          <p:cNvPr id="54277" name="Picture 5" descr="sue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4267200"/>
            <a:ext cx="2062163" cy="1387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685800" y="1050925"/>
            <a:ext cx="57912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>
              <a:tabLst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b="1">
                <a:latin typeface="Arial" charset="0"/>
              </a:rPr>
              <a:t>During the 1956 Suez Crisis, Canada</a:t>
            </a:r>
          </a:p>
          <a:p>
            <a:pPr marL="457200" indent="-457200">
              <a:tabLst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b="1">
                <a:latin typeface="Arial" charset="0"/>
              </a:rPr>
              <a:t>sent troops into Egypt as </a:t>
            </a:r>
          </a:p>
          <a:p>
            <a:pPr marL="457200" indent="-457200">
              <a:tabLst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b="1">
                <a:latin typeface="Arial" charset="0"/>
              </a:rPr>
              <a:t>peacekeepers.  The Egyptians were</a:t>
            </a:r>
          </a:p>
          <a:p>
            <a:pPr marL="457200" indent="-457200">
              <a:tabLst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b="1">
                <a:latin typeface="Arial" charset="0"/>
              </a:rPr>
              <a:t>upset by one part of the Canadian </a:t>
            </a:r>
          </a:p>
          <a:p>
            <a:pPr marL="457200" indent="-457200">
              <a:tabLst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b="1">
                <a:latin typeface="Arial" charset="0"/>
              </a:rPr>
              <a:t>soldiers’ gear.  What was the gear the</a:t>
            </a:r>
          </a:p>
          <a:p>
            <a:pPr marL="457200" indent="-457200">
              <a:tabLst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b="1">
                <a:latin typeface="Arial" charset="0"/>
              </a:rPr>
              <a:t>Egyptians did not like?</a:t>
            </a:r>
          </a:p>
          <a:p>
            <a:pPr marL="457200" indent="-457200">
              <a:tabLst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endParaRPr lang="en-US" b="1">
              <a:latin typeface="Arial" charset="0"/>
            </a:endParaRPr>
          </a:p>
          <a:p>
            <a:pPr marL="457200" indent="-457200">
              <a:buFontTx/>
              <a:buAutoNum type="alphaLcPeriod"/>
              <a:tabLst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b="1">
                <a:latin typeface="Arial" charset="0"/>
              </a:rPr>
              <a:t>The British elements on Canada’s Red Ensign flag</a:t>
            </a:r>
          </a:p>
          <a:p>
            <a:pPr marL="457200" indent="-457200">
              <a:buFontTx/>
              <a:buAutoNum type="alphaLcPeriod"/>
              <a:tabLst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endParaRPr lang="en-US" b="1">
              <a:latin typeface="Arial" charset="0"/>
            </a:endParaRPr>
          </a:p>
        </p:txBody>
      </p:sp>
      <p:pic>
        <p:nvPicPr>
          <p:cNvPr id="107523" name="Picture 3" descr="sue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2209800"/>
            <a:ext cx="2290763" cy="1541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2286000" y="228600"/>
            <a:ext cx="6477000" cy="649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2000" b="1">
                <a:latin typeface="Arial" charset="0"/>
              </a:rPr>
              <a:t>Question 19</a:t>
            </a:r>
          </a:p>
          <a:p>
            <a:pPr marL="457200" indent="-457200"/>
            <a:endParaRPr lang="en-US" sz="2000" b="1">
              <a:latin typeface="Arial" charset="0"/>
            </a:endParaRPr>
          </a:p>
          <a:p>
            <a:pPr marL="457200" indent="-457200"/>
            <a:r>
              <a:rPr lang="en-US" sz="2000" b="1">
                <a:latin typeface="Arial" charset="0"/>
              </a:rPr>
              <a:t>In 1957 to offset the dangers of an USSR </a:t>
            </a:r>
          </a:p>
          <a:p>
            <a:pPr marL="457200" indent="-457200"/>
            <a:r>
              <a:rPr lang="en-US" sz="2000" b="1">
                <a:latin typeface="Arial" charset="0"/>
              </a:rPr>
              <a:t>missile attack on North America, Canada and </a:t>
            </a:r>
          </a:p>
          <a:p>
            <a:pPr marL="457200" indent="-457200"/>
            <a:r>
              <a:rPr lang="en-US" sz="2000" b="1">
                <a:latin typeface="Arial" charset="0"/>
              </a:rPr>
              <a:t>the USA established the North American Air </a:t>
            </a:r>
          </a:p>
          <a:p>
            <a:pPr marL="457200" indent="-457200"/>
            <a:r>
              <a:rPr lang="en-US" sz="2000" b="1">
                <a:latin typeface="Arial" charset="0"/>
              </a:rPr>
              <a:t>Defence Command (NORAD).  What did NORAD</a:t>
            </a:r>
          </a:p>
          <a:p>
            <a:pPr marL="457200" indent="-457200"/>
            <a:r>
              <a:rPr lang="en-US" sz="2000" b="1">
                <a:latin typeface="Arial" charset="0"/>
              </a:rPr>
              <a:t>do?</a:t>
            </a:r>
          </a:p>
          <a:p>
            <a:pPr marL="1371600" lvl="2" indent="-457200"/>
            <a:endParaRPr lang="en-US" sz="2000" b="1">
              <a:latin typeface="Arial" charset="0"/>
            </a:endParaRPr>
          </a:p>
          <a:p>
            <a:pPr marL="1371600" lvl="2" indent="-457200">
              <a:buFontTx/>
              <a:buAutoNum type="alphaLcPeriod"/>
            </a:pPr>
            <a:r>
              <a:rPr lang="en-US" sz="2000" b="1">
                <a:latin typeface="Arial" charset="0"/>
              </a:rPr>
              <a:t>It linked and coordinated USA and Canada’s missile defence systems</a:t>
            </a:r>
          </a:p>
          <a:p>
            <a:pPr marL="1371600" lvl="2" indent="-457200">
              <a:buFontTx/>
              <a:buAutoNum type="alphaLcPeriod"/>
            </a:pPr>
            <a:endParaRPr lang="en-US" sz="2000" b="1">
              <a:latin typeface="Arial" charset="0"/>
            </a:endParaRPr>
          </a:p>
          <a:p>
            <a:pPr marL="1371600" lvl="2" indent="-457200">
              <a:buFontTx/>
              <a:buAutoNum type="alphaLcPeriod"/>
            </a:pPr>
            <a:r>
              <a:rPr lang="en-US" sz="2000" b="1">
                <a:latin typeface="Arial" charset="0"/>
              </a:rPr>
              <a:t>It established a central command station for the defensive systems underground in Colorado</a:t>
            </a:r>
          </a:p>
          <a:p>
            <a:pPr marL="1371600" lvl="2" indent="-457200">
              <a:buFontTx/>
              <a:buAutoNum type="alphaLcPeriod"/>
            </a:pPr>
            <a:endParaRPr lang="en-US" sz="2000" b="1">
              <a:latin typeface="Arial" charset="0"/>
            </a:endParaRPr>
          </a:p>
          <a:p>
            <a:pPr marL="1371600" lvl="2" indent="-457200">
              <a:buFontTx/>
              <a:buAutoNum type="alphaLcPeriod"/>
            </a:pPr>
            <a:r>
              <a:rPr lang="en-US" sz="2000" b="1">
                <a:latin typeface="Arial" charset="0"/>
              </a:rPr>
              <a:t>It ensured military preparedness against a missile attack</a:t>
            </a:r>
          </a:p>
          <a:p>
            <a:pPr marL="1371600" lvl="2" indent="-457200">
              <a:buFontTx/>
              <a:buAutoNum type="alphaLcPeriod"/>
            </a:pPr>
            <a:endParaRPr lang="en-US" sz="2000" b="1">
              <a:latin typeface="Arial" charset="0"/>
            </a:endParaRPr>
          </a:p>
          <a:p>
            <a:pPr marL="1371600" lvl="2" indent="-457200">
              <a:buFontTx/>
              <a:buAutoNum type="alphaLcPeriod"/>
            </a:pPr>
            <a:r>
              <a:rPr lang="en-US" sz="2000" b="1">
                <a:latin typeface="Arial" charset="0"/>
              </a:rPr>
              <a:t>All of the above</a:t>
            </a:r>
          </a:p>
          <a:p>
            <a:pPr marL="1371600" lvl="2" indent="-457200">
              <a:buFontTx/>
              <a:buAutoNum type="alphaLcPeriod"/>
            </a:pPr>
            <a:endParaRPr lang="en-US" sz="2000" b="1">
              <a:latin typeface="Arial" charset="0"/>
            </a:endParaRPr>
          </a:p>
          <a:p>
            <a:pPr marL="1371600" lvl="2" indent="-457200"/>
            <a:endParaRPr lang="en-US" sz="2000" b="1">
              <a:latin typeface="Arial" charset="0"/>
            </a:endParaRPr>
          </a:p>
        </p:txBody>
      </p:sp>
      <p:pic>
        <p:nvPicPr>
          <p:cNvPr id="80901" name="Picture 5" descr="nor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895600"/>
            <a:ext cx="2728913" cy="27130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2819400" y="1295400"/>
            <a:ext cx="594360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2800" b="1">
                <a:latin typeface="Arial" charset="0"/>
              </a:rPr>
              <a:t>In 1957 to offset the dangers of</a:t>
            </a:r>
          </a:p>
          <a:p>
            <a:pPr marL="457200" indent="-457200"/>
            <a:r>
              <a:rPr lang="en-US" sz="2800" b="1">
                <a:latin typeface="Arial" charset="0"/>
              </a:rPr>
              <a:t>an USSR missile attack on North</a:t>
            </a:r>
          </a:p>
          <a:p>
            <a:pPr marL="457200" indent="-457200"/>
            <a:r>
              <a:rPr lang="en-US" sz="2800" b="1">
                <a:latin typeface="Arial" charset="0"/>
              </a:rPr>
              <a:t>America, Canada and the USA</a:t>
            </a:r>
          </a:p>
          <a:p>
            <a:pPr marL="457200" indent="-457200"/>
            <a:r>
              <a:rPr lang="en-US" sz="2800" b="1">
                <a:latin typeface="Arial" charset="0"/>
              </a:rPr>
              <a:t>established the North American</a:t>
            </a:r>
          </a:p>
          <a:p>
            <a:pPr marL="457200" indent="-457200"/>
            <a:r>
              <a:rPr lang="en-US" sz="2800" b="1">
                <a:latin typeface="Arial" charset="0"/>
              </a:rPr>
              <a:t>Air Defence Command (NORAD). </a:t>
            </a:r>
          </a:p>
          <a:p>
            <a:pPr marL="457200" indent="-457200"/>
            <a:r>
              <a:rPr lang="en-US" sz="2800" b="1">
                <a:latin typeface="Arial" charset="0"/>
              </a:rPr>
              <a:t>What did NORAD do?</a:t>
            </a:r>
          </a:p>
          <a:p>
            <a:pPr marL="1371600" lvl="2" indent="-457200"/>
            <a:endParaRPr lang="en-US" sz="2800" b="1">
              <a:latin typeface="Arial" charset="0"/>
            </a:endParaRPr>
          </a:p>
          <a:p>
            <a:pPr marL="1371600" lvl="2" indent="-457200"/>
            <a:r>
              <a:rPr lang="en-US" sz="2800" b="1">
                <a:latin typeface="Arial" charset="0"/>
              </a:rPr>
              <a:t>d. All of the above</a:t>
            </a:r>
          </a:p>
          <a:p>
            <a:pPr marL="1371600" lvl="2" indent="-457200">
              <a:buFontTx/>
              <a:buChar char="•"/>
            </a:pPr>
            <a:endParaRPr lang="en-US" sz="2800" b="1">
              <a:latin typeface="Arial" charset="0"/>
            </a:endParaRPr>
          </a:p>
          <a:p>
            <a:pPr marL="1371600" lvl="2" indent="-457200"/>
            <a:endParaRPr lang="en-US" sz="2800" b="1">
              <a:latin typeface="Arial" charset="0"/>
            </a:endParaRPr>
          </a:p>
        </p:txBody>
      </p:sp>
      <p:pic>
        <p:nvPicPr>
          <p:cNvPr id="109571" name="Picture 3" descr="nor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057400"/>
            <a:ext cx="1752600" cy="17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457200" y="990600"/>
            <a:ext cx="50292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b="1">
                <a:latin typeface="Arial" charset="0"/>
              </a:rPr>
              <a:t>Question 20</a:t>
            </a:r>
          </a:p>
          <a:p>
            <a:pPr marL="457200" indent="-457200"/>
            <a:endParaRPr lang="en-US" b="1">
              <a:latin typeface="Arial" charset="0"/>
            </a:endParaRPr>
          </a:p>
          <a:p>
            <a:pPr marL="457200" indent="-457200"/>
            <a:r>
              <a:rPr lang="en-US" b="1">
                <a:latin typeface="Arial" charset="0"/>
              </a:rPr>
              <a:t>Many babies were born after</a:t>
            </a:r>
          </a:p>
          <a:p>
            <a:pPr marL="457200" indent="-457200"/>
            <a:r>
              <a:rPr lang="en-US" b="1">
                <a:latin typeface="Arial" charset="0"/>
              </a:rPr>
              <a:t>WWII.  What is this event called?</a:t>
            </a:r>
          </a:p>
          <a:p>
            <a:pPr marL="457200" indent="-457200"/>
            <a:endParaRPr lang="en-US" b="1">
              <a:latin typeface="Arial" charset="0"/>
            </a:endParaRPr>
          </a:p>
          <a:p>
            <a:pPr marL="457200" indent="-457200">
              <a:buFontTx/>
              <a:buAutoNum type="alphaLcPeriod"/>
            </a:pPr>
            <a:r>
              <a:rPr lang="en-US" b="1">
                <a:latin typeface="Arial" charset="0"/>
              </a:rPr>
              <a:t>	Baby boom</a:t>
            </a:r>
          </a:p>
          <a:p>
            <a:pPr marL="457200" indent="-457200">
              <a:buFontTx/>
              <a:buAutoNum type="alphaLcPeriod"/>
            </a:pPr>
            <a:endParaRPr lang="en-US" b="1">
              <a:latin typeface="Arial" charset="0"/>
            </a:endParaRPr>
          </a:p>
          <a:p>
            <a:pPr marL="457200" indent="-457200">
              <a:buFontTx/>
              <a:buAutoNum type="alphaLcPeriod"/>
            </a:pPr>
            <a:r>
              <a:rPr lang="en-US" b="1">
                <a:latin typeface="Arial" charset="0"/>
              </a:rPr>
              <a:t>	Great Baby Sweepstakes</a:t>
            </a:r>
          </a:p>
          <a:p>
            <a:pPr marL="457200" indent="-457200">
              <a:buFontTx/>
              <a:buAutoNum type="alphaLcPeriod"/>
            </a:pPr>
            <a:endParaRPr lang="en-US" b="1">
              <a:latin typeface="Arial" charset="0"/>
            </a:endParaRPr>
          </a:p>
          <a:p>
            <a:pPr marL="457200" indent="-457200">
              <a:buFontTx/>
              <a:buAutoNum type="alphaLcPeriod"/>
            </a:pPr>
            <a:r>
              <a:rPr lang="en-US" b="1">
                <a:latin typeface="Arial" charset="0"/>
              </a:rPr>
              <a:t>	Me Generation</a:t>
            </a:r>
          </a:p>
          <a:p>
            <a:pPr marL="457200" indent="-457200">
              <a:buFontTx/>
              <a:buAutoNum type="alphaLcPeriod"/>
            </a:pPr>
            <a:endParaRPr lang="en-US" b="1">
              <a:latin typeface="Arial" charset="0"/>
            </a:endParaRPr>
          </a:p>
          <a:p>
            <a:pPr marL="457200" indent="-457200">
              <a:buFontTx/>
              <a:buAutoNum type="alphaLcPeriod"/>
            </a:pPr>
            <a:r>
              <a:rPr lang="en-US" b="1">
                <a:latin typeface="Arial" charset="0"/>
              </a:rPr>
              <a:t>	Generation X</a:t>
            </a:r>
          </a:p>
        </p:txBody>
      </p:sp>
      <p:pic>
        <p:nvPicPr>
          <p:cNvPr id="47108" name="Picture 4" descr="baby_0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371600"/>
            <a:ext cx="33909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457200" y="990600"/>
            <a:ext cx="48768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2800" b="1">
                <a:latin typeface="Arial" charset="0"/>
              </a:rPr>
              <a:t>Many babies were born</a:t>
            </a:r>
          </a:p>
          <a:p>
            <a:pPr marL="457200" indent="-457200"/>
            <a:r>
              <a:rPr lang="en-US" sz="2800" b="1">
                <a:latin typeface="Arial" charset="0"/>
              </a:rPr>
              <a:t>after WWII.  What is this</a:t>
            </a:r>
          </a:p>
          <a:p>
            <a:pPr marL="457200" indent="-457200"/>
            <a:r>
              <a:rPr lang="en-US" sz="2800" b="1">
                <a:latin typeface="Arial" charset="0"/>
              </a:rPr>
              <a:t>event called?</a:t>
            </a:r>
          </a:p>
          <a:p>
            <a:pPr marL="457200" indent="-457200"/>
            <a:endParaRPr lang="en-US" sz="2800" b="1">
              <a:latin typeface="Arial" charset="0"/>
            </a:endParaRPr>
          </a:p>
          <a:p>
            <a:pPr marL="457200" indent="-457200">
              <a:buFontTx/>
              <a:buAutoNum type="alphaLcPeriod"/>
            </a:pPr>
            <a:r>
              <a:rPr lang="en-US" sz="2800" b="1">
                <a:latin typeface="Arial" charset="0"/>
              </a:rPr>
              <a:t>	Baby boom</a:t>
            </a:r>
          </a:p>
          <a:p>
            <a:pPr marL="457200" indent="-457200">
              <a:buFontTx/>
              <a:buAutoNum type="alphaLcPeriod"/>
            </a:pPr>
            <a:endParaRPr lang="en-US" sz="2800" b="1">
              <a:latin typeface="Arial" charset="0"/>
            </a:endParaRPr>
          </a:p>
          <a:p>
            <a:pPr marL="457200" indent="-457200">
              <a:buFontTx/>
              <a:buAutoNum type="alphaLcPeriod"/>
            </a:pPr>
            <a:endParaRPr lang="en-US" sz="2800" b="1">
              <a:latin typeface="Arial" charset="0"/>
            </a:endParaRPr>
          </a:p>
        </p:txBody>
      </p:sp>
      <p:pic>
        <p:nvPicPr>
          <p:cNvPr id="110595" name="Picture 3" descr="baby_0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600200"/>
            <a:ext cx="2035175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228600" y="193675"/>
            <a:ext cx="6934200" cy="629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b="1">
                <a:latin typeface="Arial" charset="0"/>
              </a:rPr>
              <a:t>Question 21</a:t>
            </a:r>
          </a:p>
          <a:p>
            <a:pPr marL="457200" indent="-457200"/>
            <a:endParaRPr lang="en-US" b="1">
              <a:latin typeface="Arial" charset="0"/>
            </a:endParaRPr>
          </a:p>
          <a:p>
            <a:pPr marL="457200" indent="-457200"/>
            <a:r>
              <a:rPr lang="en-US" b="1">
                <a:latin typeface="Arial" charset="0"/>
              </a:rPr>
              <a:t>In a bilingual Canada...</a:t>
            </a:r>
          </a:p>
          <a:p>
            <a:pPr marL="1371600" lvl="2" indent="-457200"/>
            <a:endParaRPr lang="en-US" b="1">
              <a:latin typeface="Arial" charset="0"/>
            </a:endParaRPr>
          </a:p>
          <a:p>
            <a:pPr marL="1371600" lvl="2" indent="-457200">
              <a:buFontTx/>
              <a:buAutoNum type="alphaLcPeriod"/>
            </a:pPr>
            <a:r>
              <a:rPr lang="en-US" b="1">
                <a:latin typeface="Arial" charset="0"/>
              </a:rPr>
              <a:t>	All Canadians speak both English  	and French</a:t>
            </a:r>
          </a:p>
          <a:p>
            <a:pPr marL="1371600" lvl="2" indent="-457200">
              <a:buFontTx/>
              <a:buAutoNum type="alphaLcPeriod"/>
            </a:pPr>
            <a:endParaRPr lang="en-US" b="1">
              <a:latin typeface="Arial" charset="0"/>
            </a:endParaRPr>
          </a:p>
          <a:p>
            <a:pPr marL="1371600" lvl="2" indent="-457200">
              <a:buFontTx/>
              <a:buAutoNum type="alphaLcPeriod"/>
            </a:pPr>
            <a:r>
              <a:rPr lang="en-US" b="1">
                <a:latin typeface="Arial" charset="0"/>
              </a:rPr>
              <a:t>	All people in Quebec speak both 	English and French</a:t>
            </a:r>
          </a:p>
          <a:p>
            <a:pPr marL="1371600" lvl="2" indent="-457200">
              <a:buFontTx/>
              <a:buAutoNum type="alphaLcPeriod"/>
            </a:pPr>
            <a:endParaRPr lang="en-US" b="1">
              <a:latin typeface="Arial" charset="0"/>
            </a:endParaRPr>
          </a:p>
          <a:p>
            <a:pPr marL="1371600" lvl="2" indent="-457200">
              <a:buFontTx/>
              <a:buAutoNum type="alphaLcPeriod"/>
            </a:pPr>
            <a:r>
              <a:rPr lang="en-US" b="1">
                <a:latin typeface="Arial" charset="0"/>
              </a:rPr>
              <a:t>	New immigrants to Canada must 	learn both English and French</a:t>
            </a:r>
          </a:p>
          <a:p>
            <a:pPr marL="1371600" lvl="2" indent="-457200">
              <a:buFontTx/>
              <a:buAutoNum type="alphaLcPeriod"/>
            </a:pPr>
            <a:endParaRPr lang="en-US" b="1">
              <a:latin typeface="Arial" charset="0"/>
            </a:endParaRPr>
          </a:p>
          <a:p>
            <a:pPr marL="1371600" lvl="2" indent="-457200">
              <a:buFontTx/>
              <a:buAutoNum type="alphaLcPeriod"/>
            </a:pPr>
            <a:r>
              <a:rPr lang="en-US" b="1">
                <a:latin typeface="Arial" charset="0"/>
              </a:rPr>
              <a:t>	There are two official languages:  	English and French</a:t>
            </a:r>
          </a:p>
          <a:p>
            <a:pPr marL="1371600" lvl="2" indent="-457200">
              <a:buFontTx/>
              <a:buAutoNum type="alphaLcPeriod"/>
            </a:pPr>
            <a:endParaRPr lang="en-US" b="1">
              <a:latin typeface="Arial" charset="0"/>
            </a:endParaRPr>
          </a:p>
          <a:p>
            <a:pPr marL="1371600" lvl="2" indent="-457200">
              <a:buFontTx/>
              <a:buAutoNum type="alphaLcPeriod"/>
            </a:pPr>
            <a:r>
              <a:rPr lang="en-US" b="1">
                <a:latin typeface="Arial" charset="0"/>
              </a:rPr>
              <a:t>	None of the above</a:t>
            </a:r>
          </a:p>
        </p:txBody>
      </p:sp>
      <p:pic>
        <p:nvPicPr>
          <p:cNvPr id="61444" name="Picture 4" descr="Canada-fl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52400"/>
            <a:ext cx="2776538" cy="1390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05200" y="1447800"/>
            <a:ext cx="533400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2800" b="1">
                <a:latin typeface="Arial" charset="0"/>
              </a:rPr>
              <a:t>What role did Canadians </a:t>
            </a:r>
          </a:p>
          <a:p>
            <a:pPr marL="457200" indent="-457200"/>
            <a:r>
              <a:rPr lang="en-US" sz="2800" b="1">
                <a:latin typeface="Arial" charset="0"/>
              </a:rPr>
              <a:t>perform during the 1956 Suez</a:t>
            </a:r>
          </a:p>
          <a:p>
            <a:pPr marL="457200" indent="-457200"/>
            <a:r>
              <a:rPr lang="en-US" sz="2800" b="1">
                <a:latin typeface="Arial" charset="0"/>
              </a:rPr>
              <a:t>Crisis?</a:t>
            </a:r>
          </a:p>
          <a:p>
            <a:pPr marL="1371600" lvl="2" indent="-457200"/>
            <a:endParaRPr lang="en-US" sz="2800" b="1">
              <a:latin typeface="Arial" charset="0"/>
            </a:endParaRPr>
          </a:p>
          <a:p>
            <a:pPr marL="1371600" lvl="2" indent="-457200"/>
            <a:r>
              <a:rPr lang="en-US" sz="2800" b="1">
                <a:latin typeface="Arial" charset="0"/>
              </a:rPr>
              <a:t>b.  Canadian troops served as Peacekeepers</a:t>
            </a:r>
          </a:p>
          <a:p>
            <a:pPr marL="1371600" lvl="2" indent="-457200">
              <a:buFontTx/>
              <a:buChar char="•"/>
            </a:pPr>
            <a:endParaRPr lang="en-US" sz="2800" b="1">
              <a:latin typeface="Arial" charset="0"/>
            </a:endParaRPr>
          </a:p>
        </p:txBody>
      </p:sp>
      <p:pic>
        <p:nvPicPr>
          <p:cNvPr id="101379" name="Picture 3" descr="H-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286000"/>
            <a:ext cx="2133600" cy="18240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2"/>
          <p:cNvSpPr txBox="1">
            <a:spLocks noChangeArrowheads="1"/>
          </p:cNvSpPr>
          <p:nvPr/>
        </p:nvSpPr>
        <p:spPr bwMode="auto">
          <a:xfrm>
            <a:off x="457200" y="2895600"/>
            <a:ext cx="75438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2800" b="1">
                <a:latin typeface="Arial" charset="0"/>
              </a:rPr>
              <a:t>In a bilingual Canada...</a:t>
            </a:r>
          </a:p>
          <a:p>
            <a:pPr marL="1371600" lvl="2" indent="-457200"/>
            <a:endParaRPr lang="en-US" sz="2800" b="1">
              <a:latin typeface="Arial" charset="0"/>
            </a:endParaRPr>
          </a:p>
          <a:p>
            <a:pPr marL="1371600" lvl="2" indent="-457200"/>
            <a:r>
              <a:rPr lang="en-US" sz="2800" b="1">
                <a:latin typeface="Arial" charset="0"/>
              </a:rPr>
              <a:t>d.		There are two official 	languages:  English and French</a:t>
            </a:r>
          </a:p>
          <a:p>
            <a:pPr marL="1371600" lvl="2" indent="-457200">
              <a:buFontTx/>
              <a:buChar char="•"/>
            </a:pPr>
            <a:endParaRPr lang="en-US" b="1">
              <a:latin typeface="Arial" charset="0"/>
            </a:endParaRPr>
          </a:p>
          <a:p>
            <a:pPr marL="1371600" lvl="2" indent="-457200"/>
            <a:endParaRPr lang="en-US" b="1">
              <a:latin typeface="Arial" charset="0"/>
            </a:endParaRPr>
          </a:p>
        </p:txBody>
      </p:sp>
      <p:pic>
        <p:nvPicPr>
          <p:cNvPr id="111619" name="Picture 3" descr="Canada-fl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990600"/>
            <a:ext cx="2776538" cy="1390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3048000" y="193675"/>
            <a:ext cx="5715000" cy="629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b="1">
                <a:latin typeface="Arial" charset="0"/>
              </a:rPr>
              <a:t>Question 12</a:t>
            </a:r>
          </a:p>
          <a:p>
            <a:pPr marL="457200" indent="-457200"/>
            <a:endParaRPr lang="en-US" b="1">
              <a:latin typeface="Arial" charset="0"/>
            </a:endParaRPr>
          </a:p>
          <a:p>
            <a:pPr marL="457200" indent="-457200"/>
            <a:r>
              <a:rPr lang="en-US" b="1">
                <a:latin typeface="Arial" charset="0"/>
              </a:rPr>
              <a:t>Igor Gouzenko told Canadians about</a:t>
            </a:r>
          </a:p>
          <a:p>
            <a:pPr marL="457200" indent="-457200"/>
            <a:r>
              <a:rPr lang="en-US" b="1">
                <a:latin typeface="Arial" charset="0"/>
              </a:rPr>
              <a:t>what?</a:t>
            </a:r>
          </a:p>
          <a:p>
            <a:pPr marL="457200" indent="-457200"/>
            <a:endParaRPr lang="en-US" b="1">
              <a:latin typeface="Arial" charset="0"/>
            </a:endParaRPr>
          </a:p>
          <a:p>
            <a:pPr marL="457200" indent="-457200">
              <a:buFontTx/>
              <a:buAutoNum type="alphaLcPeriod"/>
            </a:pPr>
            <a:r>
              <a:rPr lang="en-US" b="1">
                <a:latin typeface="Arial" charset="0"/>
              </a:rPr>
              <a:t>	A Soviet spy ring in Canada</a:t>
            </a:r>
          </a:p>
          <a:p>
            <a:pPr marL="457200" indent="-457200">
              <a:buFontTx/>
              <a:buAutoNum type="alphaLcPeriod"/>
            </a:pPr>
            <a:endParaRPr lang="en-US" b="1">
              <a:latin typeface="Arial" charset="0"/>
            </a:endParaRPr>
          </a:p>
          <a:p>
            <a:pPr marL="457200" indent="-457200">
              <a:buFontTx/>
              <a:buAutoNum type="alphaLcPeriod"/>
            </a:pPr>
            <a:r>
              <a:rPr lang="en-US" b="1">
                <a:latin typeface="Arial" charset="0"/>
              </a:rPr>
              <a:t>	American plan to invade 	Canada</a:t>
            </a:r>
          </a:p>
          <a:p>
            <a:pPr marL="457200" indent="-457200">
              <a:buFontTx/>
              <a:buAutoNum type="alphaLcPeriod"/>
            </a:pPr>
            <a:endParaRPr lang="en-US" b="1">
              <a:latin typeface="Arial" charset="0"/>
            </a:endParaRPr>
          </a:p>
          <a:p>
            <a:pPr marL="457200" indent="-457200">
              <a:buFontTx/>
              <a:buAutoNum type="alphaLcPeriod"/>
            </a:pPr>
            <a:r>
              <a:rPr lang="en-US" b="1">
                <a:latin typeface="Arial" charset="0"/>
              </a:rPr>
              <a:t>	Soviet plans to support North 	Korea during the Korean War</a:t>
            </a:r>
          </a:p>
          <a:p>
            <a:pPr marL="457200" indent="-457200">
              <a:buFontTx/>
              <a:buAutoNum type="alphaLcPeriod"/>
            </a:pPr>
            <a:endParaRPr lang="en-US" b="1">
              <a:latin typeface="Arial" charset="0"/>
            </a:endParaRPr>
          </a:p>
          <a:p>
            <a:pPr marL="457200" indent="-457200">
              <a:buFontTx/>
              <a:buAutoNum type="alphaLcPeriod"/>
            </a:pPr>
            <a:r>
              <a:rPr lang="en-US" b="1">
                <a:latin typeface="Arial" charset="0"/>
              </a:rPr>
              <a:t>	The Warsaw Pact</a:t>
            </a:r>
          </a:p>
          <a:p>
            <a:pPr marL="457200" indent="-457200">
              <a:buFontTx/>
              <a:buAutoNum type="alphaLcPeriod"/>
            </a:pPr>
            <a:endParaRPr lang="en-US" b="1">
              <a:latin typeface="Arial" charset="0"/>
            </a:endParaRPr>
          </a:p>
          <a:p>
            <a:pPr marL="457200" indent="-457200">
              <a:buFontTx/>
              <a:buAutoNum type="alphaLcPeriod"/>
            </a:pPr>
            <a:r>
              <a:rPr lang="en-US" b="1">
                <a:latin typeface="Arial" charset="0"/>
              </a:rPr>
              <a:t>	Russian plans to launch 	satellites into space</a:t>
            </a:r>
          </a:p>
        </p:txBody>
      </p:sp>
      <p:pic>
        <p:nvPicPr>
          <p:cNvPr id="46084" name="Picture 4" descr="igor-gouzenk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52600"/>
            <a:ext cx="212725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2743200" y="2057400"/>
            <a:ext cx="57150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2800" b="1">
                <a:latin typeface="Arial" charset="0"/>
              </a:rPr>
              <a:t>Igor Gouzenko told Canadians</a:t>
            </a:r>
          </a:p>
          <a:p>
            <a:pPr marL="457200" indent="-457200"/>
            <a:r>
              <a:rPr lang="en-US" sz="2800" b="1">
                <a:latin typeface="Arial" charset="0"/>
              </a:rPr>
              <a:t>About what?</a:t>
            </a:r>
          </a:p>
          <a:p>
            <a:pPr marL="457200" indent="-457200"/>
            <a:endParaRPr lang="en-US" sz="2800" b="1">
              <a:latin typeface="Arial" charset="0"/>
            </a:endParaRPr>
          </a:p>
          <a:p>
            <a:pPr marL="457200" indent="-457200">
              <a:buFontTx/>
              <a:buAutoNum type="alphaLcPeriod"/>
            </a:pPr>
            <a:r>
              <a:rPr lang="en-US" sz="2800" b="1">
                <a:latin typeface="Arial" charset="0"/>
              </a:rPr>
              <a:t>	A Soviet spy ring in 	Canada</a:t>
            </a:r>
          </a:p>
          <a:p>
            <a:pPr marL="457200" indent="-457200">
              <a:buFontTx/>
              <a:buAutoNum type="alphaLcPeriod"/>
            </a:pPr>
            <a:endParaRPr lang="en-US" sz="2800" b="1">
              <a:latin typeface="Arial" charset="0"/>
            </a:endParaRPr>
          </a:p>
        </p:txBody>
      </p:sp>
      <p:pic>
        <p:nvPicPr>
          <p:cNvPr id="102403" name="Picture 3" descr="igor-gouzenk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133600"/>
            <a:ext cx="1543050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457200" y="838200"/>
            <a:ext cx="52578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b="1">
                <a:latin typeface="Arial" charset="0"/>
              </a:rPr>
              <a:t>Question 13</a:t>
            </a:r>
          </a:p>
          <a:p>
            <a:pPr marL="457200" indent="-457200"/>
            <a:endParaRPr lang="en-US" b="1">
              <a:latin typeface="Arial" charset="0"/>
            </a:endParaRPr>
          </a:p>
          <a:p>
            <a:pPr marL="457200" indent="-457200"/>
            <a:r>
              <a:rPr lang="en-US" b="1">
                <a:latin typeface="Arial" charset="0"/>
              </a:rPr>
              <a:t>Which Prime Minister cancelled</a:t>
            </a:r>
          </a:p>
          <a:p>
            <a:pPr marL="457200" indent="-457200"/>
            <a:r>
              <a:rPr lang="en-US" b="1">
                <a:latin typeface="Arial" charset="0"/>
              </a:rPr>
              <a:t>the Avro Arrow plane?</a:t>
            </a:r>
          </a:p>
          <a:p>
            <a:pPr marL="457200" indent="-457200"/>
            <a:endParaRPr lang="en-US" b="1">
              <a:latin typeface="Arial" charset="0"/>
            </a:endParaRPr>
          </a:p>
          <a:p>
            <a:pPr marL="1371600" lvl="2" indent="-457200">
              <a:buFontTx/>
              <a:buAutoNum type="alphaLcPeriod"/>
            </a:pPr>
            <a:r>
              <a:rPr lang="en-US" b="1">
                <a:latin typeface="Arial" charset="0"/>
              </a:rPr>
              <a:t>William Lyon Mackenzie King</a:t>
            </a:r>
          </a:p>
          <a:p>
            <a:pPr marL="1371600" lvl="2" indent="-457200">
              <a:buFontTx/>
              <a:buAutoNum type="alphaLcPeriod"/>
            </a:pPr>
            <a:endParaRPr lang="en-US" b="1">
              <a:latin typeface="Arial" charset="0"/>
            </a:endParaRPr>
          </a:p>
          <a:p>
            <a:pPr marL="1371600" lvl="2" indent="-457200">
              <a:buFontTx/>
              <a:buAutoNum type="alphaLcPeriod"/>
            </a:pPr>
            <a:r>
              <a:rPr lang="en-US" b="1">
                <a:latin typeface="Arial" charset="0"/>
              </a:rPr>
              <a:t>Louis St. Laurent</a:t>
            </a:r>
          </a:p>
          <a:p>
            <a:pPr marL="1371600" lvl="2" indent="-457200">
              <a:buFontTx/>
              <a:buAutoNum type="alphaLcPeriod"/>
            </a:pPr>
            <a:endParaRPr lang="en-US" b="1">
              <a:latin typeface="Arial" charset="0"/>
            </a:endParaRPr>
          </a:p>
          <a:p>
            <a:pPr marL="1371600" lvl="2" indent="-457200">
              <a:buFontTx/>
              <a:buAutoNum type="alphaLcPeriod"/>
            </a:pPr>
            <a:r>
              <a:rPr lang="en-US" b="1">
                <a:latin typeface="Arial" charset="0"/>
              </a:rPr>
              <a:t>John Diefenbaker</a:t>
            </a:r>
          </a:p>
          <a:p>
            <a:pPr marL="1371600" lvl="2" indent="-457200">
              <a:buFontTx/>
              <a:buAutoNum type="alphaLcPeriod"/>
            </a:pPr>
            <a:endParaRPr lang="en-US" b="1">
              <a:latin typeface="Arial" charset="0"/>
            </a:endParaRPr>
          </a:p>
          <a:p>
            <a:pPr marL="1371600" lvl="2" indent="-457200">
              <a:buFontTx/>
              <a:buAutoNum type="alphaLcPeriod"/>
            </a:pPr>
            <a:r>
              <a:rPr lang="en-US" b="1">
                <a:latin typeface="Arial" charset="0"/>
              </a:rPr>
              <a:t>Lester B. Pearson</a:t>
            </a:r>
          </a:p>
        </p:txBody>
      </p:sp>
      <p:pic>
        <p:nvPicPr>
          <p:cNvPr id="49156" name="Picture 4" descr="cf-105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409950"/>
            <a:ext cx="3810000" cy="2862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457200" y="838200"/>
            <a:ext cx="48006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2800" b="1">
                <a:latin typeface="Arial" charset="0"/>
              </a:rPr>
              <a:t>Which Prime Minister</a:t>
            </a:r>
          </a:p>
          <a:p>
            <a:pPr marL="457200" indent="-457200"/>
            <a:r>
              <a:rPr lang="en-US" sz="2800" b="1">
                <a:latin typeface="Arial" charset="0"/>
              </a:rPr>
              <a:t>cancelled the Avro Arrow </a:t>
            </a:r>
          </a:p>
          <a:p>
            <a:pPr marL="457200" indent="-457200"/>
            <a:r>
              <a:rPr lang="en-US" sz="2800" b="1">
                <a:latin typeface="Arial" charset="0"/>
              </a:rPr>
              <a:t>plane?</a:t>
            </a:r>
          </a:p>
          <a:p>
            <a:pPr marL="457200" indent="-457200"/>
            <a:endParaRPr lang="en-US" sz="2800" b="1">
              <a:latin typeface="Arial" charset="0"/>
            </a:endParaRPr>
          </a:p>
          <a:p>
            <a:pPr marL="1371600" lvl="2" indent="-457200">
              <a:buFontTx/>
              <a:buAutoNum type="alphaLcPeriod"/>
            </a:pPr>
            <a:endParaRPr lang="en-US" sz="2800" b="1">
              <a:latin typeface="Arial" charset="0"/>
            </a:endParaRPr>
          </a:p>
          <a:p>
            <a:pPr marL="1371600" lvl="2" indent="-457200"/>
            <a:r>
              <a:rPr lang="en-US" sz="2800" b="1">
                <a:latin typeface="Arial" charset="0"/>
              </a:rPr>
              <a:t>c.   John Diefenbaker</a:t>
            </a:r>
          </a:p>
          <a:p>
            <a:pPr marL="1371600" lvl="2" indent="-457200">
              <a:buFontTx/>
              <a:buAutoNum type="alphaLcPeriod"/>
            </a:pPr>
            <a:endParaRPr lang="en-US" sz="2800" b="1">
              <a:latin typeface="Arial" charset="0"/>
            </a:endParaRPr>
          </a:p>
        </p:txBody>
      </p:sp>
      <p:pic>
        <p:nvPicPr>
          <p:cNvPr id="103427" name="Picture 3" descr="cf-105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1735138"/>
            <a:ext cx="2819400" cy="2117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" y="193675"/>
            <a:ext cx="7162800" cy="612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2200" b="1">
                <a:latin typeface="Arial" charset="0"/>
              </a:rPr>
              <a:t>Question 14</a:t>
            </a:r>
          </a:p>
          <a:p>
            <a:pPr marL="457200" indent="-457200"/>
            <a:endParaRPr lang="en-US" sz="2200" b="1">
              <a:latin typeface="Arial" charset="0"/>
            </a:endParaRPr>
          </a:p>
          <a:p>
            <a:pPr marL="457200" indent="-457200"/>
            <a:r>
              <a:rPr lang="en-US" sz="2200" b="1">
                <a:latin typeface="Arial" charset="0"/>
              </a:rPr>
              <a:t>The Bill of Rights was introduced in</a:t>
            </a:r>
          </a:p>
          <a:p>
            <a:pPr marL="457200" indent="-457200"/>
            <a:r>
              <a:rPr lang="en-US" sz="2200" b="1">
                <a:latin typeface="Arial" charset="0"/>
              </a:rPr>
              <a:t>1960 to protect the human rights of</a:t>
            </a:r>
          </a:p>
          <a:p>
            <a:pPr marL="457200" indent="-457200"/>
            <a:r>
              <a:rPr lang="en-US" sz="2200" b="1">
                <a:latin typeface="Arial" charset="0"/>
              </a:rPr>
              <a:t>Canadians.  It failed.  Why did it fail?</a:t>
            </a:r>
          </a:p>
          <a:p>
            <a:pPr marL="457200" indent="-457200"/>
            <a:endParaRPr lang="en-US" sz="2200" b="1">
              <a:latin typeface="Arial" charset="0"/>
            </a:endParaRPr>
          </a:p>
          <a:p>
            <a:pPr marL="457200" indent="-457200">
              <a:buFontTx/>
              <a:buAutoNum type="alphaLcPeriod"/>
            </a:pPr>
            <a:r>
              <a:rPr lang="en-US" sz="2200" b="1">
                <a:latin typeface="Arial" charset="0"/>
              </a:rPr>
              <a:t>It applied only to federal laws.  Provincial laws were exempt</a:t>
            </a:r>
          </a:p>
          <a:p>
            <a:pPr marL="457200" indent="-457200">
              <a:buFontTx/>
              <a:buAutoNum type="alphaLcPeriod"/>
            </a:pPr>
            <a:endParaRPr lang="en-US" sz="2200" b="1">
              <a:latin typeface="Arial" charset="0"/>
            </a:endParaRPr>
          </a:p>
          <a:p>
            <a:pPr marL="457200" indent="-457200">
              <a:buFontTx/>
              <a:buAutoNum type="alphaLcPeriod"/>
            </a:pPr>
            <a:r>
              <a:rPr lang="en-US" sz="2200" b="1">
                <a:latin typeface="Arial" charset="0"/>
              </a:rPr>
              <a:t>It did not apply to people in Quebec</a:t>
            </a:r>
          </a:p>
          <a:p>
            <a:pPr marL="457200" indent="-457200">
              <a:buFontTx/>
              <a:buAutoNum type="alphaLcPeriod"/>
            </a:pPr>
            <a:endParaRPr lang="en-US" sz="2200" b="1">
              <a:latin typeface="Arial" charset="0"/>
            </a:endParaRPr>
          </a:p>
          <a:p>
            <a:pPr marL="457200" indent="-457200">
              <a:buFontTx/>
              <a:buAutoNum type="alphaLcPeriod"/>
            </a:pPr>
            <a:r>
              <a:rPr lang="en-US" sz="2200" b="1">
                <a:latin typeface="Arial" charset="0"/>
              </a:rPr>
              <a:t>It was not included in Canada’s Constitution.  News laws could be made that did not recognize the Bill of Rights.</a:t>
            </a:r>
          </a:p>
          <a:p>
            <a:pPr marL="457200" indent="-457200">
              <a:buFontTx/>
              <a:buAutoNum type="alphaLcPeriod"/>
            </a:pPr>
            <a:endParaRPr lang="en-US" sz="2200" b="1">
              <a:latin typeface="Arial" charset="0"/>
            </a:endParaRPr>
          </a:p>
          <a:p>
            <a:pPr marL="457200" indent="-457200">
              <a:buFontTx/>
              <a:buAutoNum type="alphaLcPeriod"/>
            </a:pPr>
            <a:r>
              <a:rPr lang="en-US" sz="2200" b="1">
                <a:latin typeface="Arial" charset="0"/>
              </a:rPr>
              <a:t>All of the above</a:t>
            </a:r>
          </a:p>
          <a:p>
            <a:pPr marL="457200" indent="-457200">
              <a:buFontTx/>
              <a:buAutoNum type="alphaLcPeriod"/>
            </a:pPr>
            <a:endParaRPr lang="en-US" sz="2200" b="1">
              <a:latin typeface="Arial" charset="0"/>
            </a:endParaRPr>
          </a:p>
          <a:p>
            <a:pPr marL="457200" indent="-457200">
              <a:buFontTx/>
              <a:buAutoNum type="alphaLcPeriod"/>
            </a:pPr>
            <a:r>
              <a:rPr lang="en-US" sz="2200" b="1">
                <a:latin typeface="Arial" charset="0"/>
              </a:rPr>
              <a:t>A and C only</a:t>
            </a:r>
          </a:p>
        </p:txBody>
      </p:sp>
      <p:pic>
        <p:nvPicPr>
          <p:cNvPr id="51204" name="Picture 4" descr="HumanRights3_l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4114800"/>
            <a:ext cx="1820863" cy="2276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381000" y="1905000"/>
            <a:ext cx="71628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2800" b="1">
                <a:latin typeface="Arial" charset="0"/>
              </a:rPr>
              <a:t>The Bill of Rights was introduced in</a:t>
            </a:r>
          </a:p>
          <a:p>
            <a:pPr marL="457200" indent="-457200"/>
            <a:r>
              <a:rPr lang="en-US" sz="2800" b="1">
                <a:latin typeface="Arial" charset="0"/>
              </a:rPr>
              <a:t>1960 to protect the human rights of</a:t>
            </a:r>
          </a:p>
          <a:p>
            <a:pPr marL="457200" indent="-457200"/>
            <a:r>
              <a:rPr lang="en-US" sz="2800" b="1">
                <a:latin typeface="Arial" charset="0"/>
              </a:rPr>
              <a:t>Canadians.  It failed.  Why did it fail?</a:t>
            </a:r>
          </a:p>
          <a:p>
            <a:pPr marL="457200" indent="-457200"/>
            <a:endParaRPr lang="en-US" sz="2800" b="1">
              <a:latin typeface="Arial" charset="0"/>
            </a:endParaRPr>
          </a:p>
          <a:p>
            <a:pPr marL="457200" indent="-457200">
              <a:buFontTx/>
              <a:buAutoNum type="alphaLcPeriod"/>
            </a:pPr>
            <a:endParaRPr lang="en-US" sz="2800" b="1">
              <a:latin typeface="Arial" charset="0"/>
            </a:endParaRPr>
          </a:p>
          <a:p>
            <a:pPr marL="457200" indent="-457200"/>
            <a:r>
              <a:rPr lang="en-US" sz="2800" b="1">
                <a:latin typeface="Arial" charset="0"/>
              </a:rPr>
              <a:t>e.	A and C only</a:t>
            </a:r>
          </a:p>
        </p:txBody>
      </p:sp>
      <p:pic>
        <p:nvPicPr>
          <p:cNvPr id="104451" name="Picture 3" descr="HumanRights3_l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657600"/>
            <a:ext cx="2316163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2362200" y="152400"/>
            <a:ext cx="6629400" cy="629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b="1">
                <a:latin typeface="Arial" charset="0"/>
              </a:rPr>
              <a:t>Question 15</a:t>
            </a:r>
          </a:p>
          <a:p>
            <a:pPr marL="457200" indent="-457200"/>
            <a:endParaRPr lang="en-US" b="1">
              <a:latin typeface="Arial" charset="0"/>
            </a:endParaRPr>
          </a:p>
          <a:p>
            <a:pPr marL="457200" indent="-457200"/>
            <a:r>
              <a:rPr lang="en-US" b="1">
                <a:latin typeface="Arial" charset="0"/>
              </a:rPr>
              <a:t>Internationally, the USA is a military</a:t>
            </a:r>
          </a:p>
          <a:p>
            <a:pPr marL="457200" indent="-457200"/>
            <a:r>
              <a:rPr lang="en-US" b="1">
                <a:latin typeface="Arial" charset="0"/>
              </a:rPr>
              <a:t>superpower.  Canada does not have the</a:t>
            </a:r>
          </a:p>
          <a:p>
            <a:pPr marL="457200" indent="-457200"/>
            <a:r>
              <a:rPr lang="en-US" b="1">
                <a:latin typeface="Arial" charset="0"/>
              </a:rPr>
              <a:t>military strength of the USA, but Canada</a:t>
            </a:r>
          </a:p>
          <a:p>
            <a:pPr marL="457200" indent="-457200"/>
            <a:r>
              <a:rPr lang="en-US" b="1">
                <a:latin typeface="Arial" charset="0"/>
              </a:rPr>
              <a:t>has a strong economy, stable government</a:t>
            </a:r>
          </a:p>
          <a:p>
            <a:pPr marL="457200" indent="-457200"/>
            <a:r>
              <a:rPr lang="en-US" b="1">
                <a:latin typeface="Arial" charset="0"/>
              </a:rPr>
              <a:t>system and an vital role within international</a:t>
            </a:r>
          </a:p>
          <a:p>
            <a:pPr marL="457200" indent="-457200"/>
            <a:r>
              <a:rPr lang="en-US" b="1">
                <a:latin typeface="Arial" charset="0"/>
              </a:rPr>
              <a:t>organizations such as the United Nations. </a:t>
            </a:r>
          </a:p>
          <a:p>
            <a:pPr marL="457200" indent="-457200"/>
            <a:r>
              <a:rPr lang="en-US" b="1">
                <a:latin typeface="Arial" charset="0"/>
              </a:rPr>
              <a:t>In this context, Canada is a...</a:t>
            </a:r>
          </a:p>
          <a:p>
            <a:pPr marL="914400" lvl="1" indent="-457200"/>
            <a:endParaRPr lang="en-US" b="1">
              <a:latin typeface="Arial" charset="0"/>
            </a:endParaRPr>
          </a:p>
          <a:p>
            <a:pPr marL="914400" lvl="1" indent="-457200">
              <a:buFontTx/>
              <a:buAutoNum type="alphaLcPeriod"/>
            </a:pPr>
            <a:r>
              <a:rPr lang="en-US" b="1">
                <a:latin typeface="Arial" charset="0"/>
              </a:rPr>
              <a:t>	Capitalist society</a:t>
            </a:r>
          </a:p>
          <a:p>
            <a:pPr marL="914400" lvl="1" indent="-457200">
              <a:buFontTx/>
              <a:buAutoNum type="alphaLcPeriod"/>
            </a:pPr>
            <a:endParaRPr lang="en-US" b="1">
              <a:latin typeface="Arial" charset="0"/>
            </a:endParaRPr>
          </a:p>
          <a:p>
            <a:pPr marL="914400" lvl="1" indent="-457200">
              <a:buFontTx/>
              <a:buAutoNum type="alphaLcPeriod"/>
            </a:pPr>
            <a:r>
              <a:rPr lang="en-US" b="1">
                <a:latin typeface="Arial" charset="0"/>
              </a:rPr>
              <a:t>	Just Society</a:t>
            </a:r>
          </a:p>
          <a:p>
            <a:pPr marL="914400" lvl="1" indent="-457200">
              <a:buFontTx/>
              <a:buAutoNum type="alphaLcPeriod"/>
            </a:pPr>
            <a:endParaRPr lang="en-US" b="1">
              <a:latin typeface="Arial" charset="0"/>
            </a:endParaRPr>
          </a:p>
          <a:p>
            <a:pPr marL="914400" lvl="1" indent="-457200">
              <a:buFontTx/>
              <a:buAutoNum type="alphaLcPeriod"/>
            </a:pPr>
            <a:r>
              <a:rPr lang="en-US" b="1">
                <a:latin typeface="Arial" charset="0"/>
              </a:rPr>
              <a:t>	Middle Power</a:t>
            </a:r>
          </a:p>
          <a:p>
            <a:pPr marL="914400" lvl="1" indent="-457200">
              <a:buFontTx/>
              <a:buAutoNum type="alphaLcPeriod"/>
            </a:pPr>
            <a:endParaRPr lang="en-US" b="1">
              <a:latin typeface="Arial" charset="0"/>
            </a:endParaRPr>
          </a:p>
          <a:p>
            <a:pPr marL="914400" lvl="1" indent="-457200">
              <a:buFontTx/>
              <a:buAutoNum type="alphaLcPeriod"/>
            </a:pPr>
            <a:r>
              <a:rPr lang="en-US" b="1">
                <a:latin typeface="Arial" charset="0"/>
              </a:rPr>
              <a:t>	Nation of pacifists</a:t>
            </a:r>
          </a:p>
        </p:txBody>
      </p:sp>
      <p:pic>
        <p:nvPicPr>
          <p:cNvPr id="52228" name="Picture 4" descr="biglogo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514600"/>
            <a:ext cx="2047875" cy="1733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zure">
  <a:themeElements>
    <a:clrScheme name="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FF6600"/>
      </a:hlink>
      <a:folHlink>
        <a:srgbClr val="CC99FF"/>
      </a:folHlink>
    </a:clrScheme>
    <a:fontScheme name="Az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Designs\Azure.pot</Template>
  <TotalTime>1506</TotalTime>
  <Words>640</Words>
  <Application>Microsoft Office PowerPoint</Application>
  <PresentationFormat>On-screen Show (4:3)</PresentationFormat>
  <Paragraphs>197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Azure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Unknown 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Jefferson County Schools</dc:creator>
  <cp:lastModifiedBy>Teacher</cp:lastModifiedBy>
  <cp:revision>141</cp:revision>
  <dcterms:created xsi:type="dcterms:W3CDTF">1999-12-14T15:31:58Z</dcterms:created>
  <dcterms:modified xsi:type="dcterms:W3CDTF">2013-04-30T15:54:36Z</dcterms:modified>
</cp:coreProperties>
</file>