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Lst>
  <p:notesMasterIdLst>
    <p:notesMasterId r:id="rId4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9" r:id="rId35"/>
    <p:sldId id="290" r:id="rId36"/>
    <p:sldId id="291" r:id="rId37"/>
    <p:sldId id="292"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3EDFB-9E43-42A5-9F32-5A708A7CB041}" type="datetimeFigureOut">
              <a:rPr lang="en-CA" smtClean="0"/>
              <a:pPr/>
              <a:t>30/01/2013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9066B-C051-4105-AFE0-18CC42279C7E}"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712D5FB-A584-489A-857F-1AA754AAFF27}" type="slidenum">
              <a:rPr lang="en-US">
                <a:solidFill>
                  <a:prstClr val="black"/>
                </a:solidFill>
              </a:rPr>
              <a:pPr/>
              <a:t>2</a:t>
            </a:fld>
            <a:endParaRPr lang="en-US">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65FAA57-6EE3-49BB-AFEB-B5E5581CAE60}" type="slidenum">
              <a:rPr lang="en-US">
                <a:solidFill>
                  <a:prstClr val="black"/>
                </a:solidFill>
              </a:rPr>
              <a:pPr/>
              <a:t>37</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278CC-7842-4B2A-BD82-A81F5EB893C8}" type="slidenum">
              <a:rPr lang="en-GB">
                <a:solidFill>
                  <a:prstClr val="black"/>
                </a:solidFill>
              </a:rPr>
              <a:pPr/>
              <a:t>38</a:t>
            </a:fld>
            <a:endParaRPr lang="en-GB">
              <a:solidFill>
                <a:prstClr val="black"/>
              </a:solidFill>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966E9CD-3B9E-4135-AA16-9B220FF4BEC0}" type="slidenum">
              <a:rPr lang="en-US">
                <a:solidFill>
                  <a:prstClr val="black"/>
                </a:solidFill>
              </a:rPr>
              <a:pPr/>
              <a:t>6</a:t>
            </a:fld>
            <a:endParaRPr lang="en-US">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3CD8863-BB51-472A-817B-21EBFC818BC9}" type="slidenum">
              <a:rPr lang="en-US">
                <a:solidFill>
                  <a:prstClr val="black"/>
                </a:solidFill>
              </a:rPr>
              <a:pPr/>
              <a:t>7</a:t>
            </a:fld>
            <a:endParaRPr lang="en-US">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F9BDC3F-535C-4E9F-B961-F061D2D4F258}" type="slidenum">
              <a:rPr lang="en-US">
                <a:solidFill>
                  <a:prstClr val="black"/>
                </a:solidFill>
              </a:rPr>
              <a:pPr/>
              <a:t>9</a:t>
            </a:fld>
            <a:endParaRPr lang="en-US">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618AC9D-77AA-4C11-9FBE-33FC972493F5}" type="slidenum">
              <a:rPr lang="en-US" altLang="zh-CN">
                <a:solidFill>
                  <a:prstClr val="black"/>
                </a:solidFill>
              </a:rPr>
              <a:pPr/>
              <a:t>16</a:t>
            </a:fld>
            <a:endParaRPr lang="en-US" altLang="zh-CN">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CA"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93C905B-CFF4-4875-991F-39C4826BFCFA}" type="slidenum">
              <a:rPr lang="en-US" altLang="zh-CN">
                <a:solidFill>
                  <a:prstClr val="black"/>
                </a:solidFill>
              </a:rPr>
              <a:pPr/>
              <a:t>17</a:t>
            </a:fld>
            <a:endParaRPr lang="en-US" altLang="zh-CN">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CA"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C4A244C-6524-41C3-B116-B6282727720F}" type="slidenum">
              <a:rPr lang="en-US" altLang="zh-CN">
                <a:solidFill>
                  <a:prstClr val="black"/>
                </a:solidFill>
              </a:rPr>
              <a:pPr/>
              <a:t>26</a:t>
            </a:fld>
            <a:endParaRPr lang="en-US" altLang="zh-CN">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CA"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5844374-7CA7-4580-86C5-8BC4045AD95C}" type="slidenum">
              <a:rPr lang="en-US">
                <a:solidFill>
                  <a:prstClr val="black"/>
                </a:solidFill>
              </a:rPr>
              <a:pPr/>
              <a:t>29</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6E8EA-CB7D-4759-BF2E-DCDEB19B6648}" type="slidenum">
              <a:rPr lang="en-GB">
                <a:solidFill>
                  <a:prstClr val="black"/>
                </a:solidFill>
              </a:rPr>
              <a:pPr/>
              <a:t>35</a:t>
            </a:fld>
            <a:endParaRPr lang="en-GB">
              <a:solidFill>
                <a:prstClr val="black"/>
              </a:solidFill>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1/30/2013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1/30/2013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1/30/2013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1/30/2013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tint val="75000"/>
                  </a:prstClr>
                </a:solidFill>
              </a:rPr>
              <a:pPr/>
              <a:t>1/30/2013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tint val="75000"/>
                  </a:prstClr>
                </a:solidFill>
              </a:rPr>
              <a:pPr/>
              <a:t>1/30/2013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1/30/2013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1/30/2013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1/30/2013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1/30/2013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1/30/2013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457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57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4648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a:xfrm>
            <a:off x="6553200" y="6243638"/>
            <a:ext cx="2133600" cy="457200"/>
          </a:xfrm>
        </p:spPr>
        <p:txBody>
          <a:bodyPr/>
          <a:lstStyle>
            <a:lvl1pPr>
              <a:defRPr/>
            </a:lvl1pPr>
          </a:lstStyle>
          <a:p>
            <a:fld id="{E7B01222-7551-4C2D-A602-C0D4CCD1D0BB}" type="slidenum">
              <a:rPr lang="en-US">
                <a:solidFill>
                  <a:prstClr val="white">
                    <a:tint val="75000"/>
                  </a:prstClr>
                </a:solidFill>
              </a:rPr>
              <a:pPr/>
              <a:t>‹#›</a:t>
            </a:fld>
            <a:endParaRPr lang="en-US">
              <a:solidFill>
                <a:prstClr val="white">
                  <a:tint val="75000"/>
                </a:prstClr>
              </a:solidFill>
            </a:endParaRPr>
          </a:p>
        </p:txBody>
      </p:sp>
      <p:sp>
        <p:nvSpPr>
          <p:cNvPr id="8" name="Date Placeholder 7"/>
          <p:cNvSpPr>
            <a:spLocks noGrp="1"/>
          </p:cNvSpPr>
          <p:nvPr>
            <p:ph type="dt" sz="half" idx="11"/>
          </p:nvPr>
        </p:nvSpPr>
        <p:spPr>
          <a:xfrm>
            <a:off x="457200" y="6243638"/>
            <a:ext cx="2133600" cy="457200"/>
          </a:xfrm>
        </p:spPr>
        <p:txBody>
          <a:bodyPr/>
          <a:lstStyle>
            <a:lvl1pPr>
              <a:defRPr/>
            </a:lvl1pPr>
          </a:lstStyle>
          <a:p>
            <a:endParaRPr lang="en-US">
              <a:solidFill>
                <a:prstClr val="white">
                  <a:tint val="75000"/>
                </a:prstClr>
              </a:solidFill>
            </a:endParaRPr>
          </a:p>
        </p:txBody>
      </p:sp>
      <p:sp>
        <p:nvSpPr>
          <p:cNvPr id="9" name="Footer Placeholder 8"/>
          <p:cNvSpPr>
            <a:spLocks noGrp="1"/>
          </p:cNvSpPr>
          <p:nvPr>
            <p:ph type="ftr" sz="quarter" idx="12"/>
          </p:nvPr>
        </p:nvSpPr>
        <p:spPr>
          <a:xfrm>
            <a:off x="3124200" y="6243638"/>
            <a:ext cx="2895600" cy="457200"/>
          </a:xfrm>
        </p:spPr>
        <p:txBody>
          <a:bodyPr/>
          <a:lstStyle>
            <a:lvl1pPr>
              <a:defRPr/>
            </a:lvl1pPr>
          </a:lstStyle>
          <a:p>
            <a:endParaRPr lang="en-US">
              <a:solidFill>
                <a:prstClr val="white">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44C2FE98-2C23-4A70-9EAD-28FB09D3568B}" type="slidenum">
              <a:rPr lang="en-US">
                <a:solidFill>
                  <a:prstClr val="white">
                    <a:tint val="75000"/>
                  </a:prstClr>
                </a:solidFill>
              </a:rPr>
              <a:pPr/>
              <a:t>‹#›</a:t>
            </a:fld>
            <a:endParaRPr lang="en-US">
              <a:solidFill>
                <a:prstClr val="white">
                  <a:tint val="75000"/>
                </a:prstClr>
              </a:solidFill>
            </a:endParaRPr>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US">
              <a:solidFill>
                <a:prstClr val="white">
                  <a:tint val="75000"/>
                </a:prstClr>
              </a:solidFill>
            </a:endParaRPr>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US">
              <a:solidFill>
                <a:prstClr val="white">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981200"/>
            <a:ext cx="8229600" cy="1981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57200" y="4114800"/>
            <a:ext cx="8229600" cy="1981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49EE398F-92CD-43D0-99D5-E6D63ED777DA}"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6BED9D38-A1C5-4AD3-A572-9E33965ADDD5}"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CA"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fld id="{180BA841-ECDA-4F05-BB43-2C3C8BDA9A3D}"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fld id="{7E6D8E61-BEAB-4941-8538-78E65436541A}"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457200" y="1600200"/>
            <a:ext cx="4038600" cy="4525963"/>
          </a:xfrm>
        </p:spPr>
        <p:txBody>
          <a:bodyPr/>
          <a:lstStyle/>
          <a:p>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white">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C674250-C91C-4580-AD09-8129DCB4A2F9}" type="slidenum">
              <a:rPr lang="en-US">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2FB5C7-5918-482A-B7D5-67FCD58BAA3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33D662-4549-43BA-979F-4AB76593EAA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CA"/>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FA79C3-E7DD-48BF-AE43-ADF54E9F07C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058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5CA4A5-2F2D-448B-884D-17966124590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E8CB350-66E7-4B5B-9349-EA276750B90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ECB07A1-970C-4826-9D57-E0A75A93B9B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F88438-5058-450C-9781-AE9583553EA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CA"/>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83A0E0-72C2-44A1-BCE6-DAAD8CA1E9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CA"/>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CA"/>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C93688-8F54-43AF-82F1-C4E64156E9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CDA843-49B5-4992-91E3-2724D84E1CD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8"/>
            <a:ext cx="1943100" cy="5487829"/>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8648"/>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243066-4E53-475F-8CCE-2AE7C6735D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white">
                    <a:tint val="75000"/>
                  </a:prstClr>
                </a:solidFill>
              </a:rPr>
              <a:pPr/>
              <a:t>1/30/2013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8"/>
            <a:ext cx="7772400" cy="1144429"/>
          </a:xfrm>
          <a:prstGeom prst="rect">
            <a:avLst/>
          </a:prstGeom>
          <a:noFill/>
          <a:ln w="9525">
            <a:noFill/>
            <a:miter lim="800000"/>
            <a:headEnd/>
            <a:tailEnd/>
          </a:ln>
          <a:effectLst/>
        </p:spPr>
        <p:txBody>
          <a:bodyPr vert="horz" wrap="square" lIns="82296" tIns="41148" rIns="82296"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8"/>
            <a:ext cx="7772400" cy="4116229"/>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5"/>
            <a:ext cx="1905953"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defRPr sz="13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3248" y="6247925"/>
            <a:ext cx="2897505"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ctr">
              <a:defRPr sz="13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2248" y="6247925"/>
            <a:ext cx="1907382"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r">
              <a:defRPr sz="1300"/>
            </a:lvl1pPr>
          </a:lstStyle>
          <a:p>
            <a:pPr fontAlgn="base">
              <a:spcBef>
                <a:spcPct val="0"/>
              </a:spcBef>
              <a:spcAft>
                <a:spcPct val="0"/>
              </a:spcAft>
            </a:pPr>
            <a:fld id="{5CB86F24-C394-4929-9624-7C70CB882682}"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pitchFamily="18" charset="0"/>
        </a:defRPr>
      </a:lvl2pPr>
      <a:lvl3pPr algn="ctr" rtl="0" fontAlgn="base">
        <a:spcBef>
          <a:spcPct val="0"/>
        </a:spcBef>
        <a:spcAft>
          <a:spcPct val="0"/>
        </a:spcAft>
        <a:defRPr sz="4000">
          <a:solidFill>
            <a:schemeClr val="tx2"/>
          </a:solidFill>
          <a:latin typeface="Times New Roman" pitchFamily="18" charset="0"/>
        </a:defRPr>
      </a:lvl3pPr>
      <a:lvl4pPr algn="ctr" rtl="0" fontAlgn="base">
        <a:spcBef>
          <a:spcPct val="0"/>
        </a:spcBef>
        <a:spcAft>
          <a:spcPct val="0"/>
        </a:spcAft>
        <a:defRPr sz="4000">
          <a:solidFill>
            <a:schemeClr val="tx2"/>
          </a:solidFill>
          <a:latin typeface="Times New Roman" pitchFamily="18" charset="0"/>
        </a:defRPr>
      </a:lvl4pPr>
      <a:lvl5pPr algn="ctr" rtl="0" fontAlgn="base">
        <a:spcBef>
          <a:spcPct val="0"/>
        </a:spcBef>
        <a:spcAft>
          <a:spcPct val="0"/>
        </a:spcAft>
        <a:defRPr sz="4000">
          <a:solidFill>
            <a:schemeClr val="tx2"/>
          </a:solidFill>
          <a:latin typeface="Times New Roman" pitchFamily="18" charset="0"/>
        </a:defRPr>
      </a:lvl5pPr>
      <a:lvl6pPr marL="411480" algn="ctr" rtl="0" fontAlgn="base">
        <a:spcBef>
          <a:spcPct val="0"/>
        </a:spcBef>
        <a:spcAft>
          <a:spcPct val="0"/>
        </a:spcAft>
        <a:defRPr sz="4000">
          <a:solidFill>
            <a:schemeClr val="tx2"/>
          </a:solidFill>
          <a:latin typeface="Times New Roman" pitchFamily="18" charset="0"/>
        </a:defRPr>
      </a:lvl6pPr>
      <a:lvl7pPr marL="822960" algn="ctr" rtl="0" fontAlgn="base">
        <a:spcBef>
          <a:spcPct val="0"/>
        </a:spcBef>
        <a:spcAft>
          <a:spcPct val="0"/>
        </a:spcAft>
        <a:defRPr sz="4000">
          <a:solidFill>
            <a:schemeClr val="tx2"/>
          </a:solidFill>
          <a:latin typeface="Times New Roman" pitchFamily="18" charset="0"/>
        </a:defRPr>
      </a:lvl7pPr>
      <a:lvl8pPr marL="1234440" algn="ctr" rtl="0" fontAlgn="base">
        <a:spcBef>
          <a:spcPct val="0"/>
        </a:spcBef>
        <a:spcAft>
          <a:spcPct val="0"/>
        </a:spcAft>
        <a:defRPr sz="4000">
          <a:solidFill>
            <a:schemeClr val="tx2"/>
          </a:solidFill>
          <a:latin typeface="Times New Roman" pitchFamily="18" charset="0"/>
        </a:defRPr>
      </a:lvl8pPr>
      <a:lvl9pPr marL="1645920" algn="ctr" rtl="0" fontAlgn="base">
        <a:spcBef>
          <a:spcPct val="0"/>
        </a:spcBef>
        <a:spcAft>
          <a:spcPct val="0"/>
        </a:spcAft>
        <a:defRPr sz="4000">
          <a:solidFill>
            <a:schemeClr val="tx2"/>
          </a:solidFill>
          <a:latin typeface="Times New Roman" pitchFamily="18" charset="0"/>
        </a:defRPr>
      </a:lvl9pPr>
    </p:titleStyle>
    <p:bodyStyle>
      <a:lvl1pPr marL="308610" indent="-308610" algn="l" rtl="0" fontAlgn="base">
        <a:spcBef>
          <a:spcPct val="20000"/>
        </a:spcBef>
        <a:spcAft>
          <a:spcPct val="0"/>
        </a:spcAft>
        <a:buChar char="•"/>
        <a:defRPr sz="2900">
          <a:solidFill>
            <a:schemeClr val="tx1"/>
          </a:solidFill>
          <a:latin typeface="+mn-lt"/>
          <a:ea typeface="+mn-ea"/>
          <a:cs typeface="+mn-cs"/>
        </a:defRPr>
      </a:lvl1pPr>
      <a:lvl2pPr marL="668655" indent="-257175" algn="l" rtl="0" fontAlgn="base">
        <a:spcBef>
          <a:spcPct val="20000"/>
        </a:spcBef>
        <a:spcAft>
          <a:spcPct val="0"/>
        </a:spcAft>
        <a:buChar char="–"/>
        <a:defRPr sz="2500">
          <a:solidFill>
            <a:schemeClr val="tx1"/>
          </a:solidFill>
          <a:latin typeface="+mn-lt"/>
        </a:defRPr>
      </a:lvl2pPr>
      <a:lvl3pPr marL="1028700" indent="-205740" algn="l" rtl="0" fontAlgn="base">
        <a:spcBef>
          <a:spcPct val="20000"/>
        </a:spcBef>
        <a:spcAft>
          <a:spcPct val="0"/>
        </a:spcAft>
        <a:buChar char="•"/>
        <a:defRPr sz="2200">
          <a:solidFill>
            <a:schemeClr val="tx1"/>
          </a:solidFill>
          <a:latin typeface="+mn-lt"/>
        </a:defRPr>
      </a:lvl3pPr>
      <a:lvl4pPr marL="1440180" indent="-205740" algn="l" rtl="0" fontAlgn="base">
        <a:spcBef>
          <a:spcPct val="20000"/>
        </a:spcBef>
        <a:spcAft>
          <a:spcPct val="0"/>
        </a:spcAft>
        <a:buChar char="–"/>
        <a:defRPr sz="1800">
          <a:solidFill>
            <a:schemeClr val="tx1"/>
          </a:solidFill>
          <a:latin typeface="+mn-lt"/>
        </a:defRPr>
      </a:lvl4pPr>
      <a:lvl5pPr marL="1851660" indent="-205740" algn="l" rtl="0" fontAlgn="base">
        <a:spcBef>
          <a:spcPct val="20000"/>
        </a:spcBef>
        <a:spcAft>
          <a:spcPct val="0"/>
        </a:spcAft>
        <a:buChar char="»"/>
        <a:defRPr sz="1800">
          <a:solidFill>
            <a:schemeClr val="tx1"/>
          </a:solidFill>
          <a:latin typeface="+mn-lt"/>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http://www.stg.brown.edu/projects/WWII_Women/TimeLine/PearlHarbor.gif" TargetMode="External"/><Relationship Id="rId2" Type="http://schemas.openxmlformats.org/officeDocument/2006/relationships/image" Target="../media/image17.g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3.xml"/><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http://www.wsu.edu/~appleton/gened111/c37.ppt" TargetMode="External"/><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hyperlink" Target="http://www.valourandhorror.com/HK/HKsyn.ht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archives.cbc.ca/IDC-1-71-1039-5836/conflict_war/canada_veterans/clip5"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4419600" cy="914400"/>
          </a:xfrm>
        </p:spPr>
        <p:txBody>
          <a:bodyPr/>
          <a:lstStyle/>
          <a:p>
            <a:r>
              <a:rPr lang="en-US" b="1"/>
              <a:t>Hirohito</a:t>
            </a:r>
          </a:p>
        </p:txBody>
      </p:sp>
      <p:sp>
        <p:nvSpPr>
          <p:cNvPr id="90115" name="Rectangle 3"/>
          <p:cNvSpPr>
            <a:spLocks noGrp="1" noChangeArrowheads="1"/>
          </p:cNvSpPr>
          <p:nvPr>
            <p:ph type="body" idx="1"/>
          </p:nvPr>
        </p:nvSpPr>
        <p:spPr>
          <a:xfrm>
            <a:off x="0" y="762000"/>
            <a:ext cx="4419600" cy="990600"/>
          </a:xfrm>
        </p:spPr>
        <p:txBody>
          <a:bodyPr/>
          <a:lstStyle/>
          <a:p>
            <a:pPr algn="ctr">
              <a:lnSpc>
                <a:spcPct val="90000"/>
              </a:lnSpc>
              <a:buFontTx/>
              <a:buNone/>
            </a:pPr>
            <a:r>
              <a:rPr lang="en-US" sz="2800"/>
              <a:t>Emperor of Japan</a:t>
            </a:r>
          </a:p>
          <a:p>
            <a:pPr algn="ctr">
              <a:lnSpc>
                <a:spcPct val="90000"/>
              </a:lnSpc>
              <a:buFontTx/>
              <a:buNone/>
            </a:pPr>
            <a:r>
              <a:rPr lang="en-US" sz="2800"/>
              <a:t>World War II</a:t>
            </a:r>
          </a:p>
        </p:txBody>
      </p:sp>
      <p:pic>
        <p:nvPicPr>
          <p:cNvPr id="90116" name="Picture 4" descr="hirohito1"/>
          <p:cNvPicPr>
            <a:picLocks noChangeAspect="1" noChangeArrowheads="1"/>
          </p:cNvPicPr>
          <p:nvPr/>
        </p:nvPicPr>
        <p:blipFill>
          <a:blip r:embed="rId2" cstate="print"/>
          <a:srcRect/>
          <a:stretch>
            <a:fillRect/>
          </a:stretch>
        </p:blipFill>
        <p:spPr bwMode="auto">
          <a:xfrm>
            <a:off x="457200" y="1828800"/>
            <a:ext cx="3732213" cy="4800600"/>
          </a:xfrm>
          <a:prstGeom prst="rect">
            <a:avLst/>
          </a:prstGeom>
          <a:noFill/>
        </p:spPr>
      </p:pic>
      <p:pic>
        <p:nvPicPr>
          <p:cNvPr id="90117" name="Picture 5" descr="hirohito"/>
          <p:cNvPicPr>
            <a:picLocks noChangeAspect="1" noChangeArrowheads="1"/>
          </p:cNvPicPr>
          <p:nvPr/>
        </p:nvPicPr>
        <p:blipFill>
          <a:blip r:embed="rId3" cstate="print"/>
          <a:srcRect/>
          <a:stretch>
            <a:fillRect/>
          </a:stretch>
        </p:blipFill>
        <p:spPr bwMode="auto">
          <a:xfrm>
            <a:off x="4648200" y="228600"/>
            <a:ext cx="3968750" cy="6400800"/>
          </a:xfrm>
          <a:prstGeom prst="rect">
            <a:avLst/>
          </a:prstGeom>
          <a:noFill/>
        </p:spPr>
      </p:pic>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143000"/>
          </a:xfrm>
        </p:spPr>
        <p:txBody>
          <a:bodyPr/>
          <a:lstStyle/>
          <a:p>
            <a:r>
              <a:rPr lang="en-US" b="1"/>
              <a:t>Damages</a:t>
            </a:r>
          </a:p>
        </p:txBody>
      </p:sp>
      <p:pic>
        <p:nvPicPr>
          <p:cNvPr id="13315" name="Picture 3" descr="battleship row"/>
          <p:cNvPicPr>
            <a:picLocks noChangeAspect="1" noChangeArrowheads="1"/>
          </p:cNvPicPr>
          <p:nvPr/>
        </p:nvPicPr>
        <p:blipFill>
          <a:blip r:embed="rId2" cstate="print"/>
          <a:srcRect/>
          <a:stretch>
            <a:fillRect/>
          </a:stretch>
        </p:blipFill>
        <p:spPr bwMode="auto">
          <a:xfrm>
            <a:off x="533400" y="990600"/>
            <a:ext cx="3962400" cy="2792413"/>
          </a:xfrm>
          <a:prstGeom prst="rect">
            <a:avLst/>
          </a:prstGeom>
          <a:noFill/>
        </p:spPr>
      </p:pic>
      <p:pic>
        <p:nvPicPr>
          <p:cNvPr id="13316" name="Picture 4" descr="damaged ships"/>
          <p:cNvPicPr>
            <a:picLocks noChangeAspect="1" noChangeArrowheads="1"/>
          </p:cNvPicPr>
          <p:nvPr/>
        </p:nvPicPr>
        <p:blipFill>
          <a:blip r:embed="rId3" cstate="print"/>
          <a:srcRect/>
          <a:stretch>
            <a:fillRect/>
          </a:stretch>
        </p:blipFill>
        <p:spPr bwMode="auto">
          <a:xfrm>
            <a:off x="5105400" y="990600"/>
            <a:ext cx="3505200" cy="2786063"/>
          </a:xfrm>
          <a:prstGeom prst="rect">
            <a:avLst/>
          </a:prstGeom>
          <a:noFill/>
        </p:spPr>
      </p:pic>
      <p:pic>
        <p:nvPicPr>
          <p:cNvPr id="13317" name="Picture 5" descr="overhead of pearl harbor"/>
          <p:cNvPicPr>
            <a:picLocks noChangeAspect="1" noChangeArrowheads="1"/>
          </p:cNvPicPr>
          <p:nvPr/>
        </p:nvPicPr>
        <p:blipFill>
          <a:blip r:embed="rId4" cstate="print"/>
          <a:srcRect/>
          <a:stretch>
            <a:fillRect/>
          </a:stretch>
        </p:blipFill>
        <p:spPr bwMode="auto">
          <a:xfrm>
            <a:off x="2362200" y="3886200"/>
            <a:ext cx="3924300" cy="27670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304800" y="0"/>
            <a:ext cx="8540750" cy="1143000"/>
          </a:xfrm>
        </p:spPr>
        <p:txBody>
          <a:bodyPr/>
          <a:lstStyle/>
          <a:p>
            <a:r>
              <a:rPr lang="en-US"/>
              <a:t>Pearl Harbor</a:t>
            </a:r>
          </a:p>
        </p:txBody>
      </p:sp>
      <p:sp>
        <p:nvSpPr>
          <p:cNvPr id="4099" name="Rectangle 3"/>
          <p:cNvSpPr>
            <a:spLocks noGrp="1" noRot="1" noChangeArrowheads="1"/>
          </p:cNvSpPr>
          <p:nvPr>
            <p:ph type="body" idx="1"/>
          </p:nvPr>
        </p:nvSpPr>
        <p:spPr>
          <a:xfrm>
            <a:off x="838200" y="990600"/>
            <a:ext cx="7391400" cy="3886200"/>
          </a:xfrm>
        </p:spPr>
        <p:txBody>
          <a:bodyPr>
            <a:normAutofit fontScale="85000" lnSpcReduction="20000"/>
          </a:bodyPr>
          <a:lstStyle/>
          <a:p>
            <a:pPr>
              <a:lnSpc>
                <a:spcPct val="90000"/>
              </a:lnSpc>
              <a:buFont typeface="Arial" charset="0"/>
              <a:buNone/>
            </a:pPr>
            <a:r>
              <a:rPr lang="en-US" sz="2800">
                <a:cs typeface="Times New Roman" pitchFamily="18" charset="0"/>
              </a:rPr>
              <a:t>       </a:t>
            </a:r>
            <a:endParaRPr lang="en-US" sz="2800">
              <a:latin typeface="Times" pitchFamily="18" charset="0"/>
              <a:cs typeface="Times New Roman" pitchFamily="18" charset="0"/>
            </a:endParaRPr>
          </a:p>
          <a:p>
            <a:pPr>
              <a:lnSpc>
                <a:spcPct val="90000"/>
              </a:lnSpc>
            </a:pPr>
            <a:r>
              <a:rPr lang="en-US" sz="2800">
                <a:latin typeface="Maiandra GD" pitchFamily="34" charset="0"/>
                <a:cs typeface="Times New Roman" pitchFamily="18" charset="0"/>
              </a:rPr>
              <a:t> </a:t>
            </a:r>
            <a:r>
              <a:rPr lang="en-US" sz="2800">
                <a:cs typeface="Times New Roman" pitchFamily="18" charset="0"/>
              </a:rPr>
              <a:t>  </a:t>
            </a:r>
            <a:r>
              <a:rPr lang="en-US" sz="2800">
                <a:latin typeface="Maiandra GD" pitchFamily="34" charset="0"/>
                <a:cs typeface="Times New Roman" pitchFamily="18" charset="0"/>
              </a:rPr>
              <a:t>Japan was working on expanding empire throughout the Pacific</a:t>
            </a:r>
          </a:p>
          <a:p>
            <a:pPr>
              <a:lnSpc>
                <a:spcPct val="90000"/>
              </a:lnSpc>
            </a:pPr>
            <a:endParaRPr lang="en-US" sz="1200">
              <a:latin typeface="Maiandra GD" pitchFamily="34" charset="0"/>
              <a:cs typeface="Times New Roman" pitchFamily="18" charset="0"/>
            </a:endParaRPr>
          </a:p>
          <a:p>
            <a:pPr>
              <a:lnSpc>
                <a:spcPct val="90000"/>
              </a:lnSpc>
            </a:pPr>
            <a:r>
              <a:rPr lang="en-US" sz="2800">
                <a:latin typeface="Maiandra GD" pitchFamily="34" charset="0"/>
                <a:cs typeface="Times New Roman" pitchFamily="18" charset="0"/>
              </a:rPr>
              <a:t>The U.S. had a trade embargo on Japan to try and deter Japan from invading countries</a:t>
            </a:r>
            <a:endParaRPr lang="en-US" sz="2800">
              <a:latin typeface="Times" pitchFamily="18" charset="0"/>
              <a:cs typeface="Times New Roman" pitchFamily="18" charset="0"/>
            </a:endParaRPr>
          </a:p>
          <a:p>
            <a:pPr>
              <a:lnSpc>
                <a:spcPct val="90000"/>
              </a:lnSpc>
              <a:buFont typeface="Arial" charset="0"/>
              <a:buNone/>
            </a:pPr>
            <a:r>
              <a:rPr lang="en-US" sz="2800">
                <a:latin typeface="Maiandra GD" pitchFamily="34" charset="0"/>
                <a:cs typeface="Times New Roman" pitchFamily="18" charset="0"/>
              </a:rPr>
              <a:t> </a:t>
            </a:r>
          </a:p>
          <a:p>
            <a:pPr>
              <a:lnSpc>
                <a:spcPct val="90000"/>
              </a:lnSpc>
            </a:pPr>
            <a:r>
              <a:rPr lang="en-US" sz="2800">
                <a:latin typeface="Maiandra GD" pitchFamily="34" charset="0"/>
                <a:cs typeface="Times New Roman" pitchFamily="18" charset="0"/>
              </a:rPr>
              <a:t>U.S. was able to intercept and break Japan's secret codes</a:t>
            </a:r>
            <a:endParaRPr lang="en-US" sz="2800">
              <a:latin typeface="Times" pitchFamily="18" charset="0"/>
              <a:cs typeface="Times New Roman" pitchFamily="18" charset="0"/>
            </a:endParaRPr>
          </a:p>
          <a:p>
            <a:pPr>
              <a:lnSpc>
                <a:spcPct val="90000"/>
              </a:lnSpc>
              <a:buFont typeface="Arial" charset="0"/>
              <a:buNone/>
            </a:pPr>
            <a:r>
              <a:rPr lang="en-US" sz="2800">
                <a:latin typeface="Maiandra GD" pitchFamily="34" charset="0"/>
                <a:cs typeface="Times New Roman" pitchFamily="18" charset="0"/>
              </a:rPr>
              <a:t> </a:t>
            </a:r>
          </a:p>
          <a:p>
            <a:pPr>
              <a:lnSpc>
                <a:spcPct val="90000"/>
              </a:lnSpc>
            </a:pPr>
            <a:r>
              <a:rPr lang="en-US" sz="2800">
                <a:latin typeface="Maiandra GD" pitchFamily="34" charset="0"/>
                <a:cs typeface="Times New Roman" pitchFamily="18" charset="0"/>
              </a:rPr>
              <a:t>Intercepted the code about Pearl Harbor - sent the message on a slower telegram (by accident) to warn U.S. Navy about attack </a:t>
            </a:r>
            <a:endParaRPr lang="en-US" sz="2800">
              <a:latin typeface="Times" pitchFamily="18" charset="0"/>
              <a:cs typeface="Times New Roman" pitchFamily="18" charset="0"/>
            </a:endParaRPr>
          </a:p>
          <a:p>
            <a:pPr>
              <a:lnSpc>
                <a:spcPct val="90000"/>
              </a:lnSpc>
              <a:buFont typeface="Arial" charset="0"/>
              <a:buNone/>
            </a:pPr>
            <a:endParaRPr lang="en-US"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US"/>
              <a:t>Pearl Harbor Continued</a:t>
            </a:r>
          </a:p>
        </p:txBody>
      </p:sp>
      <p:sp>
        <p:nvSpPr>
          <p:cNvPr id="5123" name="Rectangle 3"/>
          <p:cNvSpPr>
            <a:spLocks noGrp="1" noRot="1" noChangeArrowheads="1"/>
          </p:cNvSpPr>
          <p:nvPr>
            <p:ph type="body" idx="1"/>
          </p:nvPr>
        </p:nvSpPr>
        <p:spPr>
          <a:xfrm>
            <a:off x="384175" y="1600200"/>
            <a:ext cx="8458200" cy="4498975"/>
          </a:xfrm>
        </p:spPr>
        <p:txBody>
          <a:bodyPr/>
          <a:lstStyle/>
          <a:p>
            <a:pPr>
              <a:buFont typeface="Arial" charset="0"/>
              <a:buNone/>
            </a:pPr>
            <a:r>
              <a:rPr lang="en-US" sz="2800">
                <a:latin typeface="Maiandra GD" pitchFamily="34" charset="0"/>
                <a:cs typeface="Times New Roman" pitchFamily="18" charset="0"/>
              </a:rPr>
              <a:t>It was a Sunday morning - U.S. military was taken off guard</a:t>
            </a:r>
          </a:p>
          <a:p>
            <a:pPr>
              <a:buFont typeface="Arial" charset="0"/>
              <a:buNone/>
            </a:pPr>
            <a:r>
              <a:rPr lang="en-US" sz="2800">
                <a:latin typeface="Maiandra GD" pitchFamily="34" charset="0"/>
                <a:cs typeface="Times New Roman" pitchFamily="18" charset="0"/>
              </a:rPr>
              <a:t>2 full blown attacks on Pearl Harbor December 7, 1941</a:t>
            </a:r>
          </a:p>
          <a:p>
            <a:pPr>
              <a:buFont typeface="Arial" charset="0"/>
              <a:buNone/>
            </a:pPr>
            <a:r>
              <a:rPr lang="en-US" sz="2800">
                <a:latin typeface="Maiandra GD" pitchFamily="34" charset="0"/>
                <a:cs typeface="Times New Roman" pitchFamily="18" charset="0"/>
              </a:rPr>
              <a:t>    Impact/Damage on U.S.</a:t>
            </a:r>
            <a:endParaRPr lang="en-US" sz="2800">
              <a:latin typeface="Times" pitchFamily="18" charset="0"/>
              <a:cs typeface="Times New Roman" pitchFamily="18" charset="0"/>
            </a:endParaRPr>
          </a:p>
          <a:p>
            <a:r>
              <a:rPr lang="en-US" sz="2400">
                <a:latin typeface="Courier New" pitchFamily="49" charset="0"/>
                <a:cs typeface="Courier New" pitchFamily="49" charset="0"/>
              </a:rPr>
              <a:t>o</a:t>
            </a:r>
            <a:r>
              <a:rPr lang="en-US" sz="2400">
                <a:cs typeface="Times New Roman" pitchFamily="18" charset="0"/>
              </a:rPr>
              <a:t>     </a:t>
            </a:r>
            <a:r>
              <a:rPr lang="en-US" sz="2400">
                <a:latin typeface="Maiandra GD" pitchFamily="34" charset="0"/>
                <a:cs typeface="Times New Roman" pitchFamily="18" charset="0"/>
              </a:rPr>
              <a:t>2,400 U.S. military and civilians lost their lives</a:t>
            </a:r>
            <a:endParaRPr lang="en-US" sz="2400">
              <a:latin typeface="Times" pitchFamily="18" charset="0"/>
              <a:cs typeface="Times New Roman" pitchFamily="18" charset="0"/>
            </a:endParaRPr>
          </a:p>
          <a:p>
            <a:r>
              <a:rPr lang="en-US" sz="2400">
                <a:latin typeface="Courier New" pitchFamily="49" charset="0"/>
                <a:cs typeface="Courier New" pitchFamily="49" charset="0"/>
              </a:rPr>
              <a:t>o</a:t>
            </a:r>
            <a:r>
              <a:rPr lang="en-US" sz="2400">
                <a:cs typeface="Times New Roman" pitchFamily="18" charset="0"/>
              </a:rPr>
              <a:t>     </a:t>
            </a:r>
            <a:r>
              <a:rPr lang="en-US" sz="2400">
                <a:latin typeface="Maiandra GD" pitchFamily="34" charset="0"/>
                <a:cs typeface="Times New Roman" pitchFamily="18" charset="0"/>
              </a:rPr>
              <a:t>1,178 U.S. military and civilians wounded</a:t>
            </a:r>
          </a:p>
          <a:p>
            <a:r>
              <a:rPr lang="en-US" sz="2400">
                <a:latin typeface="Courier New" pitchFamily="49" charset="0"/>
                <a:cs typeface="Courier New" pitchFamily="49" charset="0"/>
              </a:rPr>
              <a:t>o</a:t>
            </a:r>
            <a:r>
              <a:rPr lang="en-US" sz="2400">
                <a:cs typeface="Times New Roman" pitchFamily="18" charset="0"/>
              </a:rPr>
              <a:t>     </a:t>
            </a:r>
            <a:r>
              <a:rPr lang="en-US" sz="2400">
                <a:latin typeface="Maiandra GD" pitchFamily="34" charset="0"/>
                <a:cs typeface="Times New Roman" pitchFamily="18" charset="0"/>
              </a:rPr>
              <a:t>18 ships and 350 planes sunk or damaged</a:t>
            </a:r>
            <a:endParaRPr lang="en-US" sz="2400">
              <a:latin typeface="Times"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a:t>Pearl Harbor Continued</a:t>
            </a:r>
          </a:p>
        </p:txBody>
      </p:sp>
      <p:sp>
        <p:nvSpPr>
          <p:cNvPr id="6147" name="Rectangle 3"/>
          <p:cNvSpPr>
            <a:spLocks noGrp="1" noRot="1" noChangeArrowheads="1"/>
          </p:cNvSpPr>
          <p:nvPr>
            <p:ph type="body" idx="1"/>
          </p:nvPr>
        </p:nvSpPr>
        <p:spPr/>
        <p:txBody>
          <a:bodyPr/>
          <a:lstStyle/>
          <a:p>
            <a:r>
              <a:rPr lang="en-US">
                <a:latin typeface="Maiandra GD" pitchFamily="34" charset="0"/>
                <a:cs typeface="Times New Roman" pitchFamily="18" charset="0"/>
              </a:rPr>
              <a:t>Japan viewed as a stunning victory</a:t>
            </a:r>
            <a:endParaRPr lang="en-US">
              <a:latin typeface="Times" pitchFamily="18" charset="0"/>
              <a:cs typeface="Times New Roman" pitchFamily="18" charset="0"/>
            </a:endParaRPr>
          </a:p>
          <a:p>
            <a:pPr>
              <a:buFont typeface="Arial" charset="0"/>
              <a:buNone/>
            </a:pPr>
            <a:endParaRPr lang="en-US">
              <a:latin typeface="Times" pitchFamily="18" charset="0"/>
              <a:cs typeface="Times New Roman" pitchFamily="18" charset="0"/>
            </a:endParaRPr>
          </a:p>
          <a:p>
            <a:r>
              <a:rPr lang="en-US">
                <a:latin typeface="Maiandra GD" pitchFamily="34" charset="0"/>
                <a:cs typeface="Times New Roman" pitchFamily="18" charset="0"/>
              </a:rPr>
              <a:t>December 8, 1941, U.S. declares war on Japan</a:t>
            </a:r>
            <a:endParaRPr lang="en-US">
              <a:latin typeface="Times" pitchFamily="18" charset="0"/>
              <a:cs typeface="Times New Roman" pitchFamily="18" charset="0"/>
            </a:endParaRPr>
          </a:p>
          <a:p>
            <a:pPr>
              <a:buFont typeface="Arial" charset="0"/>
              <a:buNone/>
            </a:pPr>
            <a:endParaRPr lang="en-US">
              <a:latin typeface="Times" pitchFamily="18" charset="0"/>
              <a:cs typeface="Times New Roman" pitchFamily="18" charset="0"/>
            </a:endParaRPr>
          </a:p>
          <a:p>
            <a:r>
              <a:rPr lang="en-US">
                <a:latin typeface="Maiandra GD" pitchFamily="34" charset="0"/>
                <a:cs typeface="Times New Roman" pitchFamily="18" charset="0"/>
              </a:rPr>
              <a:t>December 11, 1941, Germany and Italy declare war on U.S.</a:t>
            </a:r>
            <a:r>
              <a:rPr lang="en-US"/>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09600"/>
            <a:ext cx="7772400" cy="533400"/>
          </a:xfrm>
        </p:spPr>
        <p:txBody>
          <a:bodyPr>
            <a:normAutofit fontScale="90000"/>
          </a:bodyPr>
          <a:lstStyle/>
          <a:p>
            <a:pPr eaLnBrk="1" hangingPunct="1"/>
            <a:r>
              <a:rPr lang="en-US" sz="3200" b="1" smtClean="0">
                <a:solidFill>
                  <a:schemeClr val="tx1"/>
                </a:solidFill>
              </a:rPr>
              <a:t>Pearl Harbour, December 7 1941 – intended to destroy the American navy and keep them out of the war.</a:t>
            </a:r>
          </a:p>
        </p:txBody>
      </p:sp>
      <p:sp>
        <p:nvSpPr>
          <p:cNvPr id="60419" name="Rectangle 3"/>
          <p:cNvSpPr>
            <a:spLocks noGrp="1" noChangeArrowheads="1"/>
          </p:cNvSpPr>
          <p:nvPr>
            <p:ph type="body" idx="1"/>
          </p:nvPr>
        </p:nvSpPr>
        <p:spPr>
          <a:xfrm>
            <a:off x="381000" y="1752600"/>
            <a:ext cx="4419600" cy="4114800"/>
          </a:xfrm>
        </p:spPr>
        <p:txBody>
          <a:bodyPr/>
          <a:lstStyle/>
          <a:p>
            <a:pPr eaLnBrk="1" hangingPunct="1">
              <a:lnSpc>
                <a:spcPct val="80000"/>
              </a:lnSpc>
            </a:pPr>
            <a:r>
              <a:rPr lang="en-US" sz="2000" b="1" dirty="0" smtClean="0"/>
              <a:t>The Japanese attack on Pearl </a:t>
            </a:r>
            <a:r>
              <a:rPr lang="en-US" sz="2000" b="1" dirty="0" err="1" smtClean="0"/>
              <a:t>Harbour</a:t>
            </a:r>
            <a:r>
              <a:rPr lang="en-US" sz="2000" b="1" dirty="0" smtClean="0"/>
              <a:t> brought the United States out of isolation and into the war.</a:t>
            </a:r>
          </a:p>
          <a:p>
            <a:pPr eaLnBrk="1" hangingPunct="1">
              <a:lnSpc>
                <a:spcPct val="80000"/>
              </a:lnSpc>
            </a:pPr>
            <a:r>
              <a:rPr lang="en-US" sz="2000" b="1" dirty="0" smtClean="0"/>
              <a:t>The same day Japanese forces attacked the Philippines, Thailand, Hong Kong and Malaya.</a:t>
            </a:r>
          </a:p>
          <a:p>
            <a:pPr eaLnBrk="1" hangingPunct="1">
              <a:lnSpc>
                <a:spcPct val="80000"/>
              </a:lnSpc>
            </a:pPr>
            <a:r>
              <a:rPr lang="en-US" sz="2000" b="1" dirty="0" smtClean="0"/>
              <a:t>Hitler declared war on the United States to support his Japanese allies.</a:t>
            </a:r>
          </a:p>
          <a:p>
            <a:pPr eaLnBrk="1" hangingPunct="1">
              <a:lnSpc>
                <a:spcPct val="80000"/>
              </a:lnSpc>
            </a:pPr>
            <a:r>
              <a:rPr lang="en-US" sz="2000" b="1" dirty="0" smtClean="0"/>
              <a:t>By the end of 1941 Nazi Germany is at war with Russia, Britain and the United States.</a:t>
            </a:r>
          </a:p>
        </p:txBody>
      </p:sp>
      <p:pic>
        <p:nvPicPr>
          <p:cNvPr id="29700" name="Picture 5" descr="pearl-harbour-1"/>
          <p:cNvPicPr>
            <a:picLocks noChangeAspect="1" noChangeArrowheads="1"/>
          </p:cNvPicPr>
          <p:nvPr/>
        </p:nvPicPr>
        <p:blipFill>
          <a:blip r:embed="rId2" cstate="print"/>
          <a:srcRect/>
          <a:stretch>
            <a:fillRect/>
          </a:stretch>
        </p:blipFill>
        <p:spPr bwMode="auto">
          <a:xfrm>
            <a:off x="5181600" y="1524000"/>
            <a:ext cx="3624263" cy="2952750"/>
          </a:xfrm>
          <a:prstGeom prst="rect">
            <a:avLst/>
          </a:prstGeom>
          <a:noFill/>
          <a:ln w="9525">
            <a:noFill/>
            <a:miter lim="800000"/>
            <a:headEnd/>
            <a:tailEnd/>
          </a:ln>
        </p:spPr>
      </p:pic>
      <p:pic>
        <p:nvPicPr>
          <p:cNvPr id="5" name="Picture 4" descr="pearl harbor"/>
          <p:cNvPicPr>
            <a:picLocks noChangeAspect="1" noChangeArrowheads="1"/>
          </p:cNvPicPr>
          <p:nvPr/>
        </p:nvPicPr>
        <p:blipFill>
          <a:blip r:embed="rId3" cstate="print"/>
          <a:srcRect/>
          <a:stretch>
            <a:fillRect/>
          </a:stretch>
        </p:blipFill>
        <p:spPr bwMode="auto">
          <a:xfrm>
            <a:off x="2743200" y="4497387"/>
            <a:ext cx="2988796" cy="236061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124200" y="1490663"/>
            <a:ext cx="9144000" cy="0"/>
          </a:xfrm>
          <a:prstGeom prst="rect">
            <a:avLst/>
          </a:prstGeom>
          <a:noFill/>
          <a:ln w="9525">
            <a:noFill/>
            <a:miter lim="800000"/>
            <a:headEnd/>
            <a:tailEnd/>
          </a:ln>
          <a:effectLst/>
        </p:spPr>
        <p:txBody>
          <a:bodyPr>
            <a:spAutoFit/>
          </a:bodyPr>
          <a:lstStyle/>
          <a:p>
            <a:endParaRPr lang="en-CA">
              <a:solidFill>
                <a:prstClr val="white"/>
              </a:solidFill>
            </a:endParaRPr>
          </a:p>
        </p:txBody>
      </p:sp>
      <p:pic>
        <p:nvPicPr>
          <p:cNvPr id="7171" name="Picture 3" descr="http://www.stg.brown.edu/projects/WWII_Women/TimeLine/PearlHarbor.gif"/>
          <p:cNvPicPr>
            <a:picLocks noChangeAspect="1" noChangeArrowheads="1"/>
          </p:cNvPicPr>
          <p:nvPr/>
        </p:nvPicPr>
        <p:blipFill>
          <a:blip r:embed="rId2" r:link="rId3" cstate="print"/>
          <a:srcRect/>
          <a:stretch>
            <a:fillRect/>
          </a:stretch>
        </p:blipFill>
        <p:spPr bwMode="auto">
          <a:xfrm>
            <a:off x="0" y="0"/>
            <a:ext cx="9144000" cy="6858000"/>
          </a:xfrm>
          <a:prstGeom prst="rect">
            <a:avLst/>
          </a:prstGeom>
          <a:noFill/>
        </p:spPr>
      </p:pic>
      <p:sp>
        <p:nvSpPr>
          <p:cNvPr id="7172" name="Rectangle 4"/>
          <p:cNvSpPr>
            <a:spLocks noChangeArrowheads="1"/>
          </p:cNvSpPr>
          <p:nvPr/>
        </p:nvSpPr>
        <p:spPr bwMode="auto">
          <a:xfrm>
            <a:off x="3119438" y="1719263"/>
            <a:ext cx="9144000" cy="0"/>
          </a:xfrm>
          <a:prstGeom prst="rect">
            <a:avLst/>
          </a:prstGeom>
          <a:noFill/>
          <a:ln w="9525">
            <a:noFill/>
            <a:miter lim="800000"/>
            <a:headEnd/>
            <a:tailEnd/>
          </a:ln>
          <a:effectLst/>
        </p:spPr>
        <p:txBody>
          <a:bodyPr>
            <a:spAutoFit/>
          </a:bodyPr>
          <a:lstStyle/>
          <a:p>
            <a:endParaRPr lang="en-CA">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CA" altLang="zh-CN" smtClean="0"/>
          </a:p>
        </p:txBody>
      </p:sp>
      <p:sp>
        <p:nvSpPr>
          <p:cNvPr id="17411" name="Rectangle 3"/>
          <p:cNvSpPr>
            <a:spLocks noGrp="1" noChangeArrowheads="1"/>
          </p:cNvSpPr>
          <p:nvPr>
            <p:ph type="body" idx="1"/>
          </p:nvPr>
        </p:nvSpPr>
        <p:spPr/>
        <p:txBody>
          <a:bodyPr/>
          <a:lstStyle/>
          <a:p>
            <a:pPr eaLnBrk="1" hangingPunct="1"/>
            <a:endParaRPr lang="en-CA" altLang="zh-CN" smtClean="0"/>
          </a:p>
        </p:txBody>
      </p:sp>
      <p:pic>
        <p:nvPicPr>
          <p:cNvPr id="17412" name="Picture 4" descr="PearlHarbor0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CA" altLang="zh-CN" smtClean="0"/>
          </a:p>
        </p:txBody>
      </p:sp>
      <p:sp>
        <p:nvSpPr>
          <p:cNvPr id="18435" name="Rectangle 3"/>
          <p:cNvSpPr>
            <a:spLocks noGrp="1" noChangeArrowheads="1"/>
          </p:cNvSpPr>
          <p:nvPr>
            <p:ph type="body" idx="1"/>
          </p:nvPr>
        </p:nvSpPr>
        <p:spPr/>
        <p:txBody>
          <a:bodyPr/>
          <a:lstStyle/>
          <a:p>
            <a:pPr eaLnBrk="1" hangingPunct="1"/>
            <a:endParaRPr lang="en-CA" altLang="zh-CN" smtClean="0"/>
          </a:p>
        </p:txBody>
      </p:sp>
      <p:pic>
        <p:nvPicPr>
          <p:cNvPr id="18436" name="Picture 4" descr="PearlHarbor09"/>
          <p:cNvPicPr>
            <a:picLocks noChangeAspect="1" noChangeArrowheads="1"/>
          </p:cNvPicPr>
          <p:nvPr/>
        </p:nvPicPr>
        <p:blipFill>
          <a:blip r:embed="rId3" cstate="print"/>
          <a:srcRect/>
          <a:stretch>
            <a:fillRect/>
          </a:stretch>
        </p:blipFill>
        <p:spPr bwMode="auto">
          <a:xfrm>
            <a:off x="0" y="61913"/>
            <a:ext cx="9144000" cy="673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dirty="0" err="1"/>
              <a:t>Tora-Tora-Tora</a:t>
            </a:r>
            <a:endParaRPr lang="en-US" dirty="0"/>
          </a:p>
        </p:txBody>
      </p:sp>
      <p:pic>
        <p:nvPicPr>
          <p:cNvPr id="112643" name="Picture 3" descr="PH1"/>
          <p:cNvPicPr>
            <a:picLocks noGrp="1" noChangeAspect="1" noChangeArrowheads="1"/>
          </p:cNvPicPr>
          <p:nvPr>
            <p:ph sz="half" idx="4294967295"/>
          </p:nvPr>
        </p:nvPicPr>
        <p:blipFill>
          <a:blip r:embed="rId2" cstate="print"/>
          <a:srcRect/>
          <a:stretch>
            <a:fillRect/>
          </a:stretch>
        </p:blipFill>
        <p:spPr>
          <a:xfrm>
            <a:off x="468313" y="1773238"/>
            <a:ext cx="8207375" cy="460851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p:cTn id="7" dur="1000" fill="hold"/>
                                        <p:tgtEl>
                                          <p:spTgt spid="112642"/>
                                        </p:tgtEl>
                                        <p:attrNameLst>
                                          <p:attrName>ppt_w</p:attrName>
                                        </p:attrNameLst>
                                      </p:cBhvr>
                                      <p:tavLst>
                                        <p:tav tm="0">
                                          <p:val>
                                            <p:strVal val="#ppt_w+.3"/>
                                          </p:val>
                                        </p:tav>
                                        <p:tav tm="100000">
                                          <p:val>
                                            <p:strVal val="#ppt_w"/>
                                          </p:val>
                                        </p:tav>
                                      </p:tavLst>
                                    </p:anim>
                                    <p:anim calcmode="lin" valueType="num">
                                      <p:cBhvr>
                                        <p:cTn id="8" dur="1000" fill="hold"/>
                                        <p:tgtEl>
                                          <p:spTgt spid="112642"/>
                                        </p:tgtEl>
                                        <p:attrNameLst>
                                          <p:attrName>ppt_h</p:attrName>
                                        </p:attrNameLst>
                                      </p:cBhvr>
                                      <p:tavLst>
                                        <p:tav tm="0">
                                          <p:val>
                                            <p:strVal val="#ppt_h"/>
                                          </p:val>
                                        </p:tav>
                                        <p:tav tm="100000">
                                          <p:val>
                                            <p:strVal val="#ppt_h"/>
                                          </p:val>
                                        </p:tav>
                                      </p:tavLst>
                                    </p:anim>
                                    <p:animEffect transition="in" filter="fade">
                                      <p:cBhvr>
                                        <p:cTn id="9" dur="1000"/>
                                        <p:tgtEl>
                                          <p:spTgt spid="11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attack on pearl"/>
          <p:cNvPicPr>
            <a:picLocks noChangeAspect="1" noChangeArrowheads="1"/>
          </p:cNvPicPr>
          <p:nvPr/>
        </p:nvPicPr>
        <p:blipFill>
          <a:blip r:embed="rId2" cstate="print"/>
          <a:srcRect t="4047" b="8957"/>
          <a:stretch>
            <a:fillRect/>
          </a:stretch>
        </p:blipFill>
        <p:spPr bwMode="auto">
          <a:xfrm>
            <a:off x="1676400" y="0"/>
            <a:ext cx="6496050" cy="6858000"/>
          </a:xfrm>
          <a:prstGeom prst="rect">
            <a:avLst/>
          </a:prstGeom>
          <a:noFill/>
        </p:spPr>
      </p:pic>
      <p:sp>
        <p:nvSpPr>
          <p:cNvPr id="165891" name="Rectangle 3"/>
          <p:cNvSpPr>
            <a:spLocks noChangeArrowheads="1"/>
          </p:cNvSpPr>
          <p:nvPr/>
        </p:nvSpPr>
        <p:spPr bwMode="auto">
          <a:xfrm>
            <a:off x="5165725" y="6613525"/>
            <a:ext cx="3978275" cy="244475"/>
          </a:xfrm>
          <a:prstGeom prst="rect">
            <a:avLst/>
          </a:prstGeom>
          <a:noFill/>
          <a:ln w="9525">
            <a:noFill/>
            <a:miter lim="800000"/>
            <a:headEnd/>
            <a:tailEnd/>
          </a:ln>
          <a:effectLst/>
        </p:spPr>
        <p:txBody>
          <a:bodyPr wrap="none" anchor="ctr">
            <a:spAutoFit/>
          </a:bodyPr>
          <a:lstStyle/>
          <a:p>
            <a:r>
              <a:rPr lang="en-US" sz="1000">
                <a:solidFill>
                  <a:prstClr val="white"/>
                </a:solidFill>
                <a:latin typeface="Arial" charset="0"/>
              </a:rPr>
              <a:t>www.salem.k12.va.us/staff/dturner/Chapter%2013.ppt%202005.ppt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533400"/>
            <a:ext cx="8229600" cy="1371600"/>
          </a:xfrm>
        </p:spPr>
        <p:txBody>
          <a:bodyPr>
            <a:normAutofit fontScale="90000"/>
          </a:bodyPr>
          <a:lstStyle/>
          <a:p>
            <a:pPr eaLnBrk="1" hangingPunct="1">
              <a:defRPr/>
            </a:pPr>
            <a:r>
              <a:rPr lang="en-US" b="1" dirty="0" smtClean="0">
                <a:solidFill>
                  <a:schemeClr val="folHlink"/>
                </a:solidFill>
              </a:rPr>
              <a:t>Japanese Aggression… Prior to WW2</a:t>
            </a:r>
          </a:p>
        </p:txBody>
      </p:sp>
      <p:sp>
        <p:nvSpPr>
          <p:cNvPr id="48131" name="Rectangle 3"/>
          <p:cNvSpPr>
            <a:spLocks noGrp="1" noChangeArrowheads="1"/>
          </p:cNvSpPr>
          <p:nvPr>
            <p:ph type="body" sz="half" idx="1"/>
          </p:nvPr>
        </p:nvSpPr>
        <p:spPr/>
        <p:txBody>
          <a:bodyPr>
            <a:normAutofit fontScale="92500"/>
          </a:bodyPr>
          <a:lstStyle/>
          <a:p>
            <a:pPr eaLnBrk="1" hangingPunct="1">
              <a:lnSpc>
                <a:spcPct val="80000"/>
              </a:lnSpc>
              <a:defRPr/>
            </a:pPr>
            <a:r>
              <a:rPr lang="en-US" sz="2400" b="1" smtClean="0"/>
              <a:t>Japanese expansion in East Asia began in 1931 with the invasion of Manchuria and continued in 1937 with a brutal attack on China.</a:t>
            </a:r>
          </a:p>
          <a:p>
            <a:pPr eaLnBrk="1" hangingPunct="1">
              <a:lnSpc>
                <a:spcPct val="80000"/>
              </a:lnSpc>
              <a:defRPr/>
            </a:pPr>
            <a:endParaRPr lang="en-US" sz="2400" b="1" smtClean="0"/>
          </a:p>
          <a:p>
            <a:pPr eaLnBrk="1" hangingPunct="1">
              <a:lnSpc>
                <a:spcPct val="80000"/>
              </a:lnSpc>
              <a:defRPr/>
            </a:pPr>
            <a:r>
              <a:rPr lang="en-US" sz="2400" b="1" smtClean="0"/>
              <a:t>On February 24</a:t>
            </a:r>
            <a:r>
              <a:rPr lang="en-US" sz="2400" b="1" baseline="30000" smtClean="0"/>
              <a:t>th</a:t>
            </a:r>
            <a:r>
              <a:rPr lang="en-US" sz="2400" b="1" smtClean="0"/>
              <a:t>, 1933, Japan stuns the world and withdraws from the League of Nations.</a:t>
            </a:r>
          </a:p>
          <a:p>
            <a:pPr eaLnBrk="1" hangingPunct="1">
              <a:lnSpc>
                <a:spcPct val="80000"/>
              </a:lnSpc>
              <a:buFont typeface="Wingdings" pitchFamily="2" charset="2"/>
              <a:buNone/>
              <a:defRPr/>
            </a:pPr>
            <a:r>
              <a:rPr lang="en-US" sz="2400" b="1" smtClean="0"/>
              <a:t>  </a:t>
            </a:r>
          </a:p>
        </p:txBody>
      </p:sp>
      <p:pic>
        <p:nvPicPr>
          <p:cNvPr id="48132" name="Picture 4"/>
          <p:cNvPicPr>
            <a:picLocks noGrp="1" noChangeAspect="1" noChangeArrowheads="1"/>
          </p:cNvPicPr>
          <p:nvPr>
            <p:ph sz="half" idx="2"/>
          </p:nvPr>
        </p:nvPicPr>
        <p:blipFill>
          <a:blip r:embed="rId3" cstate="print"/>
          <a:srcRect/>
          <a:stretch>
            <a:fillRect/>
          </a:stretch>
        </p:blipFill>
        <p:spPr>
          <a:xfrm>
            <a:off x="2667000" y="4572000"/>
            <a:ext cx="4038600" cy="19812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Map Pearl"/>
          <p:cNvPicPr>
            <a:picLocks noChangeAspect="1" noChangeArrowheads="1"/>
          </p:cNvPicPr>
          <p:nvPr/>
        </p:nvPicPr>
        <p:blipFill>
          <a:blip r:embed="rId2" cstate="print"/>
          <a:srcRect b="32971"/>
          <a:stretch>
            <a:fillRect/>
          </a:stretch>
        </p:blipFill>
        <p:spPr bwMode="auto">
          <a:xfrm>
            <a:off x="681038" y="0"/>
            <a:ext cx="7780337" cy="6858000"/>
          </a:xfrm>
          <a:prstGeom prst="rect">
            <a:avLst/>
          </a:prstGeom>
          <a:noFill/>
        </p:spPr>
      </p:pic>
      <p:sp>
        <p:nvSpPr>
          <p:cNvPr id="164867" name="Rectangle 3"/>
          <p:cNvSpPr>
            <a:spLocks noChangeArrowheads="1"/>
          </p:cNvSpPr>
          <p:nvPr/>
        </p:nvSpPr>
        <p:spPr bwMode="auto">
          <a:xfrm>
            <a:off x="5165725" y="6613525"/>
            <a:ext cx="3978275" cy="244475"/>
          </a:xfrm>
          <a:prstGeom prst="rect">
            <a:avLst/>
          </a:prstGeom>
          <a:noFill/>
          <a:ln w="9525">
            <a:noFill/>
            <a:miter lim="800000"/>
            <a:headEnd/>
            <a:tailEnd/>
          </a:ln>
          <a:effectLst/>
        </p:spPr>
        <p:txBody>
          <a:bodyPr wrap="none" anchor="ctr">
            <a:spAutoFit/>
          </a:bodyPr>
          <a:lstStyle/>
          <a:p>
            <a:r>
              <a:rPr lang="en-US" sz="1000">
                <a:solidFill>
                  <a:prstClr val="white"/>
                </a:solidFill>
                <a:latin typeface="Arial" charset="0"/>
              </a:rPr>
              <a:t>www.salem.k12.va.us/staff/dturner/Chapter%2013.ppt%202005.ppt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Battleship Row</a:t>
            </a:r>
          </a:p>
        </p:txBody>
      </p:sp>
      <p:pic>
        <p:nvPicPr>
          <p:cNvPr id="113667" name="Picture 3" descr="Battleship Row PH"/>
          <p:cNvPicPr>
            <a:picLocks noGrp="1" noChangeAspect="1" noChangeArrowheads="1"/>
          </p:cNvPicPr>
          <p:nvPr>
            <p:ph sz="half" idx="1"/>
          </p:nvPr>
        </p:nvPicPr>
        <p:blipFill>
          <a:blip r:embed="rId2" cstate="print"/>
          <a:srcRect/>
          <a:stretch>
            <a:fillRect/>
          </a:stretch>
        </p:blipFill>
        <p:spPr>
          <a:xfrm>
            <a:off x="457200" y="1628775"/>
            <a:ext cx="4038600" cy="4537075"/>
          </a:xfrm>
          <a:noFill/>
          <a:ln/>
        </p:spPr>
      </p:pic>
      <p:pic>
        <p:nvPicPr>
          <p:cNvPr id="113668" name="Picture 4" descr="USS Wisconsin @PH"/>
          <p:cNvPicPr>
            <a:picLocks noGrp="1" noChangeAspect="1" noChangeArrowheads="1"/>
          </p:cNvPicPr>
          <p:nvPr>
            <p:ph sz="half" idx="2"/>
          </p:nvPr>
        </p:nvPicPr>
        <p:blipFill>
          <a:blip r:embed="rId3" cstate="print"/>
          <a:srcRect/>
          <a:stretch>
            <a:fillRect/>
          </a:stretch>
        </p:blipFill>
        <p:spPr>
          <a:xfrm>
            <a:off x="4648200" y="1773238"/>
            <a:ext cx="4038600" cy="4392612"/>
          </a:xfrm>
          <a:noFill/>
          <a:ln/>
        </p:spPr>
      </p:pic>
      <p:sp>
        <p:nvSpPr>
          <p:cNvPr id="113669" name="Rectangle 5"/>
          <p:cNvSpPr>
            <a:spLocks noChangeArrowheads="1"/>
          </p:cNvSpPr>
          <p:nvPr/>
        </p:nvSpPr>
        <p:spPr bwMode="auto">
          <a:xfrm>
            <a:off x="3082925" y="6583363"/>
            <a:ext cx="6061075" cy="274637"/>
          </a:xfrm>
          <a:prstGeom prst="rect">
            <a:avLst/>
          </a:prstGeom>
          <a:noFill/>
          <a:ln w="9525">
            <a:noFill/>
            <a:miter lim="800000"/>
            <a:headEnd/>
            <a:tailEnd/>
          </a:ln>
          <a:effectLst/>
        </p:spPr>
        <p:txBody>
          <a:bodyPr wrap="none" anchor="ctr">
            <a:spAutoFit/>
          </a:bodyPr>
          <a:lstStyle/>
          <a:p>
            <a:r>
              <a:rPr lang="en-US" sz="1200">
                <a:solidFill>
                  <a:prstClr val="white"/>
                </a:solidFill>
                <a:latin typeface="Arial" charset="0"/>
              </a:rPr>
              <a:t>www.myndrs.com/teachers/rscott/History/powerpoints/Hist12-nn-greatbattles-WWII.ppt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Idea"/>
          <p:cNvPicPr>
            <a:picLocks noChangeAspect="1" noChangeArrowheads="1"/>
          </p:cNvPicPr>
          <p:nvPr/>
        </p:nvPicPr>
        <p:blipFill>
          <a:blip r:embed="rId2" cstate="print"/>
          <a:srcRect/>
          <a:stretch>
            <a:fillRect/>
          </a:stretch>
        </p:blipFill>
        <p:spPr bwMode="auto">
          <a:xfrm>
            <a:off x="0" y="160338"/>
            <a:ext cx="9144000" cy="6537325"/>
          </a:xfrm>
          <a:prstGeom prst="rect">
            <a:avLst/>
          </a:prstGeom>
          <a:noFill/>
        </p:spPr>
      </p:pic>
      <p:sp>
        <p:nvSpPr>
          <p:cNvPr id="166915" name="Rectangle 3"/>
          <p:cNvSpPr>
            <a:spLocks noChangeArrowheads="1"/>
          </p:cNvSpPr>
          <p:nvPr/>
        </p:nvSpPr>
        <p:spPr bwMode="auto">
          <a:xfrm>
            <a:off x="5165725" y="6613525"/>
            <a:ext cx="3978275" cy="244475"/>
          </a:xfrm>
          <a:prstGeom prst="rect">
            <a:avLst/>
          </a:prstGeom>
          <a:noFill/>
          <a:ln w="9525">
            <a:noFill/>
            <a:miter lim="800000"/>
            <a:headEnd/>
            <a:tailEnd/>
          </a:ln>
          <a:effectLst/>
        </p:spPr>
        <p:txBody>
          <a:bodyPr wrap="none" anchor="ctr">
            <a:spAutoFit/>
          </a:bodyPr>
          <a:lstStyle/>
          <a:p>
            <a:r>
              <a:rPr lang="en-US" sz="1000">
                <a:solidFill>
                  <a:prstClr val="white"/>
                </a:solidFill>
                <a:latin typeface="Arial" charset="0"/>
              </a:rPr>
              <a:t>www.salem.k12.va.us/staff/dturner/Chapter%2013.ppt%202005.ppt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The End</a:t>
            </a:r>
          </a:p>
        </p:txBody>
      </p:sp>
      <p:sp>
        <p:nvSpPr>
          <p:cNvPr id="115715" name="Rectangle 3"/>
          <p:cNvSpPr>
            <a:spLocks noGrp="1" noChangeArrowheads="1"/>
          </p:cNvSpPr>
          <p:nvPr>
            <p:ph type="body" sz="half" idx="2"/>
          </p:nvPr>
        </p:nvSpPr>
        <p:spPr/>
        <p:txBody>
          <a:bodyPr/>
          <a:lstStyle/>
          <a:p>
            <a:pPr>
              <a:lnSpc>
                <a:spcPct val="90000"/>
              </a:lnSpc>
            </a:pPr>
            <a:r>
              <a:rPr lang="en-US" sz="2000"/>
              <a:t>Less than 2 hours after the first Japanese aircraft was spotted over Pearl Harbor, it was over.</a:t>
            </a:r>
          </a:p>
          <a:p>
            <a:pPr>
              <a:lnSpc>
                <a:spcPct val="90000"/>
              </a:lnSpc>
            </a:pPr>
            <a:r>
              <a:rPr lang="en-US" sz="2000"/>
              <a:t>As they made their way back to their carriers, all that was left behind was devastation.</a:t>
            </a:r>
          </a:p>
          <a:p>
            <a:pPr>
              <a:lnSpc>
                <a:spcPct val="90000"/>
              </a:lnSpc>
            </a:pPr>
            <a:r>
              <a:rPr lang="en-US" sz="2000"/>
              <a:t>None of the battleships had escaped. 3 were sunk, 1 had run aground, 3 cruisers badly damaged, 2 destroyers sunk, all aircraft either destroyed or damaged, 2500 serviceman killed, 1000 injured, 55 Japanese dead, 30 aircraft lost. A military triumph.</a:t>
            </a:r>
          </a:p>
        </p:txBody>
      </p:sp>
      <p:pic>
        <p:nvPicPr>
          <p:cNvPr id="115716" name="Picture 4" descr="pearl_harbor_map"/>
          <p:cNvPicPr>
            <a:picLocks noGrp="1" noChangeAspect="1" noChangeArrowheads="1"/>
          </p:cNvPicPr>
          <p:nvPr>
            <p:ph sz="half" idx="1"/>
          </p:nvPr>
        </p:nvPicPr>
        <p:blipFill>
          <a:blip r:embed="rId2" cstate="print"/>
          <a:srcRect/>
          <a:stretch>
            <a:fillRect/>
          </a:stretch>
        </p:blipFill>
        <p:spPr>
          <a:xfrm>
            <a:off x="457200" y="1700213"/>
            <a:ext cx="4038600" cy="4400550"/>
          </a:xfrm>
          <a:noFill/>
          <a:ln/>
        </p:spPr>
      </p:pic>
      <p:sp>
        <p:nvSpPr>
          <p:cNvPr id="115717" name="Rectangle 5"/>
          <p:cNvSpPr>
            <a:spLocks noChangeArrowheads="1"/>
          </p:cNvSpPr>
          <p:nvPr/>
        </p:nvSpPr>
        <p:spPr bwMode="auto">
          <a:xfrm>
            <a:off x="3082925" y="6583363"/>
            <a:ext cx="6061075" cy="274637"/>
          </a:xfrm>
          <a:prstGeom prst="rect">
            <a:avLst/>
          </a:prstGeom>
          <a:noFill/>
          <a:ln w="9525">
            <a:noFill/>
            <a:miter lim="800000"/>
            <a:headEnd/>
            <a:tailEnd/>
          </a:ln>
          <a:effectLst/>
        </p:spPr>
        <p:txBody>
          <a:bodyPr wrap="none" anchor="ctr">
            <a:spAutoFit/>
          </a:bodyPr>
          <a:lstStyle/>
          <a:p>
            <a:r>
              <a:rPr lang="en-US" sz="1200">
                <a:solidFill>
                  <a:prstClr val="white"/>
                </a:solidFill>
                <a:latin typeface="Arial" charset="0"/>
              </a:rPr>
              <a:t>www.myndrs.com/teachers/rscott/History/powerpoints/Hist12-nn-greatbattles-WWII.ppt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pearlh"/>
          <p:cNvPicPr>
            <a:picLocks noChangeAspect="1" noChangeArrowheads="1"/>
          </p:cNvPicPr>
          <p:nvPr/>
        </p:nvPicPr>
        <p:blipFill>
          <a:blip r:embed="rId2" cstate="print"/>
          <a:srcRect/>
          <a:stretch>
            <a:fillRect/>
          </a:stretch>
        </p:blipFill>
        <p:spPr bwMode="auto">
          <a:xfrm>
            <a:off x="0" y="381000"/>
            <a:ext cx="9144000" cy="2994025"/>
          </a:xfrm>
          <a:prstGeom prst="rect">
            <a:avLst/>
          </a:prstGeom>
          <a:noFill/>
        </p:spPr>
      </p:pic>
      <p:sp>
        <p:nvSpPr>
          <p:cNvPr id="167939" name="Text Box 3"/>
          <p:cNvSpPr txBox="1">
            <a:spLocks noChangeArrowheads="1"/>
          </p:cNvSpPr>
          <p:nvPr/>
        </p:nvSpPr>
        <p:spPr bwMode="auto">
          <a:xfrm>
            <a:off x="609600" y="3886200"/>
            <a:ext cx="8001000" cy="2289175"/>
          </a:xfrm>
          <a:prstGeom prst="rect">
            <a:avLst/>
          </a:prstGeom>
          <a:noFill/>
          <a:ln w="9525">
            <a:noFill/>
            <a:miter lim="800000"/>
            <a:headEnd/>
            <a:tailEnd/>
          </a:ln>
          <a:effectLst/>
        </p:spPr>
        <p:txBody>
          <a:bodyPr>
            <a:spAutoFit/>
          </a:bodyPr>
          <a:lstStyle/>
          <a:p>
            <a:pPr algn="ctr">
              <a:spcBef>
                <a:spcPct val="50000"/>
              </a:spcBef>
            </a:pPr>
            <a:r>
              <a:rPr lang="en-US" sz="3600" b="1">
                <a:solidFill>
                  <a:prstClr val="white"/>
                </a:solidFill>
                <a:latin typeface="Comic Sans MS" pitchFamily="66" charset="0"/>
              </a:rPr>
              <a:t>FDR calls this </a:t>
            </a:r>
            <a:r>
              <a:rPr lang="en-US" sz="3600" b="1">
                <a:solidFill>
                  <a:srgbClr val="161620"/>
                </a:solidFill>
                <a:latin typeface="Comic Sans MS" pitchFamily="66" charset="0"/>
              </a:rPr>
              <a:t>“a date which will live in infamy”,</a:t>
            </a:r>
            <a:r>
              <a:rPr lang="en-US" sz="3600" b="1">
                <a:solidFill>
                  <a:prstClr val="white"/>
                </a:solidFill>
                <a:latin typeface="Comic Sans MS" pitchFamily="66" charset="0"/>
              </a:rPr>
              <a:t> and Congress declares that a state of war exists with Japan.</a:t>
            </a:r>
          </a:p>
        </p:txBody>
      </p:sp>
      <p:sp>
        <p:nvSpPr>
          <p:cNvPr id="167940" name="Rectangle 4"/>
          <p:cNvSpPr>
            <a:spLocks noChangeArrowheads="1"/>
          </p:cNvSpPr>
          <p:nvPr/>
        </p:nvSpPr>
        <p:spPr bwMode="auto">
          <a:xfrm>
            <a:off x="5165725" y="6613525"/>
            <a:ext cx="3978275" cy="244475"/>
          </a:xfrm>
          <a:prstGeom prst="rect">
            <a:avLst/>
          </a:prstGeom>
          <a:noFill/>
          <a:ln w="9525">
            <a:noFill/>
            <a:miter lim="800000"/>
            <a:headEnd/>
            <a:tailEnd/>
          </a:ln>
          <a:effectLst/>
        </p:spPr>
        <p:txBody>
          <a:bodyPr wrap="none" anchor="ctr">
            <a:spAutoFit/>
          </a:bodyPr>
          <a:lstStyle/>
          <a:p>
            <a:r>
              <a:rPr lang="en-US" sz="1000">
                <a:solidFill>
                  <a:prstClr val="white"/>
                </a:solidFill>
                <a:latin typeface="Arial" charset="0"/>
              </a:rPr>
              <a:t>www.salem.k12.va.us/staff/dturner/Chapter%2013.ppt%202005.ppt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CA" altLang="zh-CN" smtClean="0"/>
          </a:p>
        </p:txBody>
      </p:sp>
      <p:sp>
        <p:nvSpPr>
          <p:cNvPr id="16387" name="Rectangle 3"/>
          <p:cNvSpPr>
            <a:spLocks noGrp="1" noChangeArrowheads="1"/>
          </p:cNvSpPr>
          <p:nvPr>
            <p:ph type="body" idx="1"/>
          </p:nvPr>
        </p:nvSpPr>
        <p:spPr/>
        <p:txBody>
          <a:bodyPr/>
          <a:lstStyle/>
          <a:p>
            <a:pPr eaLnBrk="1" hangingPunct="1"/>
            <a:endParaRPr lang="en-CA" altLang="zh-CN" smtClean="0"/>
          </a:p>
        </p:txBody>
      </p:sp>
      <p:pic>
        <p:nvPicPr>
          <p:cNvPr id="16388" name="Picture 4" descr="pearl_harbor_map"/>
          <p:cNvPicPr>
            <a:picLocks noChangeAspect="1" noChangeArrowheads="1"/>
          </p:cNvPicPr>
          <p:nvPr/>
        </p:nvPicPr>
        <p:blipFill>
          <a:blip r:embed="rId3" cstate="print"/>
          <a:srcRect/>
          <a:stretch>
            <a:fillRect/>
          </a:stretch>
        </p:blipFill>
        <p:spPr bwMode="auto">
          <a:xfrm>
            <a:off x="0" y="0"/>
            <a:ext cx="9144000" cy="677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sz="quarter"/>
          </p:nvPr>
        </p:nvSpPr>
        <p:spPr/>
        <p:txBody>
          <a:bodyPr/>
          <a:lstStyle/>
          <a:p>
            <a:r>
              <a:rPr lang="en-US"/>
              <a:t>The Aftermath</a:t>
            </a:r>
          </a:p>
        </p:txBody>
      </p:sp>
      <p:pic>
        <p:nvPicPr>
          <p:cNvPr id="114691" name="Picture 3" descr="Arizona"/>
          <p:cNvPicPr>
            <a:picLocks noGrp="1" noChangeAspect="1" noChangeArrowheads="1"/>
          </p:cNvPicPr>
          <p:nvPr>
            <p:ph sz="quarter" idx="1"/>
          </p:nvPr>
        </p:nvPicPr>
        <p:blipFill>
          <a:blip r:embed="rId2" cstate="print"/>
          <a:srcRect/>
          <a:stretch>
            <a:fillRect/>
          </a:stretch>
        </p:blipFill>
        <p:spPr>
          <a:xfrm>
            <a:off x="468313" y="1600200"/>
            <a:ext cx="3959225" cy="2189163"/>
          </a:xfrm>
          <a:noFill/>
          <a:ln/>
        </p:spPr>
      </p:pic>
      <p:pic>
        <p:nvPicPr>
          <p:cNvPr id="114692" name="Picture 4" descr="PH5"/>
          <p:cNvPicPr>
            <a:picLocks noGrp="1" noChangeAspect="1" noChangeArrowheads="1"/>
          </p:cNvPicPr>
          <p:nvPr>
            <p:ph sz="quarter" idx="2"/>
          </p:nvPr>
        </p:nvPicPr>
        <p:blipFill>
          <a:blip r:embed="rId3" cstate="print"/>
          <a:srcRect/>
          <a:stretch>
            <a:fillRect/>
          </a:stretch>
        </p:blipFill>
        <p:spPr>
          <a:xfrm>
            <a:off x="4643438" y="1557338"/>
            <a:ext cx="4032250" cy="2185987"/>
          </a:xfrm>
          <a:noFill/>
          <a:ln/>
        </p:spPr>
      </p:pic>
      <p:pic>
        <p:nvPicPr>
          <p:cNvPr id="114693" name="Picture 5" descr="California PH"/>
          <p:cNvPicPr>
            <a:picLocks noGrp="1" noChangeAspect="1" noChangeArrowheads="1"/>
          </p:cNvPicPr>
          <p:nvPr>
            <p:ph sz="quarter" idx="3"/>
          </p:nvPr>
        </p:nvPicPr>
        <p:blipFill>
          <a:blip r:embed="rId4" cstate="print"/>
          <a:srcRect/>
          <a:stretch>
            <a:fillRect/>
          </a:stretch>
        </p:blipFill>
        <p:spPr>
          <a:xfrm>
            <a:off x="468313" y="3938588"/>
            <a:ext cx="3959225" cy="2162175"/>
          </a:xfrm>
          <a:noFill/>
          <a:ln/>
        </p:spPr>
      </p:pic>
      <p:pic>
        <p:nvPicPr>
          <p:cNvPr id="114694" name="Picture 6" descr="PH6 Arizona"/>
          <p:cNvPicPr>
            <a:picLocks noGrp="1" noChangeAspect="1" noChangeArrowheads="1"/>
          </p:cNvPicPr>
          <p:nvPr>
            <p:ph sz="quarter" idx="4"/>
          </p:nvPr>
        </p:nvPicPr>
        <p:blipFill>
          <a:blip r:embed="rId5" cstate="print"/>
          <a:srcRect/>
          <a:stretch>
            <a:fillRect/>
          </a:stretch>
        </p:blipFill>
        <p:spPr>
          <a:xfrm>
            <a:off x="4716463" y="3943350"/>
            <a:ext cx="3959225" cy="2190750"/>
          </a:xfrm>
          <a:noFill/>
          <a:ln/>
        </p:spPr>
      </p:pic>
      <p:sp>
        <p:nvSpPr>
          <p:cNvPr id="114695" name="Rectangle 7"/>
          <p:cNvSpPr>
            <a:spLocks noChangeArrowheads="1"/>
          </p:cNvSpPr>
          <p:nvPr/>
        </p:nvSpPr>
        <p:spPr bwMode="auto">
          <a:xfrm>
            <a:off x="3082925" y="6583363"/>
            <a:ext cx="6061075" cy="274637"/>
          </a:xfrm>
          <a:prstGeom prst="rect">
            <a:avLst/>
          </a:prstGeom>
          <a:noFill/>
          <a:ln w="9525">
            <a:noFill/>
            <a:miter lim="800000"/>
            <a:headEnd/>
            <a:tailEnd/>
          </a:ln>
          <a:effectLst/>
        </p:spPr>
        <p:txBody>
          <a:bodyPr wrap="none" anchor="ctr">
            <a:spAutoFit/>
          </a:bodyPr>
          <a:lstStyle/>
          <a:p>
            <a:r>
              <a:rPr lang="en-US" sz="1200">
                <a:solidFill>
                  <a:prstClr val="white"/>
                </a:solidFill>
                <a:latin typeface="Arial" charset="0"/>
              </a:rPr>
              <a:t>www.myndrs.com/teachers/rscott/History/powerpoints/Hist12-nn-greatbattles-WWII.ppt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endParaRPr lang="en-CA" smtClean="0"/>
          </a:p>
        </p:txBody>
      </p:sp>
      <p:pic>
        <p:nvPicPr>
          <p:cNvPr id="46083" name="Picture 3" descr="warisonlarge"/>
          <p:cNvPicPr>
            <a:picLocks noGrp="1" noChangeAspect="1" noChangeArrowheads="1"/>
          </p:cNvPicPr>
          <p:nvPr>
            <p:ph idx="1"/>
          </p:nvPr>
        </p:nvPicPr>
        <p:blipFill>
          <a:blip r:embed="rId3" cstate="print"/>
          <a:srcRect/>
          <a:stretch>
            <a:fillRect/>
          </a:stretch>
        </p:blipFill>
        <p:spPr>
          <a:xfrm>
            <a:off x="468313" y="428625"/>
            <a:ext cx="8229600" cy="6048375"/>
          </a:xfrm>
          <a:noFill/>
        </p:spPr>
      </p:pic>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doolittletakeoff"/>
          <p:cNvPicPr>
            <a:picLocks noChangeAspect="1" noChangeArrowheads="1"/>
          </p:cNvPicPr>
          <p:nvPr/>
        </p:nvPicPr>
        <p:blipFill>
          <a:blip r:embed="rId2" cstate="print"/>
          <a:srcRect/>
          <a:stretch>
            <a:fillRect/>
          </a:stretch>
        </p:blipFill>
        <p:spPr bwMode="auto">
          <a:xfrm>
            <a:off x="3352800" y="0"/>
            <a:ext cx="4823825" cy="3657600"/>
          </a:xfrm>
          <a:prstGeom prst="rect">
            <a:avLst/>
          </a:prstGeom>
          <a:noFill/>
        </p:spPr>
      </p:pic>
      <p:sp>
        <p:nvSpPr>
          <p:cNvPr id="168963" name="Text Box 3"/>
          <p:cNvSpPr txBox="1">
            <a:spLocks noChangeArrowheads="1"/>
          </p:cNvSpPr>
          <p:nvPr/>
        </p:nvSpPr>
        <p:spPr bwMode="auto">
          <a:xfrm>
            <a:off x="2286000" y="5943600"/>
            <a:ext cx="6705600" cy="646331"/>
          </a:xfrm>
          <a:prstGeom prst="rect">
            <a:avLst/>
          </a:prstGeom>
          <a:noFill/>
          <a:ln w="9525">
            <a:noFill/>
            <a:miter lim="800000"/>
            <a:headEnd/>
            <a:tailEnd/>
          </a:ln>
          <a:effectLst/>
        </p:spPr>
        <p:txBody>
          <a:bodyPr wrap="square">
            <a:spAutoFit/>
          </a:bodyPr>
          <a:lstStyle/>
          <a:p>
            <a:pPr>
              <a:spcBef>
                <a:spcPct val="50000"/>
              </a:spcBef>
            </a:pPr>
            <a:r>
              <a:rPr lang="en-US" sz="3600" b="1" dirty="0">
                <a:solidFill>
                  <a:prstClr val="white"/>
                </a:solidFill>
                <a:latin typeface="Comic Sans MS" pitchFamily="66" charset="0"/>
              </a:rPr>
              <a:t>Doolittle’s </a:t>
            </a:r>
            <a:r>
              <a:rPr lang="en-US" sz="3600" b="1" dirty="0" smtClean="0">
                <a:solidFill>
                  <a:prstClr val="white"/>
                </a:solidFill>
                <a:latin typeface="Comic Sans MS" pitchFamily="66" charset="0"/>
              </a:rPr>
              <a:t>Raid..</a:t>
            </a:r>
            <a:r>
              <a:rPr lang="en-US" sz="1600" b="1" dirty="0" smtClean="0">
                <a:solidFill>
                  <a:prstClr val="white"/>
                </a:solidFill>
                <a:latin typeface="Comic Sans MS" pitchFamily="66" charset="0"/>
              </a:rPr>
              <a:t>short term response</a:t>
            </a:r>
            <a:endParaRPr lang="en-US" sz="3600" b="1" dirty="0">
              <a:solidFill>
                <a:prstClr val="white"/>
              </a:solidFill>
              <a:latin typeface="Comic Sans MS" pitchFamily="66" charset="0"/>
            </a:endParaRPr>
          </a:p>
        </p:txBody>
      </p:sp>
      <p:sp>
        <p:nvSpPr>
          <p:cNvPr id="168964" name="Text Box 4"/>
          <p:cNvSpPr txBox="1">
            <a:spLocks noChangeArrowheads="1"/>
          </p:cNvSpPr>
          <p:nvPr/>
        </p:nvSpPr>
        <p:spPr bwMode="auto">
          <a:xfrm>
            <a:off x="0" y="0"/>
            <a:ext cx="2819400" cy="6408738"/>
          </a:xfrm>
          <a:prstGeom prst="rect">
            <a:avLst/>
          </a:prstGeom>
          <a:noFill/>
          <a:ln w="9525">
            <a:noFill/>
            <a:miter lim="800000"/>
            <a:headEnd/>
            <a:tailEnd/>
          </a:ln>
          <a:effectLst/>
        </p:spPr>
        <p:txBody>
          <a:bodyPr>
            <a:spAutoFit/>
          </a:bodyPr>
          <a:lstStyle/>
          <a:p>
            <a:pPr>
              <a:spcBef>
                <a:spcPct val="50000"/>
              </a:spcBef>
            </a:pPr>
            <a:r>
              <a:rPr lang="en-US" b="1">
                <a:solidFill>
                  <a:prstClr val="white"/>
                </a:solidFill>
                <a:latin typeface="Arial" charset="0"/>
              </a:rPr>
              <a:t>With only 450 feet of 'runway,' one of sixteen Army B-25 Mitchell bombers takes off from the deck of the USS HORNET on its way to take part in the Doolittle Raid, the first U.S. bombing raid on Japan. The all volunteer strike force, trained and led by Lt. Col. James Doolittle, flew 800 miles then bombed Tokyo and 3 other cities without opposition. The raid inflicted little damage but gave a big boost to Allied morale in the face of the seemingly unstoppable Japanese. April 18, 1942. </a:t>
            </a:r>
          </a:p>
        </p:txBody>
      </p:sp>
      <p:sp>
        <p:nvSpPr>
          <p:cNvPr id="168965" name="Rectangle 5"/>
          <p:cNvSpPr>
            <a:spLocks noChangeArrowheads="1"/>
          </p:cNvSpPr>
          <p:nvPr/>
        </p:nvSpPr>
        <p:spPr bwMode="auto">
          <a:xfrm>
            <a:off x="5165725" y="6613525"/>
            <a:ext cx="3978275" cy="244475"/>
          </a:xfrm>
          <a:prstGeom prst="rect">
            <a:avLst/>
          </a:prstGeom>
          <a:noFill/>
          <a:ln w="9525">
            <a:noFill/>
            <a:miter lim="800000"/>
            <a:headEnd/>
            <a:tailEnd/>
          </a:ln>
          <a:effectLst/>
        </p:spPr>
        <p:txBody>
          <a:bodyPr wrap="none" anchor="ctr">
            <a:spAutoFit/>
          </a:bodyPr>
          <a:lstStyle/>
          <a:p>
            <a:r>
              <a:rPr lang="en-US" sz="1000">
                <a:solidFill>
                  <a:prstClr val="white"/>
                </a:solidFill>
                <a:latin typeface="Arial" charset="0"/>
              </a:rPr>
              <a:t>www.salem.k12.va.us/staff/dturner/Chapter%2013.ppt%202005.ppt </a:t>
            </a:r>
          </a:p>
        </p:txBody>
      </p:sp>
      <p:pic>
        <p:nvPicPr>
          <p:cNvPr id="6" name="Picture 5"/>
          <p:cNvPicPr>
            <a:picLocks noChangeAspect="1" noChangeArrowheads="1"/>
          </p:cNvPicPr>
          <p:nvPr/>
        </p:nvPicPr>
        <p:blipFill>
          <a:blip r:embed="rId3" cstate="print"/>
          <a:srcRect/>
          <a:stretch>
            <a:fillRect/>
          </a:stretch>
        </p:blipFill>
        <p:spPr bwMode="auto">
          <a:xfrm>
            <a:off x="4343400" y="3810000"/>
            <a:ext cx="2595712" cy="2135505"/>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Long Term Response</a:t>
            </a:r>
            <a:endParaRPr lang="en-CA" dirty="0"/>
          </a:p>
        </p:txBody>
      </p:sp>
      <p:pic>
        <p:nvPicPr>
          <p:cNvPr id="4" name="Picture 4" descr="http://www.geocities.com/Athens/Agora/4526/pictures/mush-hiro.gif"/>
          <p:cNvPicPr>
            <a:picLocks noGrp="1" noChangeAspect="1" noChangeArrowheads="1"/>
          </p:cNvPicPr>
          <p:nvPr>
            <p:ph idx="1"/>
          </p:nvPr>
        </p:nvPicPr>
        <p:blipFill>
          <a:blip r:embed="rId2" cstate="print"/>
          <a:srcRect/>
          <a:stretch>
            <a:fillRect/>
          </a:stretch>
        </p:blipFill>
        <p:spPr bwMode="auto">
          <a:xfrm>
            <a:off x="0" y="3543300"/>
            <a:ext cx="4752975" cy="3314700"/>
          </a:xfrm>
          <a:prstGeom prst="rect">
            <a:avLst/>
          </a:prstGeom>
          <a:noFill/>
        </p:spPr>
      </p:pic>
      <p:pic>
        <p:nvPicPr>
          <p:cNvPr id="5" name="Picture 7"/>
          <p:cNvPicPr>
            <a:picLocks noChangeAspect="1" noChangeArrowheads="1"/>
          </p:cNvPicPr>
          <p:nvPr/>
        </p:nvPicPr>
        <p:blipFill>
          <a:blip r:embed="rId3" cstate="print"/>
          <a:srcRect/>
          <a:stretch>
            <a:fillRect/>
          </a:stretch>
        </p:blipFill>
        <p:spPr bwMode="auto">
          <a:xfrm>
            <a:off x="762000" y="1219200"/>
            <a:ext cx="3290728" cy="2363629"/>
          </a:xfrm>
          <a:prstGeom prst="rect">
            <a:avLst/>
          </a:prstGeom>
          <a:noFill/>
        </p:spPr>
      </p:pic>
      <p:pic>
        <p:nvPicPr>
          <p:cNvPr id="6" name="Picture 5"/>
          <p:cNvPicPr>
            <a:picLocks noChangeAspect="1" noChangeArrowheads="1"/>
          </p:cNvPicPr>
          <p:nvPr/>
        </p:nvPicPr>
        <p:blipFill>
          <a:blip r:embed="rId4" cstate="print"/>
          <a:srcRect/>
          <a:stretch>
            <a:fillRect/>
          </a:stretch>
        </p:blipFill>
        <p:spPr bwMode="auto">
          <a:xfrm>
            <a:off x="5105400" y="1524000"/>
            <a:ext cx="3410426" cy="5105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1027" descr="wwiia16.jpg (188232 bytes)"/>
          <p:cNvPicPr>
            <a:picLocks noChangeAspect="1" noChangeArrowheads="1"/>
          </p:cNvPicPr>
          <p:nvPr/>
        </p:nvPicPr>
        <p:blipFill>
          <a:blip r:embed="rId2" cstate="print"/>
          <a:srcRect/>
          <a:stretch>
            <a:fillRect/>
          </a:stretch>
        </p:blipFill>
        <p:spPr bwMode="auto">
          <a:xfrm>
            <a:off x="-1219200" y="-930275"/>
            <a:ext cx="10363200" cy="79025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http://www.indstate.edu/gga/gga_cart/ladder03.jpg"/>
          <p:cNvPicPr>
            <a:picLocks noChangeAspect="1" noChangeArrowheads="1"/>
          </p:cNvPicPr>
          <p:nvPr/>
        </p:nvPicPr>
        <p:blipFill>
          <a:blip r:embed="rId2" cstate="print"/>
          <a:srcRect/>
          <a:stretch>
            <a:fillRect/>
          </a:stretch>
        </p:blipFill>
        <p:spPr bwMode="auto">
          <a:xfrm>
            <a:off x="1905000" y="0"/>
            <a:ext cx="6027738"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28613" y="3200400"/>
            <a:ext cx="21336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prstClr val="white"/>
                </a:solidFill>
              </a:rPr>
              <a:t>World War II in Asia and the Pacific</a:t>
            </a:r>
          </a:p>
        </p:txBody>
      </p:sp>
      <p:pic>
        <p:nvPicPr>
          <p:cNvPr id="44035" name="Picture 3" descr="ben24354_3702"/>
          <p:cNvPicPr>
            <a:picLocks noChangeAspect="1" noChangeArrowheads="1"/>
          </p:cNvPicPr>
          <p:nvPr/>
        </p:nvPicPr>
        <p:blipFill>
          <a:blip r:embed="rId2" cstate="print"/>
          <a:srcRect/>
          <a:stretch>
            <a:fillRect/>
          </a:stretch>
        </p:blipFill>
        <p:spPr bwMode="auto">
          <a:xfrm>
            <a:off x="2505075" y="436563"/>
            <a:ext cx="6032500" cy="5619750"/>
          </a:xfrm>
          <a:prstGeom prst="rect">
            <a:avLst/>
          </a:prstGeom>
          <a:noFill/>
        </p:spPr>
      </p:pic>
      <p:sp>
        <p:nvSpPr>
          <p:cNvPr id="44036" name="Rectangle 4"/>
          <p:cNvSpPr>
            <a:spLocks noChangeArrowheads="1"/>
          </p:cNvSpPr>
          <p:nvPr/>
        </p:nvSpPr>
        <p:spPr bwMode="auto">
          <a:xfrm>
            <a:off x="0" y="6507163"/>
            <a:ext cx="2362200" cy="396875"/>
          </a:xfrm>
          <a:prstGeom prst="rect">
            <a:avLst/>
          </a:prstGeom>
          <a:noFill/>
          <a:ln w="9525">
            <a:noFill/>
            <a:miter lim="800000"/>
            <a:headEnd/>
            <a:tailEnd/>
          </a:ln>
          <a:effectLst/>
        </p:spPr>
        <p:txBody>
          <a:bodyPr anchor="ctr">
            <a:spAutoFit/>
          </a:bodyPr>
          <a:lstStyle/>
          <a:p>
            <a:r>
              <a:rPr lang="en-US" sz="1000">
                <a:solidFill>
                  <a:prstClr val="white"/>
                </a:solidFill>
                <a:hlinkClick r:id="rId3"/>
              </a:rPr>
              <a:t>www.wsu.edu/~appleton/gened111/c37.ppt</a:t>
            </a:r>
            <a:r>
              <a:rPr lang="en-US" sz="1000">
                <a:solidFill>
                  <a:prstClr val="white"/>
                </a:solidFill>
              </a:rPr>
              <a:t> </a:t>
            </a: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hlinkClick r:id="rId4"/>
              </a:rPr>
              <a:t>Hong Kong</a:t>
            </a:r>
            <a:endParaRPr lang="en-US" dirty="0"/>
          </a:p>
        </p:txBody>
      </p:sp>
      <p:sp>
        <p:nvSpPr>
          <p:cNvPr id="25603" name="Rectangle 3"/>
          <p:cNvSpPr>
            <a:spLocks noGrp="1" noChangeArrowheads="1"/>
          </p:cNvSpPr>
          <p:nvPr>
            <p:ph type="body" idx="1"/>
          </p:nvPr>
        </p:nvSpPr>
        <p:spPr/>
        <p:txBody>
          <a:bodyPr/>
          <a:lstStyle/>
          <a:p>
            <a:r>
              <a:rPr lang="en-US" sz="2800" b="1"/>
              <a:t>The British garrison in the colony of Hong Kong was threatened by Japanese expansion in China.</a:t>
            </a:r>
          </a:p>
          <a:p>
            <a:r>
              <a:rPr lang="en-US" sz="2800" b="1"/>
              <a:t>There was considerable debate about the ability of Britain to defend Hong Kong if the Japanese attacked.</a:t>
            </a:r>
          </a:p>
          <a:p>
            <a:r>
              <a:rPr lang="en-US" sz="2800" b="1"/>
              <a:t>In spite of these concerns Canada responded to Britain’s request for troops with two inadequately trained battalions.</a:t>
            </a:r>
          </a:p>
        </p:txBody>
      </p:sp>
      <p:graphicFrame>
        <p:nvGraphicFramePr>
          <p:cNvPr id="25605" name="Object 5"/>
          <p:cNvGraphicFramePr>
            <a:graphicFrameLocks noChangeAspect="1"/>
          </p:cNvGraphicFramePr>
          <p:nvPr/>
        </p:nvGraphicFramePr>
        <p:xfrm>
          <a:off x="6477000" y="100013"/>
          <a:ext cx="2438400" cy="1249362"/>
        </p:xfrm>
        <a:graphic>
          <a:graphicData uri="http://schemas.openxmlformats.org/presentationml/2006/ole">
            <p:oleObj spid="_x0000_s6146" name="Image" r:id="rId5" imgW="3548330" imgH="1819891" progId="">
              <p:embed/>
            </p:oleObj>
          </a:graphicData>
        </a:graphic>
      </p:graphicFrame>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CN" smtClean="0"/>
              <a:t>Canadians in Hong Kong</a:t>
            </a:r>
          </a:p>
        </p:txBody>
      </p:sp>
      <p:sp>
        <p:nvSpPr>
          <p:cNvPr id="19459" name="Rectangle 3"/>
          <p:cNvSpPr>
            <a:spLocks noGrp="1" noChangeArrowheads="1"/>
          </p:cNvSpPr>
          <p:nvPr>
            <p:ph type="body" idx="1"/>
          </p:nvPr>
        </p:nvSpPr>
        <p:spPr>
          <a:xfrm>
            <a:off x="457200" y="1600200"/>
            <a:ext cx="3886200" cy="4525963"/>
          </a:xfrm>
        </p:spPr>
        <p:txBody>
          <a:bodyPr>
            <a:normAutofit fontScale="70000" lnSpcReduction="20000"/>
          </a:bodyPr>
          <a:lstStyle/>
          <a:p>
            <a:pPr eaLnBrk="1" hangingPunct="1"/>
            <a:r>
              <a:rPr lang="en-US" altLang="zh-CN" dirty="0" smtClean="0"/>
              <a:t>Canadian Troops sent to defend Hong Kong</a:t>
            </a:r>
          </a:p>
          <a:p>
            <a:pPr>
              <a:lnSpc>
                <a:spcPct val="90000"/>
              </a:lnSpc>
            </a:pPr>
            <a:r>
              <a:rPr lang="en-US" altLang="zh-CN" dirty="0" smtClean="0"/>
              <a:t> </a:t>
            </a:r>
            <a:r>
              <a:rPr lang="en-US" dirty="0" smtClean="0"/>
              <a:t>The Japanese launched an assault on Hong Kong following the attack on Pearl Harbor.</a:t>
            </a:r>
          </a:p>
          <a:p>
            <a:pPr>
              <a:lnSpc>
                <a:spcPct val="90000"/>
              </a:lnSpc>
            </a:pPr>
            <a:r>
              <a:rPr lang="en-US" dirty="0" smtClean="0"/>
              <a:t>After only seventeen days of fighting the colony fell into Japanese hands on Christmas day 1941</a:t>
            </a:r>
            <a:endParaRPr lang="en-US" altLang="zh-CN" dirty="0" smtClean="0"/>
          </a:p>
          <a:p>
            <a:pPr eaLnBrk="1" hangingPunct="1"/>
            <a:r>
              <a:rPr lang="en-US" altLang="zh-CN" dirty="0" smtClean="0"/>
              <a:t>December 8, 1941- Japanese invasion of British Colony of Hong Kong</a:t>
            </a:r>
          </a:p>
          <a:p>
            <a:pPr eaLnBrk="1" hangingPunct="1"/>
            <a:r>
              <a:rPr lang="en-US" altLang="zh-CN" dirty="0" smtClean="0"/>
              <a:t>Dec 25, 1941 Hong Kong Falls</a:t>
            </a:r>
          </a:p>
          <a:p>
            <a:pPr eaLnBrk="1" hangingPunct="1"/>
            <a:r>
              <a:rPr lang="en-US" altLang="zh-CN" dirty="0" smtClean="0"/>
              <a:t>1975 Canadians are all killed or taken prisoner</a:t>
            </a:r>
          </a:p>
          <a:p>
            <a:pPr eaLnBrk="1" hangingPunct="1">
              <a:buFontTx/>
              <a:buNone/>
            </a:pPr>
            <a:endParaRPr lang="en-US" altLang="zh-CN" dirty="0" smtClean="0"/>
          </a:p>
        </p:txBody>
      </p:sp>
      <p:pic>
        <p:nvPicPr>
          <p:cNvPr id="6" name="Picture 4" descr="prisoners">
            <a:hlinkClick r:id="rId2"/>
          </p:cNvPr>
          <p:cNvPicPr>
            <a:picLocks noChangeAspect="1" noChangeArrowheads="1"/>
          </p:cNvPicPr>
          <p:nvPr/>
        </p:nvPicPr>
        <p:blipFill>
          <a:blip r:embed="rId3" cstate="print"/>
          <a:srcRect/>
          <a:stretch>
            <a:fillRect/>
          </a:stretch>
        </p:blipFill>
        <p:spPr bwMode="auto">
          <a:xfrm>
            <a:off x="4419600" y="1600200"/>
            <a:ext cx="4724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b="1" dirty="0" smtClean="0">
                <a:solidFill>
                  <a:schemeClr val="folHlink"/>
                </a:solidFill>
              </a:rPr>
              <a:t>The Battle of Hong</a:t>
            </a:r>
            <a:r>
              <a:rPr lang="en-US" dirty="0" smtClean="0">
                <a:solidFill>
                  <a:schemeClr val="folHlink"/>
                </a:solidFill>
              </a:rPr>
              <a:t> </a:t>
            </a:r>
            <a:r>
              <a:rPr lang="en-US" b="1" dirty="0" smtClean="0">
                <a:solidFill>
                  <a:schemeClr val="folHlink"/>
                </a:solidFill>
              </a:rPr>
              <a:t>Kong</a:t>
            </a:r>
          </a:p>
        </p:txBody>
      </p:sp>
      <p:sp>
        <p:nvSpPr>
          <p:cNvPr id="60434" name="Rectangle 18"/>
          <p:cNvSpPr>
            <a:spLocks noGrp="1" noChangeArrowheads="1"/>
          </p:cNvSpPr>
          <p:nvPr>
            <p:ph sz="half" idx="1"/>
          </p:nvPr>
        </p:nvSpPr>
        <p:spPr>
          <a:xfrm>
            <a:off x="4495800" y="1905000"/>
            <a:ext cx="4648200" cy="2667000"/>
          </a:xfrm>
        </p:spPr>
        <p:txBody>
          <a:bodyPr>
            <a:normAutofit fontScale="92500" lnSpcReduction="10000"/>
          </a:bodyPr>
          <a:lstStyle/>
          <a:p>
            <a:pPr eaLnBrk="1" hangingPunct="1">
              <a:defRPr/>
            </a:pPr>
            <a:r>
              <a:rPr lang="en-US" sz="2800" dirty="0" smtClean="0"/>
              <a:t>Hong Kong surrendered on Christmas Day 1941. </a:t>
            </a:r>
          </a:p>
          <a:p>
            <a:pPr eaLnBrk="1" hangingPunct="1">
              <a:defRPr/>
            </a:pPr>
            <a:r>
              <a:rPr lang="en-US" sz="2800" dirty="0" smtClean="0"/>
              <a:t>Of the 1,975 Canadians, 290 were killed and 493 wounded. A further 260 died in the awful conditions of prison camps in Hong Kong and Japan. </a:t>
            </a:r>
          </a:p>
        </p:txBody>
      </p:sp>
      <p:pic>
        <p:nvPicPr>
          <p:cNvPr id="60422" name="Picture 6"/>
          <p:cNvPicPr>
            <a:picLocks noGrp="1" noChangeAspect="1" noChangeArrowheads="1"/>
          </p:cNvPicPr>
          <p:nvPr>
            <p:ph type="body" sz="half" idx="2"/>
          </p:nvPr>
        </p:nvPicPr>
        <p:blipFill>
          <a:blip r:embed="rId4" cstate="print"/>
          <a:srcRect l="12521" t="22223" r="43652" b="25000"/>
          <a:stretch>
            <a:fillRect/>
          </a:stretch>
        </p:blipFill>
        <p:spPr>
          <a:xfrm>
            <a:off x="228600" y="1828800"/>
            <a:ext cx="4038600" cy="4343400"/>
          </a:xfrm>
          <a:noFill/>
        </p:spPr>
      </p:pic>
      <p:graphicFrame>
        <p:nvGraphicFramePr>
          <p:cNvPr id="94209" name="Object 1"/>
          <p:cNvGraphicFramePr>
            <a:graphicFrameLocks noChangeAspect="1"/>
          </p:cNvGraphicFramePr>
          <p:nvPr/>
        </p:nvGraphicFramePr>
        <p:xfrm>
          <a:off x="4800600" y="4572000"/>
          <a:ext cx="4013200" cy="2286000"/>
        </p:xfrm>
        <a:graphic>
          <a:graphicData uri="http://schemas.openxmlformats.org/presentationml/2006/ole">
            <p:oleObj spid="_x0000_s7170" name="Image" r:id="rId5" imgW="11957642" imgH="8259795" progId="">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Hong Kong</a:t>
            </a:r>
          </a:p>
        </p:txBody>
      </p:sp>
      <p:graphicFrame>
        <p:nvGraphicFramePr>
          <p:cNvPr id="120850" name="Object 18"/>
          <p:cNvGraphicFramePr>
            <a:graphicFrameLocks noChangeAspect="1"/>
          </p:cNvGraphicFramePr>
          <p:nvPr>
            <p:ph type="clipArt" sz="half" idx="4294967295"/>
          </p:nvPr>
        </p:nvGraphicFramePr>
        <p:xfrm>
          <a:off x="2057400" y="1905000"/>
          <a:ext cx="4648200" cy="4251325"/>
        </p:xfrm>
        <a:graphic>
          <a:graphicData uri="http://schemas.openxmlformats.org/presentationml/2006/ole">
            <p:oleObj spid="_x0000_s8194" name="Image" r:id="rId4" imgW="7116131" imgH="6506177" progId="">
              <p:embed/>
            </p:oleObj>
          </a:graphicData>
        </a:graphic>
      </p:graphicFrame>
      <p:sp>
        <p:nvSpPr>
          <p:cNvPr id="120851" name="AutoShape 19"/>
          <p:cNvSpPr>
            <a:spLocks noChangeArrowheads="1"/>
          </p:cNvSpPr>
          <p:nvPr/>
        </p:nvSpPr>
        <p:spPr bwMode="auto">
          <a:xfrm>
            <a:off x="3733800" y="609600"/>
            <a:ext cx="2514600" cy="1219200"/>
          </a:xfrm>
          <a:prstGeom prst="wedgeRectCallout">
            <a:avLst>
              <a:gd name="adj1" fmla="val -22287"/>
              <a:gd name="adj2" fmla="val 188801"/>
            </a:avLst>
          </a:prstGeom>
          <a:solidFill>
            <a:schemeClr val="accent1"/>
          </a:solidFill>
          <a:ln w="9525">
            <a:solidFill>
              <a:schemeClr val="tx1"/>
            </a:solidFill>
            <a:miter lim="800000"/>
            <a:headEnd/>
            <a:tailEnd/>
          </a:ln>
          <a:effectLst/>
        </p:spPr>
        <p:txBody>
          <a:bodyPr/>
          <a:lstStyle/>
          <a:p>
            <a:pPr algn="ctr"/>
            <a:endParaRPr lang="en-CA">
              <a:solidFill>
                <a:prstClr val="white"/>
              </a:solidFill>
              <a:latin typeface="Times New Roman" pitchFamily="18" charset="0"/>
            </a:endParaRPr>
          </a:p>
        </p:txBody>
      </p:sp>
      <p:sp>
        <p:nvSpPr>
          <p:cNvPr id="120852" name="Text Box 20"/>
          <p:cNvSpPr txBox="1">
            <a:spLocks noChangeArrowheads="1"/>
          </p:cNvSpPr>
          <p:nvPr/>
        </p:nvSpPr>
        <p:spPr bwMode="auto">
          <a:xfrm>
            <a:off x="6477000" y="1219200"/>
            <a:ext cx="184150" cy="457200"/>
          </a:xfrm>
          <a:prstGeom prst="rect">
            <a:avLst/>
          </a:prstGeom>
          <a:noFill/>
          <a:ln w="9525">
            <a:noFill/>
            <a:miter lim="800000"/>
            <a:headEnd/>
            <a:tailEnd/>
          </a:ln>
          <a:effectLst/>
        </p:spPr>
        <p:txBody>
          <a:bodyPr wrap="none">
            <a:spAutoFit/>
          </a:bodyPr>
          <a:lstStyle/>
          <a:p>
            <a:endParaRPr lang="en-CA">
              <a:solidFill>
                <a:prstClr val="white"/>
              </a:solidFill>
              <a:latin typeface="Times New Roman" pitchFamily="18" charset="0"/>
            </a:endParaRPr>
          </a:p>
        </p:txBody>
      </p:sp>
      <p:sp>
        <p:nvSpPr>
          <p:cNvPr id="120853" name="Text Box 21"/>
          <p:cNvSpPr txBox="1">
            <a:spLocks noChangeArrowheads="1"/>
          </p:cNvSpPr>
          <p:nvPr/>
        </p:nvSpPr>
        <p:spPr bwMode="auto">
          <a:xfrm>
            <a:off x="3810000" y="762000"/>
            <a:ext cx="2327275" cy="822325"/>
          </a:xfrm>
          <a:prstGeom prst="rect">
            <a:avLst/>
          </a:prstGeom>
          <a:noFill/>
          <a:ln w="9525">
            <a:noFill/>
            <a:miter lim="800000"/>
            <a:headEnd/>
            <a:tailEnd/>
          </a:ln>
          <a:effectLst/>
        </p:spPr>
        <p:txBody>
          <a:bodyPr wrap="none">
            <a:spAutoFit/>
          </a:bodyPr>
          <a:lstStyle/>
          <a:p>
            <a:r>
              <a:rPr lang="en-US" b="1">
                <a:solidFill>
                  <a:prstClr val="white"/>
                </a:solidFill>
                <a:latin typeface="Times New Roman" pitchFamily="18" charset="0"/>
              </a:rPr>
              <a:t>Japanese Attack</a:t>
            </a:r>
          </a:p>
          <a:p>
            <a:r>
              <a:rPr lang="en-US" b="1">
                <a:solidFill>
                  <a:prstClr val="white"/>
                </a:solidFill>
                <a:latin typeface="Times New Roman" pitchFamily="18" charset="0"/>
              </a:rPr>
              <a:t>From China</a:t>
            </a:r>
          </a:p>
        </p:txBody>
      </p:sp>
      <p:sp>
        <p:nvSpPr>
          <p:cNvPr id="120854" name="AutoShape 22"/>
          <p:cNvSpPr>
            <a:spLocks noChangeArrowheads="1"/>
          </p:cNvSpPr>
          <p:nvPr/>
        </p:nvSpPr>
        <p:spPr bwMode="auto">
          <a:xfrm>
            <a:off x="6019800" y="3733800"/>
            <a:ext cx="1752600" cy="838200"/>
          </a:xfrm>
          <a:prstGeom prst="wedgeRectCallout">
            <a:avLst>
              <a:gd name="adj1" fmla="val -105435"/>
              <a:gd name="adj2" fmla="val 73676"/>
            </a:avLst>
          </a:prstGeom>
          <a:solidFill>
            <a:schemeClr val="accent1"/>
          </a:solidFill>
          <a:ln w="9525">
            <a:solidFill>
              <a:schemeClr val="tx1"/>
            </a:solidFill>
            <a:miter lim="800000"/>
            <a:headEnd/>
            <a:tailEnd/>
          </a:ln>
          <a:effectLst/>
        </p:spPr>
        <p:txBody>
          <a:bodyPr/>
          <a:lstStyle/>
          <a:p>
            <a:pPr algn="ctr"/>
            <a:endParaRPr lang="en-CA">
              <a:solidFill>
                <a:prstClr val="white"/>
              </a:solidFill>
              <a:latin typeface="Times New Roman" pitchFamily="18" charset="0"/>
            </a:endParaRPr>
          </a:p>
        </p:txBody>
      </p:sp>
      <p:sp>
        <p:nvSpPr>
          <p:cNvPr id="120855" name="Text Box 23"/>
          <p:cNvSpPr txBox="1">
            <a:spLocks noChangeArrowheads="1"/>
          </p:cNvSpPr>
          <p:nvPr/>
        </p:nvSpPr>
        <p:spPr bwMode="auto">
          <a:xfrm>
            <a:off x="6019800" y="3810000"/>
            <a:ext cx="1766888" cy="822325"/>
          </a:xfrm>
          <a:prstGeom prst="rect">
            <a:avLst/>
          </a:prstGeom>
          <a:noFill/>
          <a:ln w="9525">
            <a:noFill/>
            <a:miter lim="800000"/>
            <a:headEnd/>
            <a:tailEnd/>
          </a:ln>
          <a:effectLst/>
        </p:spPr>
        <p:txBody>
          <a:bodyPr wrap="none">
            <a:spAutoFit/>
          </a:bodyPr>
          <a:lstStyle/>
          <a:p>
            <a:r>
              <a:rPr lang="en-US" b="1">
                <a:solidFill>
                  <a:prstClr val="white"/>
                </a:solidFill>
                <a:latin typeface="Times New Roman" pitchFamily="18" charset="0"/>
              </a:rPr>
              <a:t>Royal Rifles</a:t>
            </a:r>
          </a:p>
          <a:p>
            <a:r>
              <a:rPr lang="en-US" b="1">
                <a:solidFill>
                  <a:prstClr val="white"/>
                </a:solidFill>
                <a:latin typeface="Times New Roman" pitchFamily="18" charset="0"/>
              </a:rPr>
              <a:t>Of Canada</a:t>
            </a:r>
          </a:p>
        </p:txBody>
      </p:sp>
      <p:sp>
        <p:nvSpPr>
          <p:cNvPr id="120856" name="AutoShape 24"/>
          <p:cNvSpPr>
            <a:spLocks noChangeArrowheads="1"/>
          </p:cNvSpPr>
          <p:nvPr/>
        </p:nvSpPr>
        <p:spPr bwMode="auto">
          <a:xfrm>
            <a:off x="1981200" y="3733800"/>
            <a:ext cx="1524000" cy="838200"/>
          </a:xfrm>
          <a:prstGeom prst="wedgeRectCallout">
            <a:avLst>
              <a:gd name="adj1" fmla="val 111250"/>
              <a:gd name="adj2" fmla="val 71403"/>
            </a:avLst>
          </a:prstGeom>
          <a:solidFill>
            <a:schemeClr val="accent1"/>
          </a:solidFill>
          <a:ln w="9525">
            <a:solidFill>
              <a:schemeClr val="tx1"/>
            </a:solidFill>
            <a:miter lim="800000"/>
            <a:headEnd/>
            <a:tailEnd/>
          </a:ln>
          <a:effectLst/>
        </p:spPr>
        <p:txBody>
          <a:bodyPr/>
          <a:lstStyle/>
          <a:p>
            <a:pPr algn="ctr"/>
            <a:endParaRPr lang="en-CA">
              <a:solidFill>
                <a:prstClr val="white"/>
              </a:solidFill>
              <a:latin typeface="Times New Roman" pitchFamily="18" charset="0"/>
            </a:endParaRPr>
          </a:p>
        </p:txBody>
      </p:sp>
      <p:sp>
        <p:nvSpPr>
          <p:cNvPr id="120857" name="Text Box 25"/>
          <p:cNvSpPr txBox="1">
            <a:spLocks noChangeArrowheads="1"/>
          </p:cNvSpPr>
          <p:nvPr/>
        </p:nvSpPr>
        <p:spPr bwMode="auto">
          <a:xfrm>
            <a:off x="1981200" y="3733800"/>
            <a:ext cx="2209800" cy="822325"/>
          </a:xfrm>
          <a:prstGeom prst="rect">
            <a:avLst/>
          </a:prstGeom>
          <a:noFill/>
          <a:ln w="9525">
            <a:noFill/>
            <a:miter lim="800000"/>
            <a:headEnd/>
            <a:tailEnd/>
          </a:ln>
          <a:effectLst/>
        </p:spPr>
        <p:txBody>
          <a:bodyPr>
            <a:spAutoFit/>
          </a:bodyPr>
          <a:lstStyle/>
          <a:p>
            <a:r>
              <a:rPr lang="en-US" b="1">
                <a:solidFill>
                  <a:prstClr val="white"/>
                </a:solidFill>
                <a:latin typeface="Times New Roman" pitchFamily="18" charset="0"/>
              </a:rPr>
              <a:t>Winnipeg</a:t>
            </a:r>
          </a:p>
          <a:p>
            <a:r>
              <a:rPr lang="en-US" b="1">
                <a:solidFill>
                  <a:prstClr val="white"/>
                </a:solidFill>
                <a:latin typeface="Times New Roman" pitchFamily="18" charset="0"/>
              </a:rPr>
              <a:t>Grenadiers</a:t>
            </a:r>
          </a:p>
        </p:txBody>
      </p:sp>
      <p:sp>
        <p:nvSpPr>
          <p:cNvPr id="120858" name="AutoShape 26"/>
          <p:cNvSpPr>
            <a:spLocks noChangeArrowheads="1"/>
          </p:cNvSpPr>
          <p:nvPr/>
        </p:nvSpPr>
        <p:spPr bwMode="auto">
          <a:xfrm>
            <a:off x="7239000" y="1676400"/>
            <a:ext cx="1676400" cy="457200"/>
          </a:xfrm>
          <a:prstGeom prst="wedgeRectCallout">
            <a:avLst>
              <a:gd name="adj1" fmla="val -188634"/>
              <a:gd name="adj2" fmla="val 426736"/>
            </a:avLst>
          </a:prstGeom>
          <a:solidFill>
            <a:schemeClr val="accent1"/>
          </a:solidFill>
          <a:ln w="9525">
            <a:solidFill>
              <a:schemeClr val="tx1"/>
            </a:solidFill>
            <a:miter lim="800000"/>
            <a:headEnd/>
            <a:tailEnd/>
          </a:ln>
          <a:effectLst/>
        </p:spPr>
        <p:txBody>
          <a:bodyPr/>
          <a:lstStyle/>
          <a:p>
            <a:pPr algn="ctr"/>
            <a:endParaRPr lang="en-CA">
              <a:solidFill>
                <a:prstClr val="white"/>
              </a:solidFill>
              <a:latin typeface="Times New Roman" pitchFamily="18" charset="0"/>
            </a:endParaRPr>
          </a:p>
        </p:txBody>
      </p:sp>
      <p:sp>
        <p:nvSpPr>
          <p:cNvPr id="120859" name="Text Box 27"/>
          <p:cNvSpPr txBox="1">
            <a:spLocks noChangeArrowheads="1"/>
          </p:cNvSpPr>
          <p:nvPr/>
        </p:nvSpPr>
        <p:spPr bwMode="auto">
          <a:xfrm>
            <a:off x="7223125" y="1717675"/>
            <a:ext cx="1749425" cy="457200"/>
          </a:xfrm>
          <a:prstGeom prst="rect">
            <a:avLst/>
          </a:prstGeom>
          <a:noFill/>
          <a:ln w="9525">
            <a:noFill/>
            <a:miter lim="800000"/>
            <a:headEnd/>
            <a:tailEnd/>
          </a:ln>
          <a:effectLst/>
        </p:spPr>
        <p:txBody>
          <a:bodyPr wrap="none">
            <a:spAutoFit/>
          </a:bodyPr>
          <a:lstStyle/>
          <a:p>
            <a:r>
              <a:rPr lang="en-US" b="1">
                <a:solidFill>
                  <a:prstClr val="white"/>
                </a:solidFill>
                <a:latin typeface="Times New Roman" pitchFamily="18" charset="0"/>
              </a:rPr>
              <a:t>British Line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wwiia4.jpg (180667 bytes)"/>
          <p:cNvPicPr>
            <a:picLocks noChangeAspect="1" noChangeArrowheads="1"/>
          </p:cNvPicPr>
          <p:nvPr/>
        </p:nvPicPr>
        <p:blipFill>
          <a:blip r:embed="rId2" cstate="print"/>
          <a:srcRect/>
          <a:stretch>
            <a:fillRect/>
          </a:stretch>
        </p:blipFill>
        <p:spPr bwMode="auto">
          <a:xfrm>
            <a:off x="0" y="0"/>
            <a:ext cx="9144000" cy="68643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0"/>
          <a:ext cx="9144000" cy="6858000"/>
        </p:xfrm>
        <a:graphic>
          <a:graphicData uri="http://schemas.openxmlformats.org/presentationml/2006/ole">
            <p:oleObj spid="_x0000_s5122" name="Clip" r:id="rId3" imgW="5047619" imgH="4200000"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solidFill>
                  <a:schemeClr val="folHlink"/>
                </a:solidFill>
              </a:rPr>
              <a:t>The Tripartite Pact</a:t>
            </a:r>
          </a:p>
        </p:txBody>
      </p:sp>
      <p:sp>
        <p:nvSpPr>
          <p:cNvPr id="26627" name="Rectangle 3"/>
          <p:cNvSpPr>
            <a:spLocks noGrp="1" noChangeArrowheads="1"/>
          </p:cNvSpPr>
          <p:nvPr>
            <p:ph type="body" sz="half" idx="1"/>
          </p:nvPr>
        </p:nvSpPr>
        <p:spPr/>
        <p:txBody>
          <a:bodyPr/>
          <a:lstStyle/>
          <a:p>
            <a:pPr eaLnBrk="1" hangingPunct="1">
              <a:defRPr/>
            </a:pPr>
            <a:r>
              <a:rPr lang="en-US" sz="2800" smtClean="0"/>
              <a:t>On September 27, 1940, Japan signed the Tripartite Pact with Germany and Italy, thus entering the military alliance known as the "Axis." </a:t>
            </a:r>
          </a:p>
        </p:txBody>
      </p:sp>
      <p:pic>
        <p:nvPicPr>
          <p:cNvPr id="6148" name="Picture 4"/>
          <p:cNvPicPr>
            <a:picLocks noGrp="1" noChangeAspect="1" noChangeArrowheads="1"/>
          </p:cNvPicPr>
          <p:nvPr>
            <p:ph sz="half" idx="2"/>
          </p:nvPr>
        </p:nvPicPr>
        <p:blipFill>
          <a:blip r:embed="rId3" cstate="print"/>
          <a:srcRect/>
          <a:stretch>
            <a:fillRect/>
          </a:stretch>
        </p:blipFill>
        <p:spPr>
          <a:xfrm>
            <a:off x="4876800" y="1981200"/>
            <a:ext cx="3352800" cy="4495800"/>
          </a:xfrm>
          <a:noFill/>
          <a:ln w="76200">
            <a:solidFill>
              <a:srgbClr val="FF6600"/>
            </a:solidFill>
          </a:ln>
        </p:spPr>
      </p:pic>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Rectangle 9"/>
          <p:cNvSpPr>
            <a:spLocks noGrp="1" noChangeArrowheads="1"/>
          </p:cNvSpPr>
          <p:nvPr>
            <p:ph type="title"/>
          </p:nvPr>
        </p:nvSpPr>
        <p:spPr/>
        <p:txBody>
          <a:bodyPr/>
          <a:lstStyle/>
          <a:p>
            <a:pPr eaLnBrk="1" hangingPunct="1">
              <a:defRPr/>
            </a:pPr>
            <a:r>
              <a:rPr lang="en-US" smtClean="0">
                <a:solidFill>
                  <a:schemeClr val="folHlink"/>
                </a:solidFill>
              </a:rPr>
              <a:t>Embargo Against Japan</a:t>
            </a:r>
          </a:p>
        </p:txBody>
      </p:sp>
      <p:sp>
        <p:nvSpPr>
          <p:cNvPr id="28676" name="Rectangle 4"/>
          <p:cNvSpPr>
            <a:spLocks noGrp="1" noChangeArrowheads="1"/>
          </p:cNvSpPr>
          <p:nvPr>
            <p:ph type="body" sz="half" idx="3"/>
          </p:nvPr>
        </p:nvSpPr>
        <p:spPr/>
        <p:txBody>
          <a:bodyPr/>
          <a:lstStyle/>
          <a:p>
            <a:pPr eaLnBrk="1" hangingPunct="1">
              <a:defRPr/>
            </a:pPr>
            <a:r>
              <a:rPr lang="en-US" sz="2400" smtClean="0"/>
              <a:t>the United States, Britain and the Netherlands froze all Japanese financial assets. The effect was to prevent Japan from purchasing oil, which would, in time, cripple its army and make its navy and air force completely useless. </a:t>
            </a:r>
          </a:p>
        </p:txBody>
      </p:sp>
      <p:pic>
        <p:nvPicPr>
          <p:cNvPr id="28680" name="Picture 8"/>
          <p:cNvPicPr>
            <a:picLocks noChangeAspect="1" noChangeArrowheads="1"/>
          </p:cNvPicPr>
          <p:nvPr/>
        </p:nvPicPr>
        <p:blipFill>
          <a:blip r:embed="rId3" cstate="print"/>
          <a:srcRect/>
          <a:stretch>
            <a:fillRect/>
          </a:stretch>
        </p:blipFill>
        <p:spPr bwMode="auto">
          <a:xfrm>
            <a:off x="990600" y="2286000"/>
            <a:ext cx="3048000" cy="2895600"/>
          </a:xfrm>
          <a:prstGeom prst="rect">
            <a:avLst/>
          </a:prstGeom>
          <a:noFill/>
          <a:ln w="76200" cmpd="tri">
            <a:solidFill>
              <a:srgbClr val="00008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Japanese Strategy</a:t>
            </a:r>
          </a:p>
        </p:txBody>
      </p:sp>
      <p:sp>
        <p:nvSpPr>
          <p:cNvPr id="38915" name="Rectangle 3"/>
          <p:cNvSpPr>
            <a:spLocks noGrp="1" noChangeArrowheads="1"/>
          </p:cNvSpPr>
          <p:nvPr>
            <p:ph type="body" idx="1"/>
          </p:nvPr>
        </p:nvSpPr>
        <p:spPr>
          <a:xfrm>
            <a:off x="1062038" y="1766888"/>
            <a:ext cx="7769225" cy="4862512"/>
          </a:xfrm>
        </p:spPr>
        <p:txBody>
          <a:bodyPr/>
          <a:lstStyle/>
          <a:p>
            <a:pPr>
              <a:lnSpc>
                <a:spcPct val="75000"/>
              </a:lnSpc>
            </a:pPr>
            <a:r>
              <a:rPr lang="en-US"/>
              <a:t>Three Phases</a:t>
            </a:r>
          </a:p>
          <a:p>
            <a:pPr lvl="1">
              <a:lnSpc>
                <a:spcPct val="75000"/>
              </a:lnSpc>
            </a:pPr>
            <a:r>
              <a:rPr lang="en-US"/>
              <a:t>Phase I:  Surprise attacks, then strategic defense.</a:t>
            </a:r>
          </a:p>
          <a:p>
            <a:pPr lvl="2">
              <a:lnSpc>
                <a:spcPct val="75000"/>
              </a:lnSpc>
            </a:pPr>
            <a:r>
              <a:rPr lang="en-US"/>
              <a:t>Knock out US fleet;  seize vital areas; establish defensive perimeter.</a:t>
            </a:r>
          </a:p>
          <a:p>
            <a:pPr lvl="1">
              <a:lnSpc>
                <a:spcPct val="75000"/>
              </a:lnSpc>
            </a:pPr>
            <a:r>
              <a:rPr lang="en-US"/>
              <a:t>Phase II:  Strengthen perimeter; make any offensive action by the US prohibitively costly.</a:t>
            </a:r>
          </a:p>
          <a:p>
            <a:pPr lvl="1">
              <a:lnSpc>
                <a:spcPct val="75000"/>
              </a:lnSpc>
            </a:pPr>
            <a:r>
              <a:rPr lang="en-US"/>
              <a:t>Phase III:  Defeat and destroy any forces that attempt to penetrate the perimeter.</a:t>
            </a:r>
          </a:p>
          <a:p>
            <a:pPr>
              <a:lnSpc>
                <a:spcPct val="75000"/>
              </a:lnSpc>
            </a:pPr>
            <a:r>
              <a:rPr lang="en-US"/>
              <a:t>Long US LOC and natural strength of defense should almost guarantee success.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CA" dirty="0" smtClean="0">
                <a:solidFill>
                  <a:schemeClr val="folHlink"/>
                </a:solidFill>
              </a:rPr>
              <a:t>Japanese Bomb Pearl Harbour!</a:t>
            </a:r>
          </a:p>
        </p:txBody>
      </p:sp>
      <p:sp>
        <p:nvSpPr>
          <p:cNvPr id="43011" name="Rectangle 3"/>
          <p:cNvSpPr>
            <a:spLocks noGrp="1" noChangeArrowheads="1"/>
          </p:cNvSpPr>
          <p:nvPr>
            <p:ph type="body" idx="1"/>
          </p:nvPr>
        </p:nvSpPr>
        <p:spPr>
          <a:xfrm>
            <a:off x="457200" y="1484313"/>
            <a:ext cx="8229600" cy="1368425"/>
          </a:xfrm>
        </p:spPr>
        <p:txBody>
          <a:bodyPr/>
          <a:lstStyle/>
          <a:p>
            <a:pPr eaLnBrk="1" hangingPunct="1">
              <a:defRPr/>
            </a:pPr>
            <a:r>
              <a:rPr lang="en-CA" sz="2800" smtClean="0"/>
              <a:t>December 7, 1941, President Roosevelt declares it “The Day of Infamy”.</a:t>
            </a:r>
          </a:p>
        </p:txBody>
      </p:sp>
      <p:pic>
        <p:nvPicPr>
          <p:cNvPr id="43012" name="Picture 4" descr="Japanese_attack_Pearl_Harbour,_Dec"/>
          <p:cNvPicPr>
            <a:picLocks noChangeAspect="1" noChangeArrowheads="1"/>
          </p:cNvPicPr>
          <p:nvPr/>
        </p:nvPicPr>
        <p:blipFill>
          <a:blip r:embed="rId3" cstate="print"/>
          <a:srcRect/>
          <a:stretch>
            <a:fillRect/>
          </a:stretch>
        </p:blipFill>
        <p:spPr bwMode="auto">
          <a:xfrm>
            <a:off x="0" y="4652963"/>
            <a:ext cx="4356100" cy="2205037"/>
          </a:xfrm>
          <a:prstGeom prst="rect">
            <a:avLst/>
          </a:prstGeom>
          <a:noFill/>
          <a:ln w="9525">
            <a:noFill/>
            <a:miter lim="800000"/>
            <a:headEnd/>
            <a:tailEnd/>
          </a:ln>
        </p:spPr>
      </p:pic>
      <p:pic>
        <p:nvPicPr>
          <p:cNvPr id="43013" name="Picture 5" descr="uss_arizona_burning-pearl_harbor"/>
          <p:cNvPicPr>
            <a:picLocks noChangeAspect="1" noChangeArrowheads="1"/>
          </p:cNvPicPr>
          <p:nvPr/>
        </p:nvPicPr>
        <p:blipFill>
          <a:blip r:embed="rId4" cstate="print"/>
          <a:srcRect/>
          <a:stretch>
            <a:fillRect/>
          </a:stretch>
        </p:blipFill>
        <p:spPr bwMode="auto">
          <a:xfrm>
            <a:off x="4427538" y="4633913"/>
            <a:ext cx="4716462" cy="2224087"/>
          </a:xfrm>
          <a:prstGeom prst="rect">
            <a:avLst/>
          </a:prstGeom>
          <a:noFill/>
          <a:ln w="9525">
            <a:noFill/>
            <a:miter lim="800000"/>
            <a:headEnd/>
            <a:tailEnd/>
          </a:ln>
        </p:spPr>
      </p:pic>
      <p:pic>
        <p:nvPicPr>
          <p:cNvPr id="43014" name="Picture 6" descr="Pearl%20Harbour"/>
          <p:cNvPicPr>
            <a:picLocks noChangeAspect="1" noChangeArrowheads="1"/>
          </p:cNvPicPr>
          <p:nvPr/>
        </p:nvPicPr>
        <p:blipFill>
          <a:blip r:embed="rId5" cstate="print"/>
          <a:srcRect/>
          <a:stretch>
            <a:fillRect/>
          </a:stretch>
        </p:blipFill>
        <p:spPr bwMode="auto">
          <a:xfrm>
            <a:off x="2051050" y="2492375"/>
            <a:ext cx="4905375" cy="21082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818</Words>
  <Application>Microsoft Office PowerPoint</Application>
  <PresentationFormat>On-screen Show (4:3)</PresentationFormat>
  <Paragraphs>103</Paragraphs>
  <Slides>38</Slides>
  <Notes>11</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38</vt:i4>
      </vt:variant>
    </vt:vector>
  </HeadingPairs>
  <TitlesOfParts>
    <vt:vector size="43" baseType="lpstr">
      <vt:lpstr>Office Theme</vt:lpstr>
      <vt:lpstr>1_Office Theme</vt:lpstr>
      <vt:lpstr>Default Design</vt:lpstr>
      <vt:lpstr>Clip</vt:lpstr>
      <vt:lpstr>Image</vt:lpstr>
      <vt:lpstr>Hirohito</vt:lpstr>
      <vt:lpstr>Japanese Aggression… Prior to WW2</vt:lpstr>
      <vt:lpstr>Slide 3</vt:lpstr>
      <vt:lpstr>Slide 4</vt:lpstr>
      <vt:lpstr>Slide 5</vt:lpstr>
      <vt:lpstr>The Tripartite Pact</vt:lpstr>
      <vt:lpstr>Embargo Against Japan</vt:lpstr>
      <vt:lpstr>Japanese Strategy</vt:lpstr>
      <vt:lpstr>Japanese Bomb Pearl Harbour!</vt:lpstr>
      <vt:lpstr>Damages</vt:lpstr>
      <vt:lpstr>Pearl Harbor</vt:lpstr>
      <vt:lpstr>Pearl Harbor Continued</vt:lpstr>
      <vt:lpstr>Pearl Harbor Continued</vt:lpstr>
      <vt:lpstr>Pearl Harbour, December 7 1941 – intended to destroy the American navy and keep them out of the war.</vt:lpstr>
      <vt:lpstr>Slide 15</vt:lpstr>
      <vt:lpstr>Slide 16</vt:lpstr>
      <vt:lpstr>Slide 17</vt:lpstr>
      <vt:lpstr>Tora-Tora-Tora</vt:lpstr>
      <vt:lpstr>Slide 19</vt:lpstr>
      <vt:lpstr>Slide 20</vt:lpstr>
      <vt:lpstr>Battleship Row</vt:lpstr>
      <vt:lpstr>Slide 22</vt:lpstr>
      <vt:lpstr>The End</vt:lpstr>
      <vt:lpstr>Slide 24</vt:lpstr>
      <vt:lpstr>Slide 25</vt:lpstr>
      <vt:lpstr>Slide 26</vt:lpstr>
      <vt:lpstr>Slide 27</vt:lpstr>
      <vt:lpstr>The Aftermath</vt:lpstr>
      <vt:lpstr>Slide 29</vt:lpstr>
      <vt:lpstr>Slide 30</vt:lpstr>
      <vt:lpstr>Long Term Response</vt:lpstr>
      <vt:lpstr>Slide 32</vt:lpstr>
      <vt:lpstr>Slide 33</vt:lpstr>
      <vt:lpstr>Slide 34</vt:lpstr>
      <vt:lpstr>Hong Kong</vt:lpstr>
      <vt:lpstr>Canadians in Hong Kong</vt:lpstr>
      <vt:lpstr>The Battle of Hong Kong</vt:lpstr>
      <vt:lpstr>Hong Kong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Hirohito</dc:title>
  <dc:creator>Mr Iachetta</dc:creator>
  <cp:lastModifiedBy>Teacher</cp:lastModifiedBy>
  <cp:revision>11</cp:revision>
  <dcterms:created xsi:type="dcterms:W3CDTF">2006-08-16T00:00:00Z</dcterms:created>
  <dcterms:modified xsi:type="dcterms:W3CDTF">2013-01-30T18:45:29Z</dcterms:modified>
</cp:coreProperties>
</file>