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7" r:id="rId2"/>
    <p:sldId id="256" r:id="rId3"/>
    <p:sldId id="282" r:id="rId4"/>
    <p:sldId id="258" r:id="rId5"/>
    <p:sldId id="283" r:id="rId6"/>
    <p:sldId id="259" r:id="rId7"/>
    <p:sldId id="260" r:id="rId8"/>
    <p:sldId id="262" r:id="rId9"/>
    <p:sldId id="264" r:id="rId10"/>
    <p:sldId id="266" r:id="rId11"/>
    <p:sldId id="265" r:id="rId12"/>
    <p:sldId id="267" r:id="rId13"/>
    <p:sldId id="268" r:id="rId14"/>
    <p:sldId id="269" r:id="rId15"/>
    <p:sldId id="270" r:id="rId16"/>
    <p:sldId id="271" r:id="rId17"/>
    <p:sldId id="272" r:id="rId18"/>
    <p:sldId id="273" r:id="rId19"/>
    <p:sldId id="284" r:id="rId20"/>
    <p:sldId id="274" r:id="rId21"/>
    <p:sldId id="276" r:id="rId22"/>
    <p:sldId id="277" r:id="rId23"/>
    <p:sldId id="275" r:id="rId24"/>
    <p:sldId id="278" r:id="rId25"/>
    <p:sldId id="281"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6" d="100"/>
          <a:sy n="86" d="100"/>
        </p:scale>
        <p:origin x="-9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1738" cy="827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518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C98746-B9D3-40A4-8068-2114C8B592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1738" cy="827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63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BB25D-F550-43FA-8652-42E930B8B8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en.wikipedia.org/wiki/Image:Mulroney.jpg"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Brian Mulroney</a:t>
            </a:r>
          </a:p>
        </p:txBody>
      </p:sp>
      <p:sp>
        <p:nvSpPr>
          <p:cNvPr id="51203" name="Rectangle 3"/>
          <p:cNvSpPr>
            <a:spLocks noGrp="1" noChangeArrowheads="1"/>
          </p:cNvSpPr>
          <p:nvPr>
            <p:ph type="body" sz="half" idx="2"/>
          </p:nvPr>
        </p:nvSpPr>
        <p:spPr>
          <a:xfrm>
            <a:off x="4343400" y="1376363"/>
            <a:ext cx="4579938" cy="5329237"/>
          </a:xfrm>
        </p:spPr>
        <p:txBody>
          <a:bodyPr/>
          <a:lstStyle/>
          <a:p>
            <a:pPr eaLnBrk="1" hangingPunct="1">
              <a:lnSpc>
                <a:spcPct val="90000"/>
              </a:lnSpc>
            </a:pPr>
            <a:r>
              <a:rPr lang="en-US" sz="2500" dirty="0" smtClean="0"/>
              <a:t>Eighteenth Prime Minister of Canada from September 17, 1984, to June 25, 1993.</a:t>
            </a:r>
          </a:p>
          <a:p>
            <a:pPr eaLnBrk="1" hangingPunct="1">
              <a:lnSpc>
                <a:spcPct val="90000"/>
              </a:lnSpc>
            </a:pPr>
            <a:r>
              <a:rPr lang="en-US" sz="2500" dirty="0" smtClean="0"/>
              <a:t> Leader of the Progressive </a:t>
            </a:r>
            <a:r>
              <a:rPr lang="en-US" sz="2500" dirty="0" smtClean="0">
                <a:solidFill>
                  <a:srgbClr val="FF0000"/>
                </a:solidFill>
              </a:rPr>
              <a:t>Conservative Party </a:t>
            </a:r>
            <a:r>
              <a:rPr lang="en-US" sz="2500" dirty="0" smtClean="0"/>
              <a:t>of Canada from 1983 to 1993. </a:t>
            </a:r>
          </a:p>
          <a:p>
            <a:pPr eaLnBrk="1" hangingPunct="1">
              <a:lnSpc>
                <a:spcPct val="90000"/>
              </a:lnSpc>
            </a:pPr>
            <a:r>
              <a:rPr lang="en-US" sz="2500" dirty="0" smtClean="0"/>
              <a:t>After retiring from politics, Mulroney resumed his earlier career as a lawyer and business consultant. </a:t>
            </a:r>
          </a:p>
        </p:txBody>
      </p:sp>
      <p:pic>
        <p:nvPicPr>
          <p:cNvPr id="51204" name="Picture 4" descr="Brian Mulroney">
            <a:hlinkClick r:id="rId2" tooltip="Brian Mulroney"/>
          </p:cNvPr>
          <p:cNvPicPr>
            <a:picLocks noChangeAspect="1" noChangeArrowheads="1"/>
          </p:cNvPicPr>
          <p:nvPr/>
        </p:nvPicPr>
        <p:blipFill>
          <a:blip r:embed="rId3" cstate="print"/>
          <a:srcRect/>
          <a:stretch>
            <a:fillRect/>
          </a:stretch>
        </p:blipFill>
        <p:spPr bwMode="auto">
          <a:xfrm>
            <a:off x="539750" y="1341438"/>
            <a:ext cx="3486150"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smtClean="0"/>
              <a:t>Fall of the Berlin Wall – Symbolic end of the Cold War</a:t>
            </a:r>
          </a:p>
        </p:txBody>
      </p:sp>
      <p:pic>
        <p:nvPicPr>
          <p:cNvPr id="60419" name="Picture 3" descr="1989-11-09_People_freed_from_communist_East_Germany_for_first_time_in_40_years_as_the_Berlin_Wall_is_torn_down_November_11_1989"/>
          <p:cNvPicPr>
            <a:picLocks noChangeAspect="1" noChangeArrowheads="1"/>
          </p:cNvPicPr>
          <p:nvPr/>
        </p:nvPicPr>
        <p:blipFill>
          <a:blip r:embed="rId2" cstate="print"/>
          <a:srcRect/>
          <a:stretch>
            <a:fillRect/>
          </a:stretch>
        </p:blipFill>
        <p:spPr bwMode="auto">
          <a:xfrm>
            <a:off x="1116013" y="1341438"/>
            <a:ext cx="699135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152400" y="1600200"/>
            <a:ext cx="3962400" cy="5029200"/>
          </a:xfrm>
        </p:spPr>
        <p:txBody>
          <a:bodyPr>
            <a:normAutofit fontScale="77500" lnSpcReduction="20000"/>
          </a:bodyPr>
          <a:lstStyle/>
          <a:p>
            <a:pPr eaLnBrk="1" hangingPunct="1"/>
            <a:r>
              <a:rPr lang="en-CA" dirty="0" smtClean="0"/>
              <a:t>In </a:t>
            </a:r>
            <a:r>
              <a:rPr lang="en-CA" b="1" dirty="0" smtClean="0"/>
              <a:t>November of 1989</a:t>
            </a:r>
            <a:r>
              <a:rPr lang="en-CA" dirty="0" smtClean="0"/>
              <a:t> the </a:t>
            </a:r>
            <a:r>
              <a:rPr lang="en-CA" b="1" dirty="0" smtClean="0"/>
              <a:t>Berlin Wall</a:t>
            </a:r>
            <a:r>
              <a:rPr lang="en-CA" dirty="0" smtClean="0"/>
              <a:t> fell but China who experimented with </a:t>
            </a:r>
            <a:r>
              <a:rPr lang="en-CA" b="1" dirty="0" smtClean="0"/>
              <a:t>perestroika </a:t>
            </a:r>
            <a:r>
              <a:rPr lang="en-CA" dirty="0" smtClean="0"/>
              <a:t>was more reluctant with increased freedoms as evidenced in </a:t>
            </a:r>
            <a:r>
              <a:rPr lang="en-CA" b="1" dirty="0" smtClean="0"/>
              <a:t>Tiananmen Square</a:t>
            </a:r>
            <a:r>
              <a:rPr lang="en-CA" dirty="0" smtClean="0"/>
              <a:t> where the military squared off with demonstrating students and citizens. </a:t>
            </a:r>
          </a:p>
          <a:p>
            <a:pPr eaLnBrk="1" hangingPunct="1"/>
            <a:r>
              <a:rPr lang="en-CA" dirty="0" smtClean="0"/>
              <a:t>The result indicated China was not as ready as the U.S.S.R. to chart a new domestic path.</a:t>
            </a:r>
            <a:endParaRPr lang="en-US" dirty="0" smtClean="0"/>
          </a:p>
        </p:txBody>
      </p:sp>
      <p:pic>
        <p:nvPicPr>
          <p:cNvPr id="5122" name="Picture 2"/>
          <p:cNvPicPr>
            <a:picLocks noChangeAspect="1" noChangeArrowheads="1"/>
          </p:cNvPicPr>
          <p:nvPr/>
        </p:nvPicPr>
        <p:blipFill>
          <a:blip r:embed="rId2" cstate="print"/>
          <a:srcRect/>
          <a:stretch>
            <a:fillRect/>
          </a:stretch>
        </p:blipFill>
        <p:spPr bwMode="auto">
          <a:xfrm>
            <a:off x="3962400" y="228599"/>
            <a:ext cx="5181600" cy="388119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962400" y="4191000"/>
            <a:ext cx="2762250" cy="16573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477000" y="4800600"/>
            <a:ext cx="2667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The New World Order</a:t>
            </a:r>
          </a:p>
        </p:txBody>
      </p:sp>
      <p:sp>
        <p:nvSpPr>
          <p:cNvPr id="61443" name="Rectangle 3"/>
          <p:cNvSpPr>
            <a:spLocks noGrp="1" noChangeArrowheads="1"/>
          </p:cNvSpPr>
          <p:nvPr>
            <p:ph idx="1"/>
          </p:nvPr>
        </p:nvSpPr>
        <p:spPr>
          <a:xfrm>
            <a:off x="0" y="1600200"/>
            <a:ext cx="4724400" cy="5257800"/>
          </a:xfrm>
        </p:spPr>
        <p:txBody>
          <a:bodyPr>
            <a:normAutofit fontScale="77500" lnSpcReduction="20000"/>
          </a:bodyPr>
          <a:lstStyle/>
          <a:p>
            <a:pPr eaLnBrk="1" hangingPunct="1"/>
            <a:r>
              <a:rPr lang="en-CA" dirty="0" smtClean="0"/>
              <a:t>Recent decades have seen Canada active in the </a:t>
            </a:r>
            <a:r>
              <a:rPr lang="en-CA" b="1" dirty="0" smtClean="0"/>
              <a:t>Persian Gulf</a:t>
            </a:r>
            <a:r>
              <a:rPr lang="en-CA" dirty="0" smtClean="0"/>
              <a:t>, </a:t>
            </a:r>
            <a:r>
              <a:rPr lang="en-CA" b="1" dirty="0" smtClean="0"/>
              <a:t>Yugoslavia, Africa and Afghanistan. </a:t>
            </a:r>
          </a:p>
          <a:p>
            <a:pPr eaLnBrk="1" hangingPunct="1"/>
            <a:r>
              <a:rPr lang="en-CA" dirty="0" smtClean="0"/>
              <a:t>Canadian naval forces participated in the Gulf activities and Canadian </a:t>
            </a:r>
            <a:r>
              <a:rPr lang="en-CA" b="1" dirty="0" smtClean="0"/>
              <a:t>CF-18’s</a:t>
            </a:r>
            <a:r>
              <a:rPr lang="en-CA" dirty="0" smtClean="0"/>
              <a:t> participated in the bombings in Yugoslavia. </a:t>
            </a:r>
          </a:p>
          <a:p>
            <a:pPr eaLnBrk="1" hangingPunct="1"/>
            <a:r>
              <a:rPr lang="en-CA" dirty="0" smtClean="0"/>
              <a:t>After the Gulf War, President </a:t>
            </a:r>
            <a:r>
              <a:rPr lang="en-CA" b="1" dirty="0" smtClean="0"/>
              <a:t>George Bush</a:t>
            </a:r>
            <a:r>
              <a:rPr lang="en-CA" dirty="0" smtClean="0"/>
              <a:t> of the U.S.A proclaimed a </a:t>
            </a:r>
            <a:r>
              <a:rPr lang="en-CA" b="1" dirty="0" smtClean="0"/>
              <a:t>New World Order</a:t>
            </a:r>
            <a:r>
              <a:rPr lang="en-CA" dirty="0" smtClean="0"/>
              <a:t> that would see the U.S.A. taking a more active role as a global police force rather than peacekeeping.</a:t>
            </a:r>
            <a:r>
              <a:rPr lang="en-US" dirty="0" smtClean="0"/>
              <a:t> </a:t>
            </a:r>
          </a:p>
        </p:txBody>
      </p:sp>
      <p:pic>
        <p:nvPicPr>
          <p:cNvPr id="9218" name="Picture 2"/>
          <p:cNvPicPr>
            <a:picLocks noChangeAspect="1" noChangeArrowheads="1"/>
          </p:cNvPicPr>
          <p:nvPr/>
        </p:nvPicPr>
        <p:blipFill>
          <a:blip r:embed="rId2" cstate="print"/>
          <a:srcRect/>
          <a:stretch>
            <a:fillRect/>
          </a:stretch>
        </p:blipFill>
        <p:spPr bwMode="auto">
          <a:xfrm>
            <a:off x="5791200" y="4876800"/>
            <a:ext cx="1981200" cy="19812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648200" y="1447800"/>
            <a:ext cx="4254230" cy="329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Assisting Developing Nations</a:t>
            </a:r>
          </a:p>
        </p:txBody>
      </p:sp>
      <p:sp>
        <p:nvSpPr>
          <p:cNvPr id="62467" name="Rectangle 3"/>
          <p:cNvSpPr>
            <a:spLocks noGrp="1" noChangeArrowheads="1"/>
          </p:cNvSpPr>
          <p:nvPr>
            <p:ph idx="1"/>
          </p:nvPr>
        </p:nvSpPr>
        <p:spPr>
          <a:xfrm>
            <a:off x="0" y="1600200"/>
            <a:ext cx="4724400" cy="5257800"/>
          </a:xfrm>
        </p:spPr>
        <p:txBody>
          <a:bodyPr>
            <a:normAutofit lnSpcReduction="10000"/>
          </a:bodyPr>
          <a:lstStyle/>
          <a:p>
            <a:pPr eaLnBrk="1" hangingPunct="1"/>
            <a:r>
              <a:rPr lang="en-CA" sz="2500" dirty="0" smtClean="0"/>
              <a:t>Canadian troops participated in </a:t>
            </a:r>
            <a:r>
              <a:rPr lang="en-CA" sz="2500" b="1" dirty="0" smtClean="0"/>
              <a:t>Operation Restore Hope</a:t>
            </a:r>
            <a:r>
              <a:rPr lang="en-CA" sz="2500" dirty="0" smtClean="0"/>
              <a:t> in </a:t>
            </a:r>
            <a:r>
              <a:rPr lang="en-CA" sz="2500" b="1" dirty="0" smtClean="0"/>
              <a:t>Somalia </a:t>
            </a:r>
            <a:r>
              <a:rPr lang="en-CA" sz="2500" dirty="0" smtClean="0"/>
              <a:t>(Africa), ravaged by civil war, under the auspices of the </a:t>
            </a:r>
            <a:r>
              <a:rPr lang="en-CA" sz="2500" b="1" dirty="0" smtClean="0"/>
              <a:t>United Nations</a:t>
            </a:r>
            <a:r>
              <a:rPr lang="en-CA" sz="2500" dirty="0" smtClean="0"/>
              <a:t>. </a:t>
            </a:r>
          </a:p>
          <a:p>
            <a:pPr eaLnBrk="1" hangingPunct="1"/>
            <a:r>
              <a:rPr lang="en-CA" sz="2500" dirty="0" smtClean="0"/>
              <a:t>A teenager was arrested and tortured by the Canadian forces. </a:t>
            </a:r>
          </a:p>
          <a:p>
            <a:pPr eaLnBrk="1" hangingPunct="1"/>
            <a:r>
              <a:rPr lang="en-CA" sz="2500" dirty="0" smtClean="0"/>
              <a:t>Compounding the act was efforts made at a cover-up that tarnished the reputation of Canadian forces. </a:t>
            </a:r>
          </a:p>
          <a:p>
            <a:pPr eaLnBrk="1" hangingPunct="1"/>
            <a:r>
              <a:rPr lang="en-CA" sz="2500" dirty="0" smtClean="0"/>
              <a:t>The air borne squadron that was involved was </a:t>
            </a:r>
            <a:r>
              <a:rPr lang="en-CA" sz="2500" b="1" dirty="0" smtClean="0"/>
              <a:t>completely disbanded</a:t>
            </a:r>
            <a:r>
              <a:rPr lang="en-CA" sz="2500" dirty="0" smtClean="0"/>
              <a:t> as a consequence.</a:t>
            </a:r>
            <a:endParaRPr lang="en-US" sz="2500" dirty="0" smtClean="0"/>
          </a:p>
        </p:txBody>
      </p:sp>
      <p:pic>
        <p:nvPicPr>
          <p:cNvPr id="10242" name="Picture 2"/>
          <p:cNvPicPr>
            <a:picLocks noChangeAspect="1" noChangeArrowheads="1"/>
          </p:cNvPicPr>
          <p:nvPr/>
        </p:nvPicPr>
        <p:blipFill>
          <a:blip r:embed="rId2" cstate="print"/>
          <a:srcRect/>
          <a:stretch>
            <a:fillRect/>
          </a:stretch>
        </p:blipFill>
        <p:spPr bwMode="auto">
          <a:xfrm>
            <a:off x="4724400" y="1447800"/>
            <a:ext cx="1866900" cy="245745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6400800" y="4953000"/>
            <a:ext cx="2286000" cy="1533525"/>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6905625" y="2514600"/>
            <a:ext cx="2238375"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Operation </a:t>
            </a:r>
            <a:r>
              <a:rPr lang="en-US" sz="3200" smtClean="0"/>
              <a:t>Restore </a:t>
            </a:r>
            <a:r>
              <a:rPr lang="en-US" sz="3200" dirty="0" smtClean="0"/>
              <a:t>Hope: Somali Children in Bombed Out Home</a:t>
            </a:r>
          </a:p>
        </p:txBody>
      </p:sp>
      <p:pic>
        <p:nvPicPr>
          <p:cNvPr id="63491" name="Picture 3" descr="mdf589123"/>
          <p:cNvPicPr>
            <a:picLocks noChangeAspect="1" noChangeArrowheads="1"/>
          </p:cNvPicPr>
          <p:nvPr/>
        </p:nvPicPr>
        <p:blipFill>
          <a:blip r:embed="rId2" cstate="print"/>
          <a:srcRect/>
          <a:stretch>
            <a:fillRect/>
          </a:stretch>
        </p:blipFill>
        <p:spPr bwMode="auto">
          <a:xfrm>
            <a:off x="971550" y="1484313"/>
            <a:ext cx="7199313" cy="478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The RAWANDA Genocide</a:t>
            </a:r>
          </a:p>
        </p:txBody>
      </p:sp>
      <p:sp>
        <p:nvSpPr>
          <p:cNvPr id="64515" name="Rectangle 3"/>
          <p:cNvSpPr>
            <a:spLocks noGrp="1" noChangeArrowheads="1"/>
          </p:cNvSpPr>
          <p:nvPr>
            <p:ph idx="1"/>
          </p:nvPr>
        </p:nvSpPr>
        <p:spPr/>
        <p:txBody>
          <a:bodyPr/>
          <a:lstStyle/>
          <a:p>
            <a:pPr eaLnBrk="1" hangingPunct="1"/>
            <a:r>
              <a:rPr lang="en-CA" dirty="0" smtClean="0"/>
              <a:t>In </a:t>
            </a:r>
            <a:r>
              <a:rPr lang="en-CA" b="1" dirty="0" err="1" smtClean="0"/>
              <a:t>Rawanda</a:t>
            </a:r>
            <a:r>
              <a:rPr lang="en-CA" dirty="0" smtClean="0"/>
              <a:t>, Canadian General </a:t>
            </a:r>
            <a:r>
              <a:rPr lang="en-CA" b="1" dirty="0" smtClean="0"/>
              <a:t>Romeo </a:t>
            </a:r>
            <a:r>
              <a:rPr lang="en-CA" b="1" dirty="0" err="1" smtClean="0"/>
              <a:t>Dallaire</a:t>
            </a:r>
            <a:r>
              <a:rPr lang="en-CA" dirty="0" smtClean="0"/>
              <a:t>, commanding U.N. peacekeepers requested a large multi-national force to disarm the warring factions in that country. </a:t>
            </a:r>
          </a:p>
          <a:p>
            <a:pPr eaLnBrk="1" hangingPunct="1"/>
            <a:r>
              <a:rPr lang="en-CA" dirty="0" smtClean="0"/>
              <a:t>His requests were not responded to and the world was horrified to learn that </a:t>
            </a:r>
            <a:r>
              <a:rPr lang="en-CA" dirty="0" smtClean="0">
                <a:solidFill>
                  <a:srgbClr val="FF0000"/>
                </a:solidFill>
              </a:rPr>
              <a:t>a million people had been killed within a few weeks.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Rwandan Refugee Camp</a:t>
            </a:r>
          </a:p>
        </p:txBody>
      </p:sp>
      <p:pic>
        <p:nvPicPr>
          <p:cNvPr id="65539" name="Picture 3" descr="rwanda-2"/>
          <p:cNvPicPr>
            <a:picLocks noChangeAspect="1" noChangeArrowheads="1"/>
          </p:cNvPicPr>
          <p:nvPr/>
        </p:nvPicPr>
        <p:blipFill>
          <a:blip r:embed="rId2" cstate="print"/>
          <a:srcRect/>
          <a:stretch>
            <a:fillRect/>
          </a:stretch>
        </p:blipFill>
        <p:spPr bwMode="auto">
          <a:xfrm>
            <a:off x="827088" y="1268413"/>
            <a:ext cx="7632700" cy="50657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International Prestige?</a:t>
            </a:r>
          </a:p>
        </p:txBody>
      </p:sp>
      <p:sp>
        <p:nvSpPr>
          <p:cNvPr id="66563" name="Rectangle 3"/>
          <p:cNvSpPr>
            <a:spLocks noGrp="1" noChangeArrowheads="1"/>
          </p:cNvSpPr>
          <p:nvPr>
            <p:ph idx="1"/>
          </p:nvPr>
        </p:nvSpPr>
        <p:spPr>
          <a:xfrm>
            <a:off x="0" y="1600200"/>
            <a:ext cx="4495800" cy="5257800"/>
          </a:xfrm>
        </p:spPr>
        <p:txBody>
          <a:bodyPr>
            <a:normAutofit fontScale="77500" lnSpcReduction="20000"/>
          </a:bodyPr>
          <a:lstStyle/>
          <a:p>
            <a:pPr eaLnBrk="1" hangingPunct="1"/>
            <a:r>
              <a:rPr lang="en-CA" dirty="0" smtClean="0"/>
              <a:t>Canada’s participation in these conflicts gave rise to questions about Canada’s involvement and commitment to international events and agencies. </a:t>
            </a:r>
          </a:p>
          <a:p>
            <a:pPr eaLnBrk="1" hangingPunct="1"/>
            <a:r>
              <a:rPr lang="en-CA" dirty="0" smtClean="0"/>
              <a:t>Some suggested that Canada should not have been involved in Yugoslavia, a problem interpreted by some as a </a:t>
            </a:r>
            <a:r>
              <a:rPr lang="en-CA" b="1" dirty="0" smtClean="0"/>
              <a:t>domestic affair in a sovereign country</a:t>
            </a:r>
            <a:r>
              <a:rPr lang="en-CA" dirty="0" smtClean="0"/>
              <a:t>. </a:t>
            </a:r>
          </a:p>
          <a:p>
            <a:pPr eaLnBrk="1" hangingPunct="1"/>
            <a:r>
              <a:rPr lang="en-CA" dirty="0" smtClean="0"/>
              <a:t>Others stated that Canadians had a duty to see that the </a:t>
            </a:r>
            <a:r>
              <a:rPr lang="en-CA" b="1" dirty="0" smtClean="0"/>
              <a:t>Serbian-Albanian conflict</a:t>
            </a:r>
            <a:r>
              <a:rPr lang="en-CA" dirty="0" smtClean="0"/>
              <a:t> did not spread.</a:t>
            </a:r>
            <a:r>
              <a:rPr lang="en-US" dirty="0" smtClean="0"/>
              <a:t> </a:t>
            </a:r>
          </a:p>
        </p:txBody>
      </p:sp>
      <p:pic>
        <p:nvPicPr>
          <p:cNvPr id="11266" name="Picture 2"/>
          <p:cNvPicPr>
            <a:picLocks noChangeAspect="1" noChangeArrowheads="1"/>
          </p:cNvPicPr>
          <p:nvPr/>
        </p:nvPicPr>
        <p:blipFill>
          <a:blip r:embed="rId2" cstate="print"/>
          <a:srcRect/>
          <a:stretch>
            <a:fillRect/>
          </a:stretch>
        </p:blipFill>
        <p:spPr bwMode="auto">
          <a:xfrm>
            <a:off x="4876800" y="1676400"/>
            <a:ext cx="3733800" cy="2725816"/>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5486400" y="46482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A Proud Middle Power</a:t>
            </a:r>
          </a:p>
        </p:txBody>
      </p:sp>
      <p:sp>
        <p:nvSpPr>
          <p:cNvPr id="67587" name="Rectangle 3"/>
          <p:cNvSpPr>
            <a:spLocks noGrp="1" noChangeArrowheads="1"/>
          </p:cNvSpPr>
          <p:nvPr>
            <p:ph idx="1"/>
          </p:nvPr>
        </p:nvSpPr>
        <p:spPr>
          <a:xfrm>
            <a:off x="0" y="1600200"/>
            <a:ext cx="4495800" cy="5257800"/>
          </a:xfrm>
        </p:spPr>
        <p:txBody>
          <a:bodyPr>
            <a:normAutofit fontScale="85000" lnSpcReduction="20000"/>
          </a:bodyPr>
          <a:lstStyle/>
          <a:p>
            <a:pPr eaLnBrk="1" hangingPunct="1"/>
            <a:r>
              <a:rPr lang="en-CA" dirty="0" smtClean="0"/>
              <a:t>Others suggested that Canada is unable to defend herself with its inadequate military forces and we, therefore, must rely on </a:t>
            </a:r>
            <a:r>
              <a:rPr lang="en-CA" b="1" dirty="0" smtClean="0"/>
              <a:t>NATO,</a:t>
            </a:r>
            <a:r>
              <a:rPr lang="en-CA" dirty="0" smtClean="0"/>
              <a:t> and hence, must meet our commitments to that organization. </a:t>
            </a:r>
          </a:p>
          <a:p>
            <a:pPr eaLnBrk="1" hangingPunct="1"/>
            <a:r>
              <a:rPr lang="en-CA" dirty="0" smtClean="0"/>
              <a:t>Some suggest that we redefine our independence and part of our relationship with the U.S.A and not commit to a </a:t>
            </a:r>
            <a:r>
              <a:rPr lang="en-CA" b="1" dirty="0" smtClean="0"/>
              <a:t>“lock-step” adherence to U.S. foreign policy.</a:t>
            </a:r>
            <a:endParaRPr lang="en-US" b="1" dirty="0" smtClean="0"/>
          </a:p>
        </p:txBody>
      </p:sp>
      <p:pic>
        <p:nvPicPr>
          <p:cNvPr id="12290" name="Picture 2"/>
          <p:cNvPicPr>
            <a:picLocks noChangeAspect="1" noChangeArrowheads="1"/>
          </p:cNvPicPr>
          <p:nvPr/>
        </p:nvPicPr>
        <p:blipFill>
          <a:blip r:embed="rId2" cstate="print"/>
          <a:srcRect/>
          <a:stretch>
            <a:fillRect/>
          </a:stretch>
        </p:blipFill>
        <p:spPr bwMode="auto">
          <a:xfrm>
            <a:off x="5410200" y="3733800"/>
            <a:ext cx="2906233" cy="31242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876800" y="1274281"/>
            <a:ext cx="3276600" cy="2307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 Johnson 1988</a:t>
            </a:r>
            <a:endParaRPr lang="en-CA" dirty="0"/>
          </a:p>
        </p:txBody>
      </p:sp>
      <p:sp>
        <p:nvSpPr>
          <p:cNvPr id="3" name="Content Placeholder 2"/>
          <p:cNvSpPr>
            <a:spLocks noGrp="1"/>
          </p:cNvSpPr>
          <p:nvPr>
            <p:ph idx="1"/>
          </p:nvPr>
        </p:nvSpPr>
        <p:spPr/>
        <p:txBody>
          <a:bodyPr/>
          <a:lstStyle/>
          <a:p>
            <a:endParaRPr lang="en-CA" dirty="0"/>
          </a:p>
        </p:txBody>
      </p:sp>
      <p:pic>
        <p:nvPicPr>
          <p:cNvPr id="13314" name="Picture 2"/>
          <p:cNvPicPr>
            <a:picLocks noChangeAspect="1" noChangeArrowheads="1"/>
          </p:cNvPicPr>
          <p:nvPr/>
        </p:nvPicPr>
        <p:blipFill>
          <a:blip r:embed="rId2" cstate="print"/>
          <a:srcRect/>
          <a:stretch>
            <a:fillRect/>
          </a:stretch>
        </p:blipFill>
        <p:spPr bwMode="auto">
          <a:xfrm>
            <a:off x="3429000" y="4038600"/>
            <a:ext cx="4699000" cy="28194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81000" y="1219200"/>
            <a:ext cx="3893278" cy="25908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5257800" y="1447800"/>
            <a:ext cx="2590800" cy="24384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a:stretch>
            <a:fillRect/>
          </a:stretch>
        </p:blipFill>
        <p:spPr bwMode="auto">
          <a:xfrm>
            <a:off x="228600" y="4038600"/>
            <a:ext cx="2819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1143000"/>
          </a:xfrm>
        </p:spPr>
        <p:txBody>
          <a:bodyPr/>
          <a:lstStyle/>
          <a:p>
            <a:pPr eaLnBrk="1" hangingPunct="1"/>
            <a:r>
              <a:rPr lang="en-US" sz="3200" dirty="0" smtClean="0"/>
              <a:t>The Mulroney Era: Closer Ties with the United States</a:t>
            </a:r>
          </a:p>
        </p:txBody>
      </p:sp>
      <p:sp>
        <p:nvSpPr>
          <p:cNvPr id="50179" name="Rectangle 3"/>
          <p:cNvSpPr>
            <a:spLocks noGrp="1" noChangeArrowheads="1"/>
          </p:cNvSpPr>
          <p:nvPr>
            <p:ph idx="1"/>
          </p:nvPr>
        </p:nvSpPr>
        <p:spPr>
          <a:xfrm>
            <a:off x="533400" y="5837237"/>
            <a:ext cx="8229600" cy="1020763"/>
          </a:xfrm>
        </p:spPr>
        <p:txBody>
          <a:bodyPr>
            <a:normAutofit lnSpcReduction="10000"/>
          </a:bodyPr>
          <a:lstStyle/>
          <a:p>
            <a:pPr eaLnBrk="1" hangingPunct="1"/>
            <a:r>
              <a:rPr lang="en-CA" b="1" dirty="0" smtClean="0"/>
              <a:t>Brian Mulroney</a:t>
            </a:r>
            <a:r>
              <a:rPr lang="en-CA" dirty="0" smtClean="0"/>
              <a:t> work to improve Canada’s relationship with the U.S.A. </a:t>
            </a:r>
          </a:p>
        </p:txBody>
      </p:sp>
      <p:pic>
        <p:nvPicPr>
          <p:cNvPr id="1026" name="Picture 2"/>
          <p:cNvPicPr>
            <a:picLocks noChangeAspect="1" noChangeArrowheads="1"/>
          </p:cNvPicPr>
          <p:nvPr/>
        </p:nvPicPr>
        <p:blipFill>
          <a:blip r:embed="rId2" cstate="print"/>
          <a:srcRect/>
          <a:stretch>
            <a:fillRect/>
          </a:stretch>
        </p:blipFill>
        <p:spPr bwMode="auto">
          <a:xfrm>
            <a:off x="609600" y="2819400"/>
            <a:ext cx="5500688" cy="241770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62600" y="1371600"/>
            <a:ext cx="3124200" cy="2098003"/>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1371600" y="1143000"/>
            <a:ext cx="252412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Team Canada</a:t>
            </a:r>
          </a:p>
        </p:txBody>
      </p:sp>
      <p:sp>
        <p:nvSpPr>
          <p:cNvPr id="68611" name="Rectangle 3"/>
          <p:cNvSpPr>
            <a:spLocks noGrp="1" noChangeArrowheads="1"/>
          </p:cNvSpPr>
          <p:nvPr>
            <p:ph idx="1"/>
          </p:nvPr>
        </p:nvSpPr>
        <p:spPr>
          <a:xfrm>
            <a:off x="0" y="1600200"/>
            <a:ext cx="3733800" cy="5257800"/>
          </a:xfrm>
        </p:spPr>
        <p:txBody>
          <a:bodyPr>
            <a:normAutofit fontScale="85000" lnSpcReduction="20000"/>
          </a:bodyPr>
          <a:lstStyle/>
          <a:p>
            <a:pPr eaLnBrk="1" hangingPunct="1"/>
            <a:r>
              <a:rPr lang="en-CA" dirty="0" smtClean="0"/>
              <a:t>The 1990’s saw Canada actively try to expand its trade initiatives. </a:t>
            </a:r>
          </a:p>
          <a:p>
            <a:pPr eaLnBrk="1" hangingPunct="1"/>
            <a:r>
              <a:rPr lang="en-CA" dirty="0" smtClean="0"/>
              <a:t>Canada eagerly organized </a:t>
            </a:r>
            <a:r>
              <a:rPr lang="en-CA" b="1" dirty="0" smtClean="0"/>
              <a:t>“Team Canada”</a:t>
            </a:r>
            <a:r>
              <a:rPr lang="en-CA" dirty="0" smtClean="0"/>
              <a:t>, a trade mission to Asia and Latin America to secure deals for investment and exports. </a:t>
            </a:r>
          </a:p>
          <a:p>
            <a:pPr eaLnBrk="1" hangingPunct="1"/>
            <a:r>
              <a:rPr lang="en-CA" dirty="0" smtClean="0"/>
              <a:t>Canada has signed free trade deals with </a:t>
            </a:r>
            <a:r>
              <a:rPr lang="en-CA" b="1" dirty="0" smtClean="0"/>
              <a:t>Chile and Israel</a:t>
            </a:r>
            <a:r>
              <a:rPr lang="en-CA" dirty="0" smtClean="0"/>
              <a:t>. </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3886200" y="3200400"/>
            <a:ext cx="4933213" cy="3200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67425" y="762000"/>
            <a:ext cx="3076575"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APEC</a:t>
            </a:r>
          </a:p>
        </p:txBody>
      </p:sp>
      <p:sp>
        <p:nvSpPr>
          <p:cNvPr id="70659" name="Rectangle 3"/>
          <p:cNvSpPr>
            <a:spLocks noGrp="1" noChangeArrowheads="1"/>
          </p:cNvSpPr>
          <p:nvPr>
            <p:ph idx="1"/>
          </p:nvPr>
        </p:nvSpPr>
        <p:spPr>
          <a:xfrm>
            <a:off x="0" y="1600200"/>
            <a:ext cx="4495800" cy="5257800"/>
          </a:xfrm>
        </p:spPr>
        <p:txBody>
          <a:bodyPr>
            <a:normAutofit fontScale="77500" lnSpcReduction="20000"/>
          </a:bodyPr>
          <a:lstStyle/>
          <a:p>
            <a:pPr eaLnBrk="1" hangingPunct="1"/>
            <a:r>
              <a:rPr lang="en-CA" dirty="0" smtClean="0"/>
              <a:t> Canada has joined </a:t>
            </a:r>
            <a:r>
              <a:rPr lang="en-CA" b="1" dirty="0" smtClean="0"/>
              <a:t>APEC</a:t>
            </a:r>
            <a:r>
              <a:rPr lang="en-CA" dirty="0" smtClean="0"/>
              <a:t>, </a:t>
            </a:r>
            <a:r>
              <a:rPr lang="en-CA" b="1" dirty="0" smtClean="0"/>
              <a:t>the Asia Pacific Economic Cooperation Group</a:t>
            </a:r>
            <a:r>
              <a:rPr lang="en-CA" dirty="0" smtClean="0"/>
              <a:t>, to promote freer trade among Pacific countries. </a:t>
            </a:r>
          </a:p>
          <a:p>
            <a:pPr eaLnBrk="1" hangingPunct="1"/>
            <a:r>
              <a:rPr lang="en-CA" dirty="0" smtClean="0"/>
              <a:t>Canada has embraced the idea, albeit with some opposition, of </a:t>
            </a:r>
            <a:r>
              <a:rPr lang="en-CA" b="1" dirty="0" smtClean="0"/>
              <a:t>globalization</a:t>
            </a:r>
            <a:r>
              <a:rPr lang="en-CA" dirty="0" smtClean="0"/>
              <a:t>, the process by which </a:t>
            </a:r>
            <a:r>
              <a:rPr lang="en-CA" dirty="0" smtClean="0">
                <a:solidFill>
                  <a:srgbClr val="FF0000"/>
                </a:solidFill>
              </a:rPr>
              <a:t>regions and countries of the world are becoming interconnected in many facets of life and economy. </a:t>
            </a:r>
          </a:p>
          <a:p>
            <a:pPr eaLnBrk="1" hangingPunct="1"/>
            <a:r>
              <a:rPr lang="en-CA" b="1" dirty="0" smtClean="0"/>
              <a:t>Globalization</a:t>
            </a:r>
            <a:r>
              <a:rPr lang="en-CA" dirty="0" smtClean="0"/>
              <a:t> has been speeded up by modern communication technologies.</a:t>
            </a:r>
            <a:r>
              <a:rPr lang="en-US" dirty="0" smtClean="0"/>
              <a:t> </a:t>
            </a:r>
          </a:p>
        </p:txBody>
      </p:sp>
      <p:pic>
        <p:nvPicPr>
          <p:cNvPr id="2050" name="Picture 2"/>
          <p:cNvPicPr>
            <a:picLocks noChangeAspect="1" noChangeArrowheads="1"/>
          </p:cNvPicPr>
          <p:nvPr/>
        </p:nvPicPr>
        <p:blipFill>
          <a:blip r:embed="rId2" cstate="print"/>
          <a:srcRect/>
          <a:stretch>
            <a:fillRect/>
          </a:stretch>
        </p:blipFill>
        <p:spPr bwMode="auto">
          <a:xfrm>
            <a:off x="4495800" y="3200400"/>
            <a:ext cx="4401397" cy="2819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105400" y="1676400"/>
            <a:ext cx="315277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The Countries of APEC</a:t>
            </a:r>
          </a:p>
        </p:txBody>
      </p:sp>
      <p:pic>
        <p:nvPicPr>
          <p:cNvPr id="71683" name="Picture 3" descr="map"/>
          <p:cNvPicPr>
            <a:picLocks noChangeAspect="1" noChangeArrowheads="1"/>
          </p:cNvPicPr>
          <p:nvPr/>
        </p:nvPicPr>
        <p:blipFill>
          <a:blip r:embed="rId2" cstate="print"/>
          <a:srcRect/>
          <a:stretch>
            <a:fillRect/>
          </a:stretch>
        </p:blipFill>
        <p:spPr bwMode="auto">
          <a:xfrm>
            <a:off x="755650" y="1557338"/>
            <a:ext cx="7488238"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Canada’s Trade With China</a:t>
            </a:r>
          </a:p>
        </p:txBody>
      </p:sp>
      <p:pic>
        <p:nvPicPr>
          <p:cNvPr id="69635" name="Picture 3" descr="feature1_fig2"/>
          <p:cNvPicPr>
            <a:picLocks noChangeAspect="1" noChangeArrowheads="1"/>
          </p:cNvPicPr>
          <p:nvPr/>
        </p:nvPicPr>
        <p:blipFill>
          <a:blip r:embed="rId2" cstate="print"/>
          <a:srcRect/>
          <a:stretch>
            <a:fillRect/>
          </a:stretch>
        </p:blipFill>
        <p:spPr bwMode="auto">
          <a:xfrm>
            <a:off x="1835150" y="1341438"/>
            <a:ext cx="5400675" cy="5157787"/>
          </a:xfrm>
          <a:prstGeom prst="rect">
            <a:avLst/>
          </a:prstGeom>
          <a:noFill/>
          <a:ln w="9525">
            <a:noFill/>
            <a:miter lim="800000"/>
            <a:headEnd/>
            <a:tailEnd/>
          </a:ln>
        </p:spPr>
      </p:pic>
      <p:sp>
        <p:nvSpPr>
          <p:cNvPr id="69636" name="Text Box 4"/>
          <p:cNvSpPr txBox="1">
            <a:spLocks noChangeArrowheads="1"/>
          </p:cNvSpPr>
          <p:nvPr/>
        </p:nvSpPr>
        <p:spPr bwMode="auto">
          <a:xfrm>
            <a:off x="5056188" y="2297113"/>
            <a:ext cx="3765550" cy="679450"/>
          </a:xfrm>
          <a:prstGeom prst="rect">
            <a:avLst/>
          </a:prstGeom>
          <a:noFill/>
          <a:ln w="38100">
            <a:solidFill>
              <a:srgbClr val="800000"/>
            </a:solidFill>
            <a:miter lim="800000"/>
            <a:headEnd/>
            <a:tailEnd/>
          </a:ln>
        </p:spPr>
        <p:txBody>
          <a:bodyPr wrap="none">
            <a:spAutoFit/>
          </a:bodyPr>
          <a:lstStyle/>
          <a:p>
            <a:r>
              <a:rPr lang="en-US"/>
              <a:t>What does the chart suggest about</a:t>
            </a:r>
          </a:p>
          <a:p>
            <a:r>
              <a:rPr lang="en-US"/>
              <a:t>Canada’s trade with China?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533400" y="5380037"/>
            <a:ext cx="8229600" cy="1477963"/>
          </a:xfrm>
        </p:spPr>
        <p:txBody>
          <a:bodyPr>
            <a:normAutofit fontScale="92500" lnSpcReduction="20000"/>
          </a:bodyPr>
          <a:lstStyle/>
          <a:p>
            <a:pPr eaLnBrk="1" hangingPunct="1">
              <a:lnSpc>
                <a:spcPct val="90000"/>
              </a:lnSpc>
            </a:pPr>
            <a:r>
              <a:rPr lang="en-CA" dirty="0" smtClean="0"/>
              <a:t>Proponents of </a:t>
            </a:r>
            <a:r>
              <a:rPr lang="en-CA" b="1" dirty="0" smtClean="0"/>
              <a:t>globalization</a:t>
            </a:r>
            <a:r>
              <a:rPr lang="en-CA" dirty="0" smtClean="0"/>
              <a:t> say that it will raise living standards for everyone, large corporations will invest in less industrialized countries, and jobs will be created for more people. </a:t>
            </a:r>
          </a:p>
        </p:txBody>
      </p:sp>
      <p:pic>
        <p:nvPicPr>
          <p:cNvPr id="3074" name="Picture 2"/>
          <p:cNvPicPr>
            <a:picLocks noChangeAspect="1" noChangeArrowheads="1"/>
          </p:cNvPicPr>
          <p:nvPr/>
        </p:nvPicPr>
        <p:blipFill>
          <a:blip r:embed="rId2" cstate="print"/>
          <a:srcRect/>
          <a:stretch>
            <a:fillRect/>
          </a:stretch>
        </p:blipFill>
        <p:spPr bwMode="auto">
          <a:xfrm>
            <a:off x="152400" y="152400"/>
            <a:ext cx="3801303" cy="2552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828800" y="2819400"/>
            <a:ext cx="3200400" cy="244077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181600" y="1066800"/>
            <a:ext cx="3505200" cy="2642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Opponents of </a:t>
            </a:r>
            <a:r>
              <a:rPr lang="en-CA" b="1" dirty="0" smtClean="0"/>
              <a:t>globalization</a:t>
            </a:r>
            <a:endParaRPr lang="en-CA" dirty="0"/>
          </a:p>
        </p:txBody>
      </p:sp>
      <p:sp>
        <p:nvSpPr>
          <p:cNvPr id="3" name="Content Placeholder 2"/>
          <p:cNvSpPr>
            <a:spLocks noGrp="1"/>
          </p:cNvSpPr>
          <p:nvPr>
            <p:ph idx="1"/>
          </p:nvPr>
        </p:nvSpPr>
        <p:spPr>
          <a:xfrm>
            <a:off x="152400" y="1600200"/>
            <a:ext cx="3886200" cy="5105400"/>
          </a:xfrm>
        </p:spPr>
        <p:txBody>
          <a:bodyPr>
            <a:normAutofit fontScale="77500" lnSpcReduction="20000"/>
          </a:bodyPr>
          <a:lstStyle/>
          <a:p>
            <a:r>
              <a:rPr lang="en-CA" dirty="0" smtClean="0"/>
              <a:t>Opponents, who insist </a:t>
            </a:r>
            <a:r>
              <a:rPr lang="en-CA" b="1" dirty="0" smtClean="0"/>
              <a:t>globalization</a:t>
            </a:r>
            <a:r>
              <a:rPr lang="en-CA" dirty="0" smtClean="0"/>
              <a:t> is fraught with optimism, say the Canadian economy will suffer from failed initiatives, the global economy is unstable,  workers will lose jobs, corporations will relocated to countries with cheaper labour, and that other cultures are at risk from the domination of the ways and cultures of Western countries. </a:t>
            </a:r>
            <a:endParaRPr lang="en-US" dirty="0" smtClean="0"/>
          </a:p>
          <a:p>
            <a:endParaRPr lang="en-CA" dirty="0"/>
          </a:p>
        </p:txBody>
      </p:sp>
      <p:pic>
        <p:nvPicPr>
          <p:cNvPr id="8194" name="Picture 2"/>
          <p:cNvPicPr>
            <a:picLocks noChangeAspect="1" noChangeArrowheads="1"/>
          </p:cNvPicPr>
          <p:nvPr/>
        </p:nvPicPr>
        <p:blipFill>
          <a:blip r:embed="rId2" cstate="print"/>
          <a:srcRect/>
          <a:stretch>
            <a:fillRect/>
          </a:stretch>
        </p:blipFill>
        <p:spPr bwMode="auto">
          <a:xfrm>
            <a:off x="4343400" y="1447800"/>
            <a:ext cx="2762250" cy="16573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419600" y="3276600"/>
            <a:ext cx="4267200" cy="2993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0" name="Picture 2" descr="globalization-uber-allies"/>
          <p:cNvPicPr>
            <a:picLocks noChangeAspect="1" noChangeArrowheads="1"/>
          </p:cNvPicPr>
          <p:nvPr/>
        </p:nvPicPr>
        <p:blipFill>
          <a:blip r:embed="rId2" cstate="print"/>
          <a:srcRect/>
          <a:stretch>
            <a:fillRect/>
          </a:stretch>
        </p:blipFill>
        <p:spPr bwMode="auto">
          <a:xfrm>
            <a:off x="2309813" y="623888"/>
            <a:ext cx="4524375" cy="5610225"/>
          </a:xfrm>
          <a:prstGeom prst="rect">
            <a:avLst/>
          </a:prstGeom>
          <a:noFill/>
          <a:ln w="9525">
            <a:noFill/>
            <a:miter lim="800000"/>
            <a:headEnd/>
            <a:tailEnd/>
          </a:ln>
        </p:spPr>
      </p:pic>
      <p:sp>
        <p:nvSpPr>
          <p:cNvPr id="73731" name="Text Box 3"/>
          <p:cNvSpPr txBox="1">
            <a:spLocks noChangeArrowheads="1"/>
          </p:cNvSpPr>
          <p:nvPr/>
        </p:nvSpPr>
        <p:spPr bwMode="auto">
          <a:xfrm>
            <a:off x="3400425" y="6040438"/>
            <a:ext cx="3832396" cy="369332"/>
          </a:xfrm>
          <a:prstGeom prst="rect">
            <a:avLst/>
          </a:prstGeom>
          <a:solidFill>
            <a:schemeClr val="bg1"/>
          </a:solidFill>
          <a:ln w="38100">
            <a:solidFill>
              <a:srgbClr val="800000"/>
            </a:solidFill>
            <a:miter lim="800000"/>
            <a:headEnd/>
            <a:tailEnd/>
          </a:ln>
        </p:spPr>
        <p:txBody>
          <a:bodyPr wrap="none">
            <a:spAutoFit/>
          </a:bodyPr>
          <a:lstStyle/>
          <a:p>
            <a:r>
              <a:rPr lang="en-US" dirty="0" smtClean="0"/>
              <a:t>“Globalization </a:t>
            </a:r>
            <a:r>
              <a:rPr lang="en-US" dirty="0"/>
              <a:t>as the Americans See </a:t>
            </a:r>
            <a:r>
              <a:rPr lang="en-US" dirty="0" smtClean="0"/>
              <a:t>It”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A New Era of Globalization</a:t>
            </a:r>
          </a:p>
        </p:txBody>
      </p:sp>
      <p:sp>
        <p:nvSpPr>
          <p:cNvPr id="74755" name="Rectangle 3"/>
          <p:cNvSpPr>
            <a:spLocks noGrp="1" noChangeArrowheads="1"/>
          </p:cNvSpPr>
          <p:nvPr>
            <p:ph idx="1"/>
          </p:nvPr>
        </p:nvSpPr>
        <p:spPr/>
        <p:txBody>
          <a:bodyPr/>
          <a:lstStyle/>
          <a:p>
            <a:pPr eaLnBrk="1" hangingPunct="1"/>
            <a:r>
              <a:rPr lang="en-CA" smtClean="0"/>
              <a:t>To Canada’s credit, it has insisted upon a </a:t>
            </a:r>
            <a:r>
              <a:rPr lang="en-CA" b="1" smtClean="0"/>
              <a:t>commitment to human rights packages in countries with which it has made trade deals.</a:t>
            </a:r>
            <a:endParaRPr lang="en-US" b="1" smtClean="0"/>
          </a:p>
        </p:txBody>
      </p:sp>
      <p:pic>
        <p:nvPicPr>
          <p:cNvPr id="74756" name="Picture 4" descr="Human-Rights-Champions"/>
          <p:cNvPicPr>
            <a:picLocks noChangeAspect="1" noChangeArrowheads="1"/>
          </p:cNvPicPr>
          <p:nvPr/>
        </p:nvPicPr>
        <p:blipFill>
          <a:blip r:embed="rId2" cstate="print"/>
          <a:srcRect/>
          <a:stretch>
            <a:fillRect/>
          </a:stretch>
        </p:blipFill>
        <p:spPr bwMode="auto">
          <a:xfrm>
            <a:off x="2209800" y="3124200"/>
            <a:ext cx="5238750" cy="34480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Star Wars</a:t>
            </a:r>
            <a:r>
              <a:rPr lang="en-CA" dirty="0" smtClean="0"/>
              <a:t> defence plan</a:t>
            </a:r>
            <a:endParaRPr lang="en-CA" dirty="0"/>
          </a:p>
        </p:txBody>
      </p:sp>
      <p:sp>
        <p:nvSpPr>
          <p:cNvPr id="3" name="Content Placeholder 2"/>
          <p:cNvSpPr>
            <a:spLocks noGrp="1"/>
          </p:cNvSpPr>
          <p:nvPr>
            <p:ph idx="1"/>
          </p:nvPr>
        </p:nvSpPr>
        <p:spPr>
          <a:xfrm>
            <a:off x="0" y="1600200"/>
            <a:ext cx="3733800" cy="4525963"/>
          </a:xfrm>
        </p:spPr>
        <p:txBody>
          <a:bodyPr>
            <a:normAutofit fontScale="77500" lnSpcReduction="20000"/>
          </a:bodyPr>
          <a:lstStyle/>
          <a:p>
            <a:r>
              <a:rPr lang="en-CA" dirty="0" smtClean="0"/>
              <a:t>Canada, as a NORAD partner, was asked to be part of the American </a:t>
            </a:r>
            <a:r>
              <a:rPr lang="en-CA" b="1" dirty="0" smtClean="0"/>
              <a:t>Star Wars</a:t>
            </a:r>
            <a:r>
              <a:rPr lang="en-CA" dirty="0" smtClean="0"/>
              <a:t> defence plan that would put military defence satellites into space. </a:t>
            </a:r>
          </a:p>
          <a:p>
            <a:r>
              <a:rPr lang="en-CA" dirty="0" smtClean="0">
                <a:solidFill>
                  <a:srgbClr val="FF0000"/>
                </a:solidFill>
              </a:rPr>
              <a:t>Mulroney,</a:t>
            </a:r>
            <a:r>
              <a:rPr lang="en-CA" dirty="0" smtClean="0"/>
              <a:t> after much controversy, </a:t>
            </a:r>
            <a:r>
              <a:rPr lang="en-CA" dirty="0" smtClean="0">
                <a:solidFill>
                  <a:srgbClr val="FF0000"/>
                </a:solidFill>
              </a:rPr>
              <a:t>said no but left the door open for Canadian companies</a:t>
            </a:r>
            <a:r>
              <a:rPr lang="en-CA" dirty="0" smtClean="0"/>
              <a:t> to bid on contracts in the project.</a:t>
            </a:r>
            <a:r>
              <a:rPr lang="en-US" dirty="0" smtClean="0"/>
              <a:t> </a:t>
            </a:r>
          </a:p>
          <a:p>
            <a:endParaRPr lang="en-CA" dirty="0"/>
          </a:p>
        </p:txBody>
      </p:sp>
      <p:pic>
        <p:nvPicPr>
          <p:cNvPr id="7170" name="Picture 2"/>
          <p:cNvPicPr>
            <a:picLocks noChangeAspect="1" noChangeArrowheads="1"/>
          </p:cNvPicPr>
          <p:nvPr/>
        </p:nvPicPr>
        <p:blipFill>
          <a:blip r:embed="rId2" cstate="print"/>
          <a:srcRect/>
          <a:stretch>
            <a:fillRect/>
          </a:stretch>
        </p:blipFill>
        <p:spPr bwMode="auto">
          <a:xfrm>
            <a:off x="4419600" y="1600200"/>
            <a:ext cx="3500437" cy="271798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5800" y="4495800"/>
            <a:ext cx="3352800" cy="2011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dirty="0" smtClean="0"/>
              <a:t>Closer Ties with the United States</a:t>
            </a:r>
          </a:p>
        </p:txBody>
      </p:sp>
      <p:sp>
        <p:nvSpPr>
          <p:cNvPr id="52227" name="Rectangle 3"/>
          <p:cNvSpPr>
            <a:spLocks noGrp="1" noChangeArrowheads="1"/>
          </p:cNvSpPr>
          <p:nvPr>
            <p:ph idx="1"/>
          </p:nvPr>
        </p:nvSpPr>
        <p:spPr>
          <a:xfrm>
            <a:off x="0" y="1600200"/>
            <a:ext cx="4648200" cy="4525963"/>
          </a:xfrm>
        </p:spPr>
        <p:txBody>
          <a:bodyPr>
            <a:normAutofit fontScale="92500" lnSpcReduction="20000"/>
          </a:bodyPr>
          <a:lstStyle/>
          <a:p>
            <a:pPr eaLnBrk="1" hangingPunct="1">
              <a:lnSpc>
                <a:spcPct val="90000"/>
              </a:lnSpc>
            </a:pPr>
            <a:r>
              <a:rPr lang="en-CA" dirty="0" smtClean="0"/>
              <a:t>Mulroney dismantled Trudeau’s </a:t>
            </a:r>
            <a:r>
              <a:rPr lang="en-CA" b="1" dirty="0" smtClean="0"/>
              <a:t>FIRA</a:t>
            </a:r>
            <a:r>
              <a:rPr lang="en-CA" dirty="0" smtClean="0"/>
              <a:t>, the Foreign Investment Review Agency, designed to monitor unsuitable investment in Canada by foreign companies. </a:t>
            </a:r>
          </a:p>
          <a:p>
            <a:pPr eaLnBrk="1" hangingPunct="1">
              <a:lnSpc>
                <a:spcPct val="90000"/>
              </a:lnSpc>
            </a:pPr>
            <a:r>
              <a:rPr lang="en-CA" dirty="0" smtClean="0"/>
              <a:t>Mulroney replaced </a:t>
            </a:r>
            <a:r>
              <a:rPr lang="en-CA" b="1" dirty="0" smtClean="0"/>
              <a:t>FIRA</a:t>
            </a:r>
            <a:r>
              <a:rPr lang="en-CA" dirty="0" smtClean="0"/>
              <a:t> with </a:t>
            </a:r>
            <a:r>
              <a:rPr lang="en-CA" b="1" dirty="0" smtClean="0">
                <a:solidFill>
                  <a:srgbClr val="FF0000"/>
                </a:solidFill>
              </a:rPr>
              <a:t>Investment Canada</a:t>
            </a:r>
            <a:r>
              <a:rPr lang="en-CA" dirty="0" smtClean="0"/>
              <a:t>, an agency designed to encourage suitable investment in Canada. </a:t>
            </a:r>
          </a:p>
        </p:txBody>
      </p:sp>
      <p:pic>
        <p:nvPicPr>
          <p:cNvPr id="4098" name="Picture 2"/>
          <p:cNvPicPr>
            <a:picLocks noChangeAspect="1" noChangeArrowheads="1"/>
          </p:cNvPicPr>
          <p:nvPr/>
        </p:nvPicPr>
        <p:blipFill>
          <a:blip r:embed="rId2" cstate="print"/>
          <a:srcRect/>
          <a:stretch>
            <a:fillRect/>
          </a:stretch>
        </p:blipFill>
        <p:spPr bwMode="auto">
          <a:xfrm>
            <a:off x="5486400" y="4343400"/>
            <a:ext cx="3352800" cy="210882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24400" y="1828800"/>
            <a:ext cx="3886200" cy="1813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NAFTA</a:t>
            </a:r>
            <a:endParaRPr lang="en-CA" dirty="0"/>
          </a:p>
        </p:txBody>
      </p:sp>
      <p:sp>
        <p:nvSpPr>
          <p:cNvPr id="3" name="Content Placeholder 2"/>
          <p:cNvSpPr>
            <a:spLocks noGrp="1"/>
          </p:cNvSpPr>
          <p:nvPr>
            <p:ph idx="1"/>
          </p:nvPr>
        </p:nvSpPr>
        <p:spPr>
          <a:xfrm>
            <a:off x="0" y="1600200"/>
            <a:ext cx="3124200" cy="4525963"/>
          </a:xfrm>
        </p:spPr>
        <p:txBody>
          <a:bodyPr>
            <a:normAutofit fontScale="85000" lnSpcReduction="10000"/>
          </a:bodyPr>
          <a:lstStyle/>
          <a:p>
            <a:r>
              <a:rPr lang="en-CA" dirty="0" smtClean="0"/>
              <a:t>Mulroney and the Conservatives initiated </a:t>
            </a:r>
            <a:r>
              <a:rPr lang="en-CA" b="1" dirty="0" smtClean="0"/>
              <a:t>NAFTA</a:t>
            </a:r>
            <a:r>
              <a:rPr lang="en-CA" dirty="0" smtClean="0"/>
              <a:t>, the North American Free Trade Agreement, with the U.S.A. to remove tariffs on goods crossing the Canadian-U.S. border. </a:t>
            </a:r>
            <a:endParaRPr lang="en-US" dirty="0" smtClean="0"/>
          </a:p>
          <a:p>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3962400" y="1295400"/>
            <a:ext cx="4081462" cy="259993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267200" y="4038600"/>
            <a:ext cx="3591537"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nafta"/>
          <p:cNvPicPr>
            <a:picLocks noChangeAspect="1" noChangeArrowheads="1"/>
          </p:cNvPicPr>
          <p:nvPr/>
        </p:nvPicPr>
        <p:blipFill>
          <a:blip r:embed="rId2" cstate="print"/>
          <a:srcRect/>
          <a:stretch>
            <a:fillRect/>
          </a:stretch>
        </p:blipFill>
        <p:spPr bwMode="auto">
          <a:xfrm>
            <a:off x="395288" y="539750"/>
            <a:ext cx="8353425"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381000"/>
            <a:ext cx="4267200" cy="5745163"/>
          </a:xfrm>
        </p:spPr>
        <p:txBody>
          <a:bodyPr>
            <a:normAutofit fontScale="77500" lnSpcReduction="20000"/>
          </a:bodyPr>
          <a:lstStyle/>
          <a:p>
            <a:pPr eaLnBrk="1" hangingPunct="1"/>
            <a:r>
              <a:rPr lang="en-CA" dirty="0" smtClean="0"/>
              <a:t>It was hoped that Canada would attract more business from south of the border and have access to the larger American market. </a:t>
            </a:r>
          </a:p>
          <a:p>
            <a:pPr eaLnBrk="1" hangingPunct="1"/>
            <a:r>
              <a:rPr lang="en-CA" dirty="0" smtClean="0"/>
              <a:t>Canadian businesses feared the potential competition from bigger, more multi-national American businesses. </a:t>
            </a:r>
          </a:p>
          <a:p>
            <a:pPr eaLnBrk="1" hangingPunct="1"/>
            <a:r>
              <a:rPr lang="en-CA" dirty="0" smtClean="0"/>
              <a:t>Some </a:t>
            </a:r>
            <a:r>
              <a:rPr lang="en-CA" dirty="0" smtClean="0">
                <a:solidFill>
                  <a:srgbClr val="FF0000"/>
                </a:solidFill>
              </a:rPr>
              <a:t>feared that Canadian businesses would move farther south into Mexico where labour was cheaper and anti-pollution laws are less stringent.</a:t>
            </a:r>
            <a:r>
              <a:rPr lang="en-US" dirty="0" smtClean="0">
                <a:solidFill>
                  <a:srgbClr val="FF0000"/>
                </a:solidFill>
              </a:rPr>
              <a:t> </a:t>
            </a:r>
          </a:p>
        </p:txBody>
      </p:sp>
      <p:pic>
        <p:nvPicPr>
          <p:cNvPr id="4" name="Picture 2" descr="4685b1639ddd69e87bfa6e50a90f757f"/>
          <p:cNvPicPr>
            <a:picLocks noChangeAspect="1" noChangeArrowheads="1"/>
          </p:cNvPicPr>
          <p:nvPr/>
        </p:nvPicPr>
        <p:blipFill>
          <a:blip r:embed="rId2" cstate="print"/>
          <a:srcRect/>
          <a:stretch>
            <a:fillRect/>
          </a:stretch>
        </p:blipFill>
        <p:spPr bwMode="auto">
          <a:xfrm>
            <a:off x="5105400" y="381000"/>
            <a:ext cx="3581400" cy="373334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648200" y="4419600"/>
            <a:ext cx="3810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The End of the Cold War</a:t>
            </a:r>
          </a:p>
        </p:txBody>
      </p:sp>
      <p:sp>
        <p:nvSpPr>
          <p:cNvPr id="56323" name="Rectangle 3"/>
          <p:cNvSpPr>
            <a:spLocks noGrp="1" noChangeArrowheads="1"/>
          </p:cNvSpPr>
          <p:nvPr>
            <p:ph idx="1"/>
          </p:nvPr>
        </p:nvSpPr>
        <p:spPr>
          <a:xfrm>
            <a:off x="457200" y="1600200"/>
            <a:ext cx="5334000" cy="4525963"/>
          </a:xfrm>
        </p:spPr>
        <p:txBody>
          <a:bodyPr>
            <a:normAutofit fontScale="85000" lnSpcReduction="20000"/>
          </a:bodyPr>
          <a:lstStyle/>
          <a:p>
            <a:pPr eaLnBrk="1" hangingPunct="1">
              <a:lnSpc>
                <a:spcPct val="90000"/>
              </a:lnSpc>
            </a:pPr>
            <a:r>
              <a:rPr lang="en-CA" dirty="0" smtClean="0"/>
              <a:t>A change in leadership in the U.S.S.R. brought change to the communist world. </a:t>
            </a:r>
          </a:p>
          <a:p>
            <a:pPr eaLnBrk="1" hangingPunct="1">
              <a:lnSpc>
                <a:spcPct val="90000"/>
              </a:lnSpc>
            </a:pPr>
            <a:r>
              <a:rPr lang="en-CA" dirty="0" smtClean="0"/>
              <a:t>The U.S.S.R.’s President </a:t>
            </a:r>
            <a:r>
              <a:rPr lang="en-CA" b="1" dirty="0" smtClean="0"/>
              <a:t>Mikhail Gorbachev’s</a:t>
            </a:r>
            <a:r>
              <a:rPr lang="en-CA" dirty="0" smtClean="0"/>
              <a:t> policies of </a:t>
            </a:r>
            <a:r>
              <a:rPr lang="en-CA" b="1" dirty="0" smtClean="0"/>
              <a:t>“glasnost” </a:t>
            </a:r>
            <a:r>
              <a:rPr lang="en-CA" dirty="0" smtClean="0"/>
              <a:t>and </a:t>
            </a:r>
            <a:r>
              <a:rPr lang="en-CA" b="1" dirty="0" smtClean="0"/>
              <a:t>“perestroika” </a:t>
            </a:r>
            <a:r>
              <a:rPr lang="en-CA" dirty="0" smtClean="0"/>
              <a:t>brought</a:t>
            </a:r>
            <a:r>
              <a:rPr lang="en-CA" b="1" dirty="0" smtClean="0"/>
              <a:t> </a:t>
            </a:r>
            <a:r>
              <a:rPr lang="en-CA" dirty="0" smtClean="0"/>
              <a:t>sweeping economic, social, and political reforms, to the U.S.S.R. </a:t>
            </a:r>
          </a:p>
          <a:p>
            <a:pPr eaLnBrk="1" hangingPunct="1">
              <a:lnSpc>
                <a:spcPct val="90000"/>
              </a:lnSpc>
            </a:pPr>
            <a:r>
              <a:rPr lang="en-CA" dirty="0" smtClean="0">
                <a:solidFill>
                  <a:srgbClr val="FF0000"/>
                </a:solidFill>
              </a:rPr>
              <a:t>Censorship was loosened and greater freedom of speech was allowed. </a:t>
            </a:r>
          </a:p>
          <a:p>
            <a:pPr eaLnBrk="1" hangingPunct="1">
              <a:lnSpc>
                <a:spcPct val="90000"/>
              </a:lnSpc>
            </a:pPr>
            <a:r>
              <a:rPr lang="en-CA" dirty="0" smtClean="0"/>
              <a:t>East Germans, Czechs, Poles, Hungarians, and Romanians demanded similar reforms.</a:t>
            </a:r>
            <a:endParaRPr lang="en-US" dirty="0" smtClean="0"/>
          </a:p>
        </p:txBody>
      </p:sp>
      <p:pic>
        <p:nvPicPr>
          <p:cNvPr id="6146" name="Picture 2"/>
          <p:cNvPicPr>
            <a:picLocks noChangeAspect="1" noChangeArrowheads="1"/>
          </p:cNvPicPr>
          <p:nvPr/>
        </p:nvPicPr>
        <p:blipFill>
          <a:blip r:embed="rId2" cstate="print"/>
          <a:srcRect/>
          <a:stretch>
            <a:fillRect/>
          </a:stretch>
        </p:blipFill>
        <p:spPr bwMode="auto">
          <a:xfrm>
            <a:off x="6019800" y="1447800"/>
            <a:ext cx="2514600" cy="331003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562600" y="5105400"/>
            <a:ext cx="287655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Mikhail Gorbachev</a:t>
            </a:r>
          </a:p>
        </p:txBody>
      </p:sp>
      <p:sp>
        <p:nvSpPr>
          <p:cNvPr id="58371" name="Rectangle 3"/>
          <p:cNvSpPr>
            <a:spLocks noGrp="1" noChangeArrowheads="1"/>
          </p:cNvSpPr>
          <p:nvPr>
            <p:ph type="body" sz="half" idx="1"/>
          </p:nvPr>
        </p:nvSpPr>
        <p:spPr/>
        <p:txBody>
          <a:bodyPr/>
          <a:lstStyle/>
          <a:p>
            <a:pPr eaLnBrk="1" hangingPunct="1"/>
            <a:r>
              <a:rPr lang="en-US" sz="2100" dirty="0" smtClean="0"/>
              <a:t>Was the last General Secretary of the Communist Party of the Soviet Union and the last head of state of the USSR, serving from 1985 until its collapse in 1991. </a:t>
            </a:r>
          </a:p>
          <a:p>
            <a:pPr eaLnBrk="1" hangingPunct="1"/>
            <a:r>
              <a:rPr lang="en-US" sz="2100" dirty="0" smtClean="0"/>
              <a:t>His attempts at reform — </a:t>
            </a:r>
            <a:r>
              <a:rPr lang="en-US" sz="2100" i="1" dirty="0" smtClean="0"/>
              <a:t>perestroika </a:t>
            </a:r>
            <a:r>
              <a:rPr lang="en-US" sz="2100" dirty="0" smtClean="0"/>
              <a:t>and </a:t>
            </a:r>
            <a:r>
              <a:rPr lang="en-US" sz="2100" i="1" dirty="0" smtClean="0"/>
              <a:t>glasnost</a:t>
            </a:r>
            <a:r>
              <a:rPr lang="en-US" sz="2100" dirty="0" smtClean="0"/>
              <a:t> — as well as </a:t>
            </a:r>
            <a:r>
              <a:rPr lang="en-US" sz="2100" dirty="0" smtClean="0">
                <a:solidFill>
                  <a:srgbClr val="FF0000"/>
                </a:solidFill>
              </a:rPr>
              <a:t>summit conferences with United States President Ronald Reagan</a:t>
            </a:r>
            <a:r>
              <a:rPr lang="en-US" sz="2100" dirty="0" smtClean="0"/>
              <a:t>, contributed to the end of the Cold War.</a:t>
            </a:r>
          </a:p>
        </p:txBody>
      </p:sp>
      <p:pic>
        <p:nvPicPr>
          <p:cNvPr id="58372" name="Picture 4" descr="gor0-002"/>
          <p:cNvPicPr>
            <a:picLocks noChangeAspect="1" noChangeArrowheads="1"/>
          </p:cNvPicPr>
          <p:nvPr/>
        </p:nvPicPr>
        <p:blipFill>
          <a:blip r:embed="rId2" cstate="print"/>
          <a:srcRect/>
          <a:stretch>
            <a:fillRect/>
          </a:stretch>
        </p:blipFill>
        <p:spPr bwMode="auto">
          <a:xfrm>
            <a:off x="4654550" y="1341438"/>
            <a:ext cx="4013200" cy="4789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TotalTime>
  <Words>1106</Words>
  <Application>Microsoft Macintosh PowerPoint</Application>
  <PresentationFormat>On-screen Show (4:3)</PresentationFormat>
  <Paragraphs>68</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Brian Mulroney</vt:lpstr>
      <vt:lpstr>The Mulroney Era: Closer Ties with the United States</vt:lpstr>
      <vt:lpstr>Star Wars defence plan</vt:lpstr>
      <vt:lpstr>Closer Ties with the United States</vt:lpstr>
      <vt:lpstr>NAFTA</vt:lpstr>
      <vt:lpstr>Slide 6</vt:lpstr>
      <vt:lpstr>Slide 7</vt:lpstr>
      <vt:lpstr>The End of the Cold War</vt:lpstr>
      <vt:lpstr>Mikhail Gorbachev</vt:lpstr>
      <vt:lpstr>Fall of the Berlin Wall – Symbolic end of the Cold War</vt:lpstr>
      <vt:lpstr>Slide 11</vt:lpstr>
      <vt:lpstr>The New World Order</vt:lpstr>
      <vt:lpstr>Assisting Developing Nations</vt:lpstr>
      <vt:lpstr>Operation Restore Hope: Somali Children in Bombed Out Home</vt:lpstr>
      <vt:lpstr>The RAWANDA Genocide</vt:lpstr>
      <vt:lpstr>Rwandan Refugee Camp</vt:lpstr>
      <vt:lpstr>International Prestige?</vt:lpstr>
      <vt:lpstr>A Proud Middle Power</vt:lpstr>
      <vt:lpstr>Ben Johnson 1988</vt:lpstr>
      <vt:lpstr>Team Canada</vt:lpstr>
      <vt:lpstr>APEC</vt:lpstr>
      <vt:lpstr>The Countries of APEC</vt:lpstr>
      <vt:lpstr>Canada’s Trade With China</vt:lpstr>
      <vt:lpstr>Slide 24</vt:lpstr>
      <vt:lpstr>Opponents of globalization</vt:lpstr>
      <vt:lpstr>Slide 26</vt:lpstr>
      <vt:lpstr>A New Era of Globalization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Mulroney Era: Closer Ties with the United States</dc:title>
  <dc:creator>Mr Iachetta</dc:creator>
  <cp:lastModifiedBy>SD37</cp:lastModifiedBy>
  <cp:revision>19</cp:revision>
  <dcterms:created xsi:type="dcterms:W3CDTF">2013-08-02T15:25:35Z</dcterms:created>
  <dcterms:modified xsi:type="dcterms:W3CDTF">2013-08-02T15:27:52Z</dcterms:modified>
</cp:coreProperties>
</file>