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3" r:id="rId5"/>
    <p:sldId id="264" r:id="rId6"/>
    <p:sldId id="265" r:id="rId7"/>
    <p:sldId id="266" r:id="rId8"/>
    <p:sldId id="267" r:id="rId9"/>
    <p:sldId id="268" r:id="rId10"/>
    <p:sldId id="269" r:id="rId11"/>
    <p:sldId id="270" r:id="rId12"/>
    <p:sldId id="271" r:id="rId13"/>
    <p:sldId id="277" r:id="rId14"/>
    <p:sldId id="272"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2FB5C7-5918-482A-B7D5-67FCD58BAA3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33D662-4549-43BA-979F-4AB76593EAA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CA"/>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FA79C3-E7DD-48BF-AE43-ADF54E9F07C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5CA4A5-2F2D-448B-884D-17966124590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E8CB350-66E7-4B5B-9349-EA276750B90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B07A1-970C-4826-9D57-E0A75A93B9B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F88438-5058-450C-9781-AE9583553EA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CA"/>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83A0E0-72C2-44A1-BCE6-DAAD8CA1E9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CA"/>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CA"/>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C93688-8F54-43AF-82F1-C4E64156E9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CDA843-49B5-4992-91E3-2724D84E1C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243066-4E53-475F-8CCE-2AE7C6735D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8"/>
            <a:ext cx="7772400" cy="1144429"/>
          </a:xfrm>
          <a:prstGeom prst="rect">
            <a:avLst/>
          </a:prstGeom>
          <a:noFill/>
          <a:ln w="9525">
            <a:noFill/>
            <a:miter lim="800000"/>
            <a:headEnd/>
            <a:tailEnd/>
          </a:ln>
          <a:effectLst/>
        </p:spPr>
        <p:txBody>
          <a:bodyPr vert="horz" wrap="square" lIns="82296" tIns="41148" rIns="82296"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8"/>
            <a:ext cx="7772400" cy="4116229"/>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defRPr sz="13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ctr">
              <a:defRPr sz="13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a:defRPr sz="1300"/>
            </a:lvl1pPr>
          </a:lstStyle>
          <a:p>
            <a:pPr fontAlgn="base">
              <a:spcBef>
                <a:spcPct val="0"/>
              </a:spcBef>
              <a:spcAft>
                <a:spcPct val="0"/>
              </a:spcAft>
            </a:pPr>
            <a:fld id="{5CB86F24-C394-4929-9624-7C70CB88268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pitchFamily="18" charset="0"/>
        </a:defRPr>
      </a:lvl2pPr>
      <a:lvl3pPr algn="ctr" rtl="0" fontAlgn="base">
        <a:spcBef>
          <a:spcPct val="0"/>
        </a:spcBef>
        <a:spcAft>
          <a:spcPct val="0"/>
        </a:spcAft>
        <a:defRPr sz="4000">
          <a:solidFill>
            <a:schemeClr val="tx2"/>
          </a:solidFill>
          <a:latin typeface="Times New Roman" pitchFamily="18" charset="0"/>
        </a:defRPr>
      </a:lvl3pPr>
      <a:lvl4pPr algn="ctr" rtl="0" fontAlgn="base">
        <a:spcBef>
          <a:spcPct val="0"/>
        </a:spcBef>
        <a:spcAft>
          <a:spcPct val="0"/>
        </a:spcAft>
        <a:defRPr sz="4000">
          <a:solidFill>
            <a:schemeClr val="tx2"/>
          </a:solidFill>
          <a:latin typeface="Times New Roman" pitchFamily="18" charset="0"/>
        </a:defRPr>
      </a:lvl4pPr>
      <a:lvl5pPr algn="ctr" rtl="0" fontAlgn="base">
        <a:spcBef>
          <a:spcPct val="0"/>
        </a:spcBef>
        <a:spcAft>
          <a:spcPct val="0"/>
        </a:spcAft>
        <a:defRPr sz="4000">
          <a:solidFill>
            <a:schemeClr val="tx2"/>
          </a:solidFill>
          <a:latin typeface="Times New Roman" pitchFamily="18"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p:titleStyle>
    <p:bodyStyle>
      <a:lvl1pPr marL="308610" indent="-308610" algn="l" rtl="0" fontAlgn="base">
        <a:spcBef>
          <a:spcPct val="20000"/>
        </a:spcBef>
        <a:spcAft>
          <a:spcPct val="0"/>
        </a:spcAft>
        <a:buChar char="•"/>
        <a:defRPr sz="2900">
          <a:solidFill>
            <a:schemeClr val="tx1"/>
          </a:solidFill>
          <a:latin typeface="+mn-lt"/>
          <a:ea typeface="+mn-ea"/>
          <a:cs typeface="+mn-cs"/>
        </a:defRPr>
      </a:lvl1pPr>
      <a:lvl2pPr marL="668655" indent="-257175" algn="l" rtl="0" fontAlgn="base">
        <a:spcBef>
          <a:spcPct val="20000"/>
        </a:spcBef>
        <a:spcAft>
          <a:spcPct val="0"/>
        </a:spcAft>
        <a:buChar char="–"/>
        <a:defRPr sz="2500">
          <a:solidFill>
            <a:schemeClr val="tx1"/>
          </a:solidFill>
          <a:latin typeface="+mn-lt"/>
        </a:defRPr>
      </a:lvl2pPr>
      <a:lvl3pPr marL="1028700" indent="-205740" algn="l" rtl="0" fontAlgn="base">
        <a:spcBef>
          <a:spcPct val="20000"/>
        </a:spcBef>
        <a:spcAft>
          <a:spcPct val="0"/>
        </a:spcAft>
        <a:buChar char="•"/>
        <a:defRPr sz="220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CA" dirty="0" smtClean="0"/>
              <a:t>The League of Nations</a:t>
            </a:r>
            <a:br>
              <a:rPr lang="en-CA" dirty="0" smtClean="0"/>
            </a:br>
            <a:endParaRPr lang="en-CA" dirty="0"/>
          </a:p>
        </p:txBody>
      </p:sp>
      <p:sp>
        <p:nvSpPr>
          <p:cNvPr id="3" name="Subtitle 2"/>
          <p:cNvSpPr>
            <a:spLocks noGrp="1"/>
          </p:cNvSpPr>
          <p:nvPr>
            <p:ph type="subTitle" idx="1"/>
          </p:nvPr>
        </p:nvSpPr>
        <p:spPr/>
        <p:txBody>
          <a:bodyPr/>
          <a:lstStyle/>
          <a:p>
            <a:endParaRPr lang="en-CA"/>
          </a:p>
        </p:txBody>
      </p:sp>
      <p:pic>
        <p:nvPicPr>
          <p:cNvPr id="3075" name="Picture 3"/>
          <p:cNvPicPr>
            <a:picLocks noChangeAspect="1" noChangeArrowheads="1"/>
          </p:cNvPicPr>
          <p:nvPr/>
        </p:nvPicPr>
        <p:blipFill>
          <a:blip r:embed="rId2" cstate="print"/>
          <a:srcRect/>
          <a:stretch>
            <a:fillRect/>
          </a:stretch>
        </p:blipFill>
        <p:spPr bwMode="auto">
          <a:xfrm>
            <a:off x="1447800" y="1981200"/>
            <a:ext cx="6629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did it fail?</a:t>
            </a:r>
            <a:br>
              <a:rPr lang="en-CA" dirty="0" smtClean="0"/>
            </a:b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*Japan was too far away</a:t>
            </a:r>
            <a:br>
              <a:rPr lang="en-CA" dirty="0" smtClean="0"/>
            </a:br>
            <a:r>
              <a:rPr lang="en-CA" dirty="0" smtClean="0"/>
              <a:t/>
            </a:r>
            <a:br>
              <a:rPr lang="en-CA" dirty="0" smtClean="0"/>
            </a:br>
            <a:r>
              <a:rPr lang="en-CA" dirty="0" smtClean="0"/>
              <a:t>*The League were worried about offending Japan who was an important member of the League</a:t>
            </a:r>
            <a:br>
              <a:rPr lang="en-CA" dirty="0" smtClean="0"/>
            </a:br>
            <a:r>
              <a:rPr lang="en-CA" dirty="0" smtClean="0"/>
              <a:t/>
            </a:r>
            <a:br>
              <a:rPr lang="en-CA" dirty="0" smtClean="0"/>
            </a:br>
            <a:r>
              <a:rPr lang="en-CA" dirty="0" smtClean="0"/>
              <a:t>*Britain and France were more concerned about the problems resulting from the depression in their own countries</a:t>
            </a:r>
            <a:br>
              <a:rPr lang="en-CA" dirty="0" smtClean="0"/>
            </a:br>
            <a:r>
              <a:rPr lang="en-CA" dirty="0" smtClean="0"/>
              <a:t/>
            </a:r>
            <a:br>
              <a:rPr lang="en-CA" dirty="0" smtClean="0"/>
            </a:br>
            <a:r>
              <a:rPr lang="en-CA" dirty="0" smtClean="0"/>
              <a:t>*Russia, the only country with troops and resources enough to combat the problem quickly in the region, was not a member of the League</a:t>
            </a:r>
          </a:p>
          <a:p>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u="sng" dirty="0" smtClean="0"/>
              <a:t>Failure # 2 Disarmament Conference</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77500" lnSpcReduction="20000"/>
          </a:bodyPr>
          <a:lstStyle/>
          <a:p>
            <a:pPr>
              <a:buNone/>
            </a:pPr>
            <a:r>
              <a:rPr lang="en-CA" dirty="0" smtClean="0"/>
              <a:t>	July 1932 Germany walked out after the other countries failed to agree to all countries disarming to its level</a:t>
            </a:r>
            <a:br>
              <a:rPr lang="en-CA" dirty="0" smtClean="0"/>
            </a:br>
            <a:r>
              <a:rPr lang="en-CA" dirty="0" smtClean="0"/>
              <a:t/>
            </a:r>
            <a:br>
              <a:rPr lang="en-CA" dirty="0" smtClean="0"/>
            </a:br>
            <a:r>
              <a:rPr lang="en-CA" dirty="0" smtClean="0"/>
              <a:t>December 1932 An agreement was finally reached to treat the Germans equally</a:t>
            </a:r>
            <a:br>
              <a:rPr lang="en-CA" dirty="0" smtClean="0"/>
            </a:br>
            <a:r>
              <a:rPr lang="en-CA" dirty="0" smtClean="0"/>
              <a:t/>
            </a:r>
            <a:br>
              <a:rPr lang="en-CA" dirty="0" smtClean="0"/>
            </a:br>
            <a:r>
              <a:rPr lang="en-CA" dirty="0" smtClean="0"/>
              <a:t>January 1933 Germany announced that it was coming back</a:t>
            </a:r>
            <a:br>
              <a:rPr lang="en-CA" dirty="0" smtClean="0"/>
            </a:br>
            <a:r>
              <a:rPr lang="en-CA" dirty="0" smtClean="0"/>
              <a:t/>
            </a:r>
            <a:br>
              <a:rPr lang="en-CA" dirty="0" smtClean="0"/>
            </a:br>
            <a:r>
              <a:rPr lang="en-CA" dirty="0" smtClean="0"/>
              <a:t>February 1933 Hitler started to re-arm Germany anyway in secret</a:t>
            </a:r>
            <a:br>
              <a:rPr lang="en-CA" dirty="0" smtClean="0"/>
            </a:br>
            <a:r>
              <a:rPr lang="en-CA" dirty="0" smtClean="0"/>
              <a:t/>
            </a:r>
            <a:br>
              <a:rPr lang="en-CA" dirty="0" smtClean="0"/>
            </a:br>
            <a:r>
              <a:rPr lang="en-CA" dirty="0" smtClean="0"/>
              <a:t>October 1933 Hitler walked out of the Conference permanently and soon after withdrew Germany from the League of Nations</a:t>
            </a:r>
          </a:p>
          <a:p>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Failure 3: Mussolini’s invasion of Abyssinia 1935</a:t>
            </a:r>
            <a:r>
              <a:rPr lang="en-CA" dirty="0" smtClean="0"/>
              <a:t/>
            </a:r>
            <a:br>
              <a:rPr lang="en-CA" dirty="0" smtClean="0"/>
            </a:br>
            <a:endParaRPr lang="en-CA" dirty="0"/>
          </a:p>
        </p:txBody>
      </p:sp>
      <p:sp>
        <p:nvSpPr>
          <p:cNvPr id="3" name="Content Placeholder 2"/>
          <p:cNvSpPr>
            <a:spLocks noGrp="1"/>
          </p:cNvSpPr>
          <p:nvPr>
            <p:ph idx="1"/>
          </p:nvPr>
        </p:nvSpPr>
        <p:spPr>
          <a:xfrm>
            <a:off x="457200" y="1600200"/>
            <a:ext cx="5029200" cy="5105400"/>
          </a:xfrm>
        </p:spPr>
        <p:txBody>
          <a:bodyPr>
            <a:normAutofit fontScale="70000" lnSpcReduction="20000"/>
          </a:bodyPr>
          <a:lstStyle/>
          <a:p>
            <a:r>
              <a:rPr lang="en-CA" dirty="0" smtClean="0"/>
              <a:t>Italy also wanted revenge after an embarrassing failed attempt to take Abyssinia in 1896</a:t>
            </a:r>
          </a:p>
          <a:p>
            <a:pPr fontAlgn="base"/>
            <a:r>
              <a:rPr lang="en-CA" dirty="0" smtClean="0"/>
              <a:t>Like Japan, Italy was an important member of the League</a:t>
            </a:r>
          </a:p>
          <a:p>
            <a:pPr fontAlgn="base"/>
            <a:r>
              <a:rPr lang="en-CA" dirty="0" smtClean="0"/>
              <a:t>Like Japan, Italy wanted to expand its empire</a:t>
            </a:r>
          </a:p>
          <a:p>
            <a:pPr fontAlgn="base"/>
            <a:r>
              <a:rPr lang="en-CA" dirty="0" smtClean="0"/>
              <a:t>Unlike Japan, Italy was right on the League’s doorstep</a:t>
            </a:r>
          </a:p>
          <a:p>
            <a:pPr fontAlgn="base"/>
            <a:r>
              <a:rPr lang="en-CA" dirty="0" smtClean="0"/>
              <a:t>Unlike Japan, Abyssinia had borders with British colonies</a:t>
            </a:r>
          </a:p>
          <a:p>
            <a:pPr fontAlgn="base"/>
            <a:r>
              <a:rPr lang="en-CA" dirty="0" smtClean="0"/>
              <a:t>UNLIKE Japan, the League could not claim the problem was too far away to deal with.</a:t>
            </a:r>
          </a:p>
          <a:p>
            <a:r>
              <a:rPr lang="en-CA" dirty="0" smtClean="0"/>
              <a:t>This would be a very real test for the League</a:t>
            </a:r>
          </a:p>
          <a:p>
            <a:pPr>
              <a:buNone/>
            </a:pPr>
            <a:endParaRPr lang="en-CA" dirty="0" smtClean="0"/>
          </a:p>
          <a:p>
            <a:endParaRPr lang="en-CA" dirty="0"/>
          </a:p>
        </p:txBody>
      </p:sp>
      <p:pic>
        <p:nvPicPr>
          <p:cNvPr id="8194" name="Picture 2"/>
          <p:cNvPicPr>
            <a:picLocks noChangeAspect="1" noChangeArrowheads="1"/>
          </p:cNvPicPr>
          <p:nvPr/>
        </p:nvPicPr>
        <p:blipFill>
          <a:blip r:embed="rId2" cstate="print"/>
          <a:srcRect/>
          <a:stretch>
            <a:fillRect/>
          </a:stretch>
        </p:blipFill>
        <p:spPr bwMode="auto">
          <a:xfrm>
            <a:off x="5410200" y="3505200"/>
            <a:ext cx="3352800" cy="32289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6477000" y="914400"/>
            <a:ext cx="2057400" cy="2422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 what did the League do?</a:t>
            </a:r>
            <a:br>
              <a:rPr lang="en-CA" dirty="0" smtClean="0"/>
            </a:b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Very little…</a:t>
            </a:r>
            <a:br>
              <a:rPr lang="en-CA" dirty="0" smtClean="0"/>
            </a:br>
            <a:r>
              <a:rPr lang="en-CA" dirty="0" smtClean="0"/>
              <a:t/>
            </a:r>
            <a:br>
              <a:rPr lang="en-CA" dirty="0" smtClean="0"/>
            </a:br>
            <a:r>
              <a:rPr lang="en-CA" dirty="0" smtClean="0"/>
              <a:t>*The League was anxious to keep Italy on side. Italy was their best ally against Hitler.</a:t>
            </a:r>
            <a:br>
              <a:rPr lang="en-CA" dirty="0" smtClean="0"/>
            </a:br>
            <a:r>
              <a:rPr lang="en-CA" dirty="0" smtClean="0"/>
              <a:t/>
            </a:r>
            <a:br>
              <a:rPr lang="en-CA" dirty="0" smtClean="0"/>
            </a:br>
            <a:r>
              <a:rPr lang="en-CA" dirty="0" smtClean="0"/>
              <a:t>*Britain and France signed an agreement with Mussolini about standing united against Germany and the problem in Abyssinia was not even discussed</a:t>
            </a:r>
            <a:br>
              <a:rPr lang="en-CA" dirty="0" smtClean="0"/>
            </a:br>
            <a:r>
              <a:rPr lang="en-CA" dirty="0" smtClean="0"/>
              <a:t/>
            </a:r>
            <a:br>
              <a:rPr lang="en-CA" dirty="0" smtClean="0"/>
            </a:br>
            <a:r>
              <a:rPr lang="en-CA" dirty="0" smtClean="0"/>
              <a:t>*There was much talking and negotiating but nothing was actually done to discourage Mussolini</a:t>
            </a:r>
            <a:br>
              <a:rPr lang="en-CA" dirty="0" smtClean="0"/>
            </a:br>
            <a:r>
              <a:rPr lang="en-CA" dirty="0" smtClean="0"/>
              <a:t/>
            </a:r>
            <a:br>
              <a:rPr lang="en-CA" dirty="0" smtClean="0"/>
            </a:br>
            <a:r>
              <a:rPr lang="en-CA" dirty="0" smtClean="0"/>
              <a:t>*Eventually a committee reported to the League that neither side was responsible for the conflict at the oasis. The League put forward a plan that would give Italy some of Abyssinia. But Mussolini rejected it.</a:t>
            </a:r>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What were the reasons for the League of Nations’ failures during the 1930s?</a:t>
            </a:r>
            <a:r>
              <a:rPr lang="en-CA" dirty="0" smtClean="0"/>
              <a:t/>
            </a:r>
            <a:br>
              <a:rPr lang="en-CA" dirty="0" smtClean="0"/>
            </a:br>
            <a:endParaRPr lang="en-CA" dirty="0"/>
          </a:p>
        </p:txBody>
      </p:sp>
      <p:sp>
        <p:nvSpPr>
          <p:cNvPr id="3" name="Content Placeholder 2"/>
          <p:cNvSpPr>
            <a:spLocks noGrp="1"/>
          </p:cNvSpPr>
          <p:nvPr>
            <p:ph idx="1"/>
          </p:nvPr>
        </p:nvSpPr>
        <p:spPr/>
        <p:txBody>
          <a:bodyPr/>
          <a:lstStyle/>
          <a:p>
            <a:r>
              <a:rPr lang="en-CA" u="sng" dirty="0" smtClean="0"/>
              <a:t>Self-interest</a:t>
            </a:r>
            <a:endParaRPr lang="en-CA" dirty="0" smtClean="0"/>
          </a:p>
          <a:p>
            <a:r>
              <a:rPr lang="en-CA" u="sng" dirty="0" smtClean="0"/>
              <a:t>Absence of important countries</a:t>
            </a:r>
            <a:endParaRPr lang="en-CA" dirty="0" smtClean="0"/>
          </a:p>
          <a:p>
            <a:r>
              <a:rPr lang="en-CA" u="sng" dirty="0" smtClean="0"/>
              <a:t>Lack of Troops</a:t>
            </a:r>
            <a:endParaRPr lang="en-CA" dirty="0" smtClean="0"/>
          </a:p>
          <a:p>
            <a:r>
              <a:rPr lang="en-CA" u="sng" dirty="0" err="1" smtClean="0"/>
              <a:t>T.Of</a:t>
            </a:r>
            <a:r>
              <a:rPr lang="en-CA" u="sng" dirty="0" smtClean="0"/>
              <a:t> V was unfair</a:t>
            </a:r>
            <a:endParaRPr lang="en-CA" dirty="0" smtClean="0"/>
          </a:p>
          <a:p>
            <a:r>
              <a:rPr lang="en-CA" u="sng" dirty="0" smtClean="0"/>
              <a:t>Decisions were slow</a:t>
            </a:r>
            <a:endParaRPr lang="en-CA" dirty="0" smtClean="0"/>
          </a:p>
          <a:p>
            <a:r>
              <a:rPr lang="en-CA" u="sng" dirty="0" smtClean="0"/>
              <a:t>Sanctions were ineffective</a:t>
            </a:r>
            <a:endParaRPr lang="en-CA" dirty="0" smtClean="0"/>
          </a:p>
          <a:p>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Exam-style questions</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62500" lnSpcReduction="20000"/>
          </a:bodyPr>
          <a:lstStyle/>
          <a:p>
            <a:pPr>
              <a:buNone/>
            </a:pPr>
            <a:r>
              <a:rPr lang="en-CA" dirty="0" smtClean="0"/>
              <a:t>	What were the main aims of the League of Nations?</a:t>
            </a:r>
            <a:br>
              <a:rPr lang="en-CA" dirty="0" smtClean="0"/>
            </a:br>
            <a:r>
              <a:rPr lang="en-CA" dirty="0" smtClean="0"/>
              <a:t/>
            </a:r>
            <a:br>
              <a:rPr lang="en-CA" dirty="0" smtClean="0"/>
            </a:br>
            <a:r>
              <a:rPr lang="en-CA" dirty="0" smtClean="0"/>
              <a:t>What was the structure of the League of Nations? </a:t>
            </a:r>
            <a:br>
              <a:rPr lang="en-CA" dirty="0" smtClean="0"/>
            </a:br>
            <a:r>
              <a:rPr lang="en-CA" dirty="0" smtClean="0"/>
              <a:t/>
            </a:r>
            <a:br>
              <a:rPr lang="en-CA" dirty="0" smtClean="0"/>
            </a:br>
            <a:r>
              <a:rPr lang="en-CA" dirty="0" smtClean="0"/>
              <a:t>Why did America not join the League of Nations?</a:t>
            </a:r>
            <a:br>
              <a:rPr lang="en-CA" dirty="0" smtClean="0"/>
            </a:br>
            <a:r>
              <a:rPr lang="en-CA" dirty="0" smtClean="0"/>
              <a:t/>
            </a:r>
            <a:br>
              <a:rPr lang="en-CA" dirty="0" smtClean="0"/>
            </a:br>
            <a:r>
              <a:rPr lang="en-CA" dirty="0" smtClean="0"/>
              <a:t>Explain how the views of Britain, France and America differed as to how the League should be run</a:t>
            </a:r>
            <a:br>
              <a:rPr lang="en-CA" dirty="0" smtClean="0"/>
            </a:br>
            <a:r>
              <a:rPr lang="en-CA" dirty="0" smtClean="0"/>
              <a:t/>
            </a:r>
            <a:br>
              <a:rPr lang="en-CA" dirty="0" smtClean="0"/>
            </a:br>
            <a:r>
              <a:rPr lang="en-CA" dirty="0" smtClean="0"/>
              <a:t>Explain why some countries were not members of the League when it opened.</a:t>
            </a:r>
            <a:br>
              <a:rPr lang="en-CA" dirty="0" smtClean="0"/>
            </a:br>
            <a:r>
              <a:rPr lang="en-CA" dirty="0" smtClean="0"/>
              <a:t/>
            </a:r>
            <a:br>
              <a:rPr lang="en-CA" dirty="0" smtClean="0"/>
            </a:br>
            <a:r>
              <a:rPr lang="en-CA" dirty="0" smtClean="0"/>
              <a:t>Explain the successes that the League had during the 1920s</a:t>
            </a:r>
            <a:br>
              <a:rPr lang="en-CA" dirty="0" smtClean="0"/>
            </a:br>
            <a:r>
              <a:rPr lang="en-CA" dirty="0" smtClean="0"/>
              <a:t/>
            </a:r>
            <a:br>
              <a:rPr lang="en-CA" dirty="0" smtClean="0"/>
            </a:br>
            <a:r>
              <a:rPr lang="en-CA" dirty="0" smtClean="0"/>
              <a:t>Explain why the League failed to deal with Abyssinia/Manchuria effectively</a:t>
            </a:r>
            <a:br>
              <a:rPr lang="en-CA" dirty="0" smtClean="0"/>
            </a:br>
            <a:r>
              <a:rPr lang="en-CA" dirty="0" smtClean="0"/>
              <a:t/>
            </a:r>
            <a:br>
              <a:rPr lang="en-CA" dirty="0" smtClean="0"/>
            </a:br>
            <a:r>
              <a:rPr lang="en-CA" dirty="0" smtClean="0"/>
              <a:t>To what extent was the League of Nations a complete failure/ how successful was it at keeping peace</a:t>
            </a: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League of Nations</a:t>
            </a:r>
            <a:br>
              <a:rPr lang="en-CA" dirty="0" smtClean="0"/>
            </a:br>
            <a:endParaRPr lang="en-CA" dirty="0"/>
          </a:p>
        </p:txBody>
      </p:sp>
      <p:sp>
        <p:nvSpPr>
          <p:cNvPr id="3" name="Content Placeholder 2"/>
          <p:cNvSpPr>
            <a:spLocks noGrp="1"/>
          </p:cNvSpPr>
          <p:nvPr>
            <p:ph idx="1"/>
          </p:nvPr>
        </p:nvSpPr>
        <p:spPr>
          <a:xfrm>
            <a:off x="457200" y="1600200"/>
            <a:ext cx="4724400" cy="4525963"/>
          </a:xfrm>
        </p:spPr>
        <p:txBody>
          <a:bodyPr>
            <a:normAutofit fontScale="85000" lnSpcReduction="10000"/>
          </a:bodyPr>
          <a:lstStyle/>
          <a:p>
            <a:pPr fontAlgn="base"/>
            <a:r>
              <a:rPr lang="en-CA" dirty="0" smtClean="0"/>
              <a:t>An idea of American President Woodrow Wilson following the first world war</a:t>
            </a:r>
          </a:p>
          <a:p>
            <a:pPr fontAlgn="base"/>
            <a:r>
              <a:rPr lang="en-CA" dirty="0" smtClean="0"/>
              <a:t>An international police force made up of representatives of many countries</a:t>
            </a:r>
          </a:p>
          <a:p>
            <a:pPr fontAlgn="base"/>
            <a:r>
              <a:rPr lang="en-CA" dirty="0" smtClean="0"/>
              <a:t>An organization that would allow disputes to be settled without resorting to war, based in Geneva (neutral).</a:t>
            </a:r>
          </a:p>
          <a:p>
            <a:endParaRPr lang="en-CA" dirty="0"/>
          </a:p>
        </p:txBody>
      </p:sp>
      <p:pic>
        <p:nvPicPr>
          <p:cNvPr id="4098" name="Picture 2"/>
          <p:cNvPicPr>
            <a:picLocks noChangeAspect="1" noChangeArrowheads="1"/>
          </p:cNvPicPr>
          <p:nvPr/>
        </p:nvPicPr>
        <p:blipFill>
          <a:blip r:embed="rId2" cstate="print"/>
          <a:srcRect/>
          <a:stretch>
            <a:fillRect/>
          </a:stretch>
        </p:blipFill>
        <p:spPr bwMode="auto">
          <a:xfrm>
            <a:off x="5257800" y="1524000"/>
            <a:ext cx="3584704"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  </a:t>
            </a:r>
            <a:endParaRPr lang="en-CA" dirty="0"/>
          </a:p>
        </p:txBody>
      </p:sp>
      <p:sp>
        <p:nvSpPr>
          <p:cNvPr id="3" name="Content Placeholder 2"/>
          <p:cNvSpPr>
            <a:spLocks noGrp="1"/>
          </p:cNvSpPr>
          <p:nvPr>
            <p:ph idx="1"/>
          </p:nvPr>
        </p:nvSpPr>
        <p:spPr>
          <a:xfrm>
            <a:off x="381000" y="304800"/>
            <a:ext cx="8229600" cy="4525963"/>
          </a:xfrm>
        </p:spPr>
        <p:txBody>
          <a:bodyPr/>
          <a:lstStyle/>
          <a:p>
            <a:r>
              <a:rPr lang="en-CA" dirty="0" smtClean="0"/>
              <a:t>Wilson’s party lost the election in 1919. His opponents promised to follow a policy of isolationism (staying out of international affairs). And so America did not join the League of Nations…</a:t>
            </a:r>
          </a:p>
          <a:p>
            <a:pPr>
              <a:buNone/>
            </a:pPr>
            <a:endParaRPr lang="en-CA" dirty="0"/>
          </a:p>
        </p:txBody>
      </p:sp>
      <p:pic>
        <p:nvPicPr>
          <p:cNvPr id="2050" name="Picture 2"/>
          <p:cNvPicPr>
            <a:picLocks noChangeAspect="1" noChangeArrowheads="1"/>
          </p:cNvPicPr>
          <p:nvPr/>
        </p:nvPicPr>
        <p:blipFill>
          <a:blip r:embed="rId2" cstate="print"/>
          <a:srcRect/>
          <a:stretch>
            <a:fillRect/>
          </a:stretch>
        </p:blipFill>
        <p:spPr bwMode="auto">
          <a:xfrm>
            <a:off x="457201" y="2819400"/>
            <a:ext cx="4267200" cy="3810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953000" y="2743200"/>
            <a:ext cx="398008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Aims of the League</a:t>
            </a:r>
            <a:r>
              <a:rPr lang="en-CA" dirty="0" smtClean="0"/>
              <a:t/>
            </a:r>
            <a:br>
              <a:rPr lang="en-CA" dirty="0" smtClean="0"/>
            </a:br>
            <a:endParaRPr lang="en-CA" dirty="0"/>
          </a:p>
        </p:txBody>
      </p:sp>
      <p:sp>
        <p:nvSpPr>
          <p:cNvPr id="3" name="Content Placeholder 2"/>
          <p:cNvSpPr>
            <a:spLocks noGrp="1"/>
          </p:cNvSpPr>
          <p:nvPr>
            <p:ph idx="1"/>
          </p:nvPr>
        </p:nvSpPr>
        <p:spPr/>
        <p:txBody>
          <a:bodyPr/>
          <a:lstStyle/>
          <a:p>
            <a:pPr fontAlgn="base"/>
            <a:r>
              <a:rPr lang="en-CA" dirty="0" smtClean="0"/>
              <a:t>Discourage aggression from any country</a:t>
            </a:r>
          </a:p>
          <a:p>
            <a:pPr fontAlgn="base"/>
            <a:r>
              <a:rPr lang="en-CA" dirty="0" smtClean="0"/>
              <a:t>Encourage co-operation in business and trade</a:t>
            </a:r>
          </a:p>
          <a:p>
            <a:pPr fontAlgn="base"/>
            <a:r>
              <a:rPr lang="en-CA" dirty="0" smtClean="0"/>
              <a:t>Encourage disarmament</a:t>
            </a:r>
          </a:p>
          <a:p>
            <a:pPr fontAlgn="base"/>
            <a:r>
              <a:rPr lang="en-CA" dirty="0" smtClean="0"/>
              <a:t>Improve working and living conditions for people across the world</a:t>
            </a:r>
          </a:p>
          <a:p>
            <a:endParaRPr lang="en-CA" dirty="0"/>
          </a:p>
        </p:txBody>
      </p:sp>
      <p:pic>
        <p:nvPicPr>
          <p:cNvPr id="7170" name="Picture 2"/>
          <p:cNvPicPr>
            <a:picLocks noChangeAspect="1" noChangeArrowheads="1"/>
          </p:cNvPicPr>
          <p:nvPr/>
        </p:nvPicPr>
        <p:blipFill>
          <a:blip r:embed="rId2" cstate="print"/>
          <a:srcRect/>
          <a:stretch>
            <a:fillRect/>
          </a:stretch>
        </p:blipFill>
        <p:spPr bwMode="auto">
          <a:xfrm>
            <a:off x="5486400" y="4419600"/>
            <a:ext cx="24384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When it opened, some countries were </a:t>
            </a:r>
            <a:r>
              <a:rPr lang="en-CA" u="sng" dirty="0" smtClean="0"/>
              <a:t>not members</a:t>
            </a:r>
            <a:r>
              <a:rPr lang="en-CA" dirty="0" smtClean="0"/>
              <a:t> of the League:</a:t>
            </a:r>
            <a:br>
              <a:rPr lang="en-CA" dirty="0" smtClean="0"/>
            </a:br>
            <a:endParaRPr lang="en-CA" dirty="0"/>
          </a:p>
        </p:txBody>
      </p:sp>
      <p:sp>
        <p:nvSpPr>
          <p:cNvPr id="3" name="Content Placeholder 2"/>
          <p:cNvSpPr>
            <a:spLocks noGrp="1"/>
          </p:cNvSpPr>
          <p:nvPr>
            <p:ph idx="1"/>
          </p:nvPr>
        </p:nvSpPr>
        <p:spPr/>
        <p:txBody>
          <a:bodyPr/>
          <a:lstStyle/>
          <a:p>
            <a:r>
              <a:rPr lang="en-CA" dirty="0" smtClean="0"/>
              <a:t>America:- had become isolationist</a:t>
            </a:r>
            <a:br>
              <a:rPr lang="en-CA" dirty="0" smtClean="0"/>
            </a:br>
            <a:r>
              <a:rPr lang="en-CA" dirty="0" smtClean="0"/>
              <a:t/>
            </a:r>
            <a:br>
              <a:rPr lang="en-CA" dirty="0" smtClean="0"/>
            </a:br>
            <a:r>
              <a:rPr lang="en-CA" dirty="0" smtClean="0"/>
              <a:t>Germany:- As a defeated country who was blamed for staring the Great war, Germany was not invited to join</a:t>
            </a:r>
            <a:br>
              <a:rPr lang="en-CA" dirty="0" smtClean="0"/>
            </a:br>
            <a:r>
              <a:rPr lang="en-CA" dirty="0" smtClean="0"/>
              <a:t/>
            </a:r>
            <a:br>
              <a:rPr lang="en-CA" dirty="0" smtClean="0"/>
            </a:br>
            <a:r>
              <a:rPr lang="en-CA" dirty="0" smtClean="0"/>
              <a:t>Russia:- Were not invited to join the League, mainly due to their Communist government</a:t>
            </a:r>
          </a:p>
          <a:p>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Successes in the 1920s</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77500" lnSpcReduction="20000"/>
          </a:bodyPr>
          <a:lstStyle/>
          <a:p>
            <a:pPr fontAlgn="base"/>
            <a:r>
              <a:rPr lang="en-CA" dirty="0" smtClean="0"/>
              <a:t>With the League’s help over 400 000 prisoners of war were returned home</a:t>
            </a:r>
          </a:p>
          <a:p>
            <a:pPr fontAlgn="base"/>
            <a:r>
              <a:rPr lang="en-CA" dirty="0" smtClean="0"/>
              <a:t>The slavery Commission brought about the freeing of over 200 000 slaves in British-owned Sierra-Leone and organized raids against slave owners and traders in Burma</a:t>
            </a:r>
          </a:p>
          <a:p>
            <a:pPr fontAlgn="base"/>
            <a:r>
              <a:rPr lang="en-CA" dirty="0" smtClean="0"/>
              <a:t>The Health Committee worked hard to defeat leprosy and malaria. It later became the World Health Organisation</a:t>
            </a:r>
          </a:p>
          <a:p>
            <a:pPr fontAlgn="base"/>
            <a:r>
              <a:rPr lang="en-CA" dirty="0" smtClean="0"/>
              <a:t>Sweden accepted the League’s decision to give the Aaland islands to Finland. The two countries thereby avoided going to war for them</a:t>
            </a:r>
          </a:p>
          <a:p>
            <a:pPr fontAlgn="base"/>
            <a:r>
              <a:rPr lang="en-CA" dirty="0" smtClean="0"/>
              <a:t>The League divided Upper Silesia between Germany and Poland after a plebiscite showed a clear divide. Both countries accepted this decision.</a:t>
            </a:r>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1929 </a:t>
            </a:r>
            <a:r>
              <a:rPr lang="en-CA" u="sng" dirty="0" smtClean="0"/>
              <a:t>Wall Street Crash!</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92500" lnSpcReduction="10000"/>
          </a:bodyPr>
          <a:lstStyle/>
          <a:p>
            <a:r>
              <a:rPr lang="en-CA" u="sng" dirty="0" smtClean="0"/>
              <a:t>This is MAJOR turning point for the league:</a:t>
            </a:r>
            <a:r>
              <a:rPr lang="en-CA" dirty="0" smtClean="0"/>
              <a:t/>
            </a:r>
            <a:br>
              <a:rPr lang="en-CA" dirty="0" smtClean="0"/>
            </a:br>
            <a:r>
              <a:rPr lang="en-CA" dirty="0" smtClean="0"/>
              <a:t/>
            </a:r>
            <a:br>
              <a:rPr lang="en-CA" dirty="0" smtClean="0"/>
            </a:br>
            <a:r>
              <a:rPr lang="en-CA" dirty="0" smtClean="0"/>
              <a:t>*Many members of the League were now focussed on solving domestic problems.</a:t>
            </a:r>
            <a:br>
              <a:rPr lang="en-CA" dirty="0" smtClean="0"/>
            </a:br>
            <a:r>
              <a:rPr lang="en-CA" dirty="0" smtClean="0"/>
              <a:t>*The crash created a depression in Europe causing unemployment and poverty. Dictators rose to power as they promised a solution to problems. These were new problems for the League to face</a:t>
            </a:r>
            <a:br>
              <a:rPr lang="en-CA" dirty="0" smtClean="0"/>
            </a:br>
            <a:endParaRPr lang="en-CA" dirty="0" smtClean="0"/>
          </a:p>
          <a:p>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1930s…</a:t>
            </a:r>
            <a:br>
              <a:rPr lang="en-CA" dirty="0" smtClean="0"/>
            </a:br>
            <a:endParaRPr lang="en-CA" dirty="0"/>
          </a:p>
        </p:txBody>
      </p:sp>
      <p:sp>
        <p:nvSpPr>
          <p:cNvPr id="3" name="Content Placeholder 2"/>
          <p:cNvSpPr>
            <a:spLocks noGrp="1"/>
          </p:cNvSpPr>
          <p:nvPr>
            <p:ph idx="1"/>
          </p:nvPr>
        </p:nvSpPr>
        <p:spPr/>
        <p:txBody>
          <a:bodyPr>
            <a:normAutofit lnSpcReduction="10000"/>
          </a:bodyPr>
          <a:lstStyle/>
          <a:p>
            <a:pPr fontAlgn="base"/>
            <a:r>
              <a:rPr lang="en-CA" dirty="0" smtClean="0"/>
              <a:t>Were BAD for the League:</a:t>
            </a:r>
            <a:br>
              <a:rPr lang="en-CA" dirty="0" smtClean="0"/>
            </a:br>
            <a:r>
              <a:rPr lang="en-CA" dirty="0" smtClean="0"/>
              <a:t/>
            </a:r>
            <a:br>
              <a:rPr lang="en-CA" dirty="0" smtClean="0"/>
            </a:br>
            <a:r>
              <a:rPr lang="en-CA" dirty="0" smtClean="0"/>
              <a:t>*The 1930s are always seen as bad for the league by comparison with the 1920s. </a:t>
            </a:r>
            <a:br>
              <a:rPr lang="en-CA" dirty="0" smtClean="0"/>
            </a:br>
            <a:r>
              <a:rPr lang="en-CA" dirty="0" smtClean="0"/>
              <a:t>*There were three huge failures for the League in the 1930s:</a:t>
            </a:r>
          </a:p>
          <a:p>
            <a:pPr fontAlgn="base"/>
            <a:r>
              <a:rPr lang="en-CA" dirty="0" smtClean="0"/>
              <a:t>The Japanese invasion of Manchuria</a:t>
            </a:r>
          </a:p>
          <a:p>
            <a:pPr fontAlgn="base"/>
            <a:r>
              <a:rPr lang="en-CA" dirty="0" smtClean="0"/>
              <a:t>The failure of the disarmament conference</a:t>
            </a:r>
          </a:p>
          <a:p>
            <a:pPr fontAlgn="base"/>
            <a:r>
              <a:rPr lang="en-CA" dirty="0" smtClean="0"/>
              <a:t>The invasion of Abyssinia by Italy</a:t>
            </a:r>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Failure #1: Manchuria</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70000" lnSpcReduction="20000"/>
          </a:bodyPr>
          <a:lstStyle/>
          <a:p>
            <a:pPr fontAlgn="base"/>
            <a:r>
              <a:rPr lang="en-CA" dirty="0" smtClean="0"/>
              <a:t>There was an explosion on the Manchurian railway that ran though China. The Japanese depended on this railway to transport goods into their country, whose natural resources and agriculture were limited by their mountainous terrain. </a:t>
            </a:r>
          </a:p>
          <a:p>
            <a:pPr fontAlgn="base"/>
            <a:r>
              <a:rPr lang="en-CA" dirty="0" smtClean="0"/>
              <a:t/>
            </a:r>
            <a:br>
              <a:rPr lang="en-CA" dirty="0" smtClean="0"/>
            </a:br>
            <a:r>
              <a:rPr lang="en-CA" dirty="0" smtClean="0"/>
              <a:t>The Japanese invaded China on the grounds that it needed to safeguard its railway. However, they later also bombed Shanghai</a:t>
            </a:r>
          </a:p>
          <a:p>
            <a:pPr fontAlgn="base"/>
            <a:r>
              <a:rPr lang="en-CA" dirty="0" smtClean="0"/>
              <a:t>China appealed to the League for help and the League ruled that the Japanese should return Manchuria to Chinese rule.</a:t>
            </a:r>
          </a:p>
          <a:p>
            <a:pPr fontAlgn="base"/>
            <a:r>
              <a:rPr lang="en-CA" dirty="0" smtClean="0"/>
              <a:t>But Japan continued to invade new areas of China</a:t>
            </a:r>
          </a:p>
          <a:p>
            <a:pPr fontAlgn="base"/>
            <a:r>
              <a:rPr lang="en-CA" dirty="0" smtClean="0"/>
              <a:t>The League discussed sanctions but its member were not prepared to send troops to enforce its decision…</a:t>
            </a:r>
          </a:p>
          <a:p>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338</TotalTime>
  <Words>453</Words>
  <Application>Microsoft Office PowerPoint</Application>
  <PresentationFormat>On-screen Show (4:3)</PresentationFormat>
  <Paragraphs>56</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Default Design</vt:lpstr>
      <vt:lpstr>The League of Nations </vt:lpstr>
      <vt:lpstr>The League of Nations </vt:lpstr>
      <vt:lpstr>   </vt:lpstr>
      <vt:lpstr>Aims of the League </vt:lpstr>
      <vt:lpstr>When it opened, some countries were not members of the League: </vt:lpstr>
      <vt:lpstr>Successes in the 1920s </vt:lpstr>
      <vt:lpstr>1929 Wall Street Crash! </vt:lpstr>
      <vt:lpstr>The 1930s… </vt:lpstr>
      <vt:lpstr>Failure #1: Manchuria </vt:lpstr>
      <vt:lpstr>Why did it fail? </vt:lpstr>
      <vt:lpstr>Failure # 2 Disarmament Conference </vt:lpstr>
      <vt:lpstr>Slide 12</vt:lpstr>
      <vt:lpstr>Failure 3: Mussolini’s invasion of Abyssinia 1935 </vt:lpstr>
      <vt:lpstr>So what did the League do? </vt:lpstr>
      <vt:lpstr>What were the reasons for the League of Nations’ failures during the 1930s? </vt:lpstr>
      <vt:lpstr>Exam-style questions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League of Nations </dc:title>
  <dc:creator>Mr Iachetta</dc:creator>
  <cp:lastModifiedBy>Teacher</cp:lastModifiedBy>
  <cp:revision>9</cp:revision>
  <dcterms:created xsi:type="dcterms:W3CDTF">2006-08-16T00:00:00Z</dcterms:created>
  <dcterms:modified xsi:type="dcterms:W3CDTF">2013-01-21T21:15:46Z</dcterms:modified>
</cp:coreProperties>
</file>