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8"/>
  </p:notesMasterIdLst>
  <p:sldIdLst>
    <p:sldId id="257" r:id="rId2"/>
    <p:sldId id="258" r:id="rId3"/>
    <p:sldId id="256" r:id="rId4"/>
    <p:sldId id="259" r:id="rId5"/>
    <p:sldId id="291" r:id="rId6"/>
    <p:sldId id="260" r:id="rId7"/>
    <p:sldId id="292" r:id="rId8"/>
    <p:sldId id="261" r:id="rId9"/>
    <p:sldId id="293" r:id="rId10"/>
    <p:sldId id="262" r:id="rId11"/>
    <p:sldId id="294" r:id="rId12"/>
    <p:sldId id="263" r:id="rId13"/>
    <p:sldId id="295" r:id="rId14"/>
    <p:sldId id="264" r:id="rId15"/>
    <p:sldId id="296" r:id="rId16"/>
    <p:sldId id="265" r:id="rId17"/>
    <p:sldId id="297" r:id="rId18"/>
    <p:sldId id="266" r:id="rId19"/>
    <p:sldId id="298" r:id="rId20"/>
    <p:sldId id="267" r:id="rId21"/>
    <p:sldId id="299" r:id="rId22"/>
    <p:sldId id="268" r:id="rId23"/>
    <p:sldId id="300" r:id="rId24"/>
    <p:sldId id="269" r:id="rId25"/>
    <p:sldId id="301" r:id="rId26"/>
    <p:sldId id="270" r:id="rId27"/>
    <p:sldId id="302" r:id="rId28"/>
    <p:sldId id="271" r:id="rId29"/>
    <p:sldId id="303" r:id="rId30"/>
    <p:sldId id="272" r:id="rId31"/>
    <p:sldId id="304" r:id="rId32"/>
    <p:sldId id="273" r:id="rId33"/>
    <p:sldId id="305" r:id="rId34"/>
    <p:sldId id="274" r:id="rId35"/>
    <p:sldId id="306" r:id="rId36"/>
    <p:sldId id="275" r:id="rId37"/>
    <p:sldId id="307" r:id="rId38"/>
    <p:sldId id="276" r:id="rId39"/>
    <p:sldId id="308" r:id="rId40"/>
    <p:sldId id="277" r:id="rId41"/>
    <p:sldId id="309" r:id="rId42"/>
    <p:sldId id="278" r:id="rId43"/>
    <p:sldId id="310" r:id="rId44"/>
    <p:sldId id="279" r:id="rId45"/>
    <p:sldId id="311" r:id="rId46"/>
    <p:sldId id="280" r:id="rId47"/>
    <p:sldId id="312" r:id="rId48"/>
    <p:sldId id="281" r:id="rId49"/>
    <p:sldId id="313" r:id="rId50"/>
    <p:sldId id="282" r:id="rId51"/>
    <p:sldId id="314" r:id="rId52"/>
    <p:sldId id="283" r:id="rId53"/>
    <p:sldId id="315" r:id="rId54"/>
    <p:sldId id="284" r:id="rId55"/>
    <p:sldId id="316" r:id="rId56"/>
    <p:sldId id="285" r:id="rId57"/>
    <p:sldId id="317" r:id="rId58"/>
    <p:sldId id="286" r:id="rId59"/>
    <p:sldId id="318" r:id="rId60"/>
    <p:sldId id="287" r:id="rId61"/>
    <p:sldId id="319" r:id="rId62"/>
    <p:sldId id="288" r:id="rId63"/>
    <p:sldId id="320" r:id="rId64"/>
    <p:sldId id="289" r:id="rId65"/>
    <p:sldId id="290" r:id="rId66"/>
    <p:sldId id="321" r:id="rId6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FF9933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FF9933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FF9933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FF9933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0" autoAdjust="0"/>
    <p:restoredTop sz="90929"/>
  </p:normalViewPr>
  <p:slideViewPr>
    <p:cSldViewPr>
      <p:cViewPr varScale="1">
        <p:scale>
          <a:sx n="77" d="100"/>
          <a:sy n="77" d="100"/>
        </p:scale>
        <p:origin x="-19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58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6.xml"/><Relationship Id="rId3" Type="http://schemas.openxmlformats.org/officeDocument/2006/relationships/slide" Target="slides/slide8.xml"/><Relationship Id="rId7" Type="http://schemas.openxmlformats.org/officeDocument/2006/relationships/slide" Target="slides/slide42.xml"/><Relationship Id="rId2" Type="http://schemas.openxmlformats.org/officeDocument/2006/relationships/slide" Target="slides/slide6.xml"/><Relationship Id="rId1" Type="http://schemas.openxmlformats.org/officeDocument/2006/relationships/slide" Target="slides/slide4.xml"/><Relationship Id="rId6" Type="http://schemas.openxmlformats.org/officeDocument/2006/relationships/slide" Target="slides/slide40.xml"/><Relationship Id="rId5" Type="http://schemas.openxmlformats.org/officeDocument/2006/relationships/slide" Target="slides/slide30.xml"/><Relationship Id="rId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7F56C368-B409-43C8-94F5-75450C8D5C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6C8045-4DA5-47DB-8717-502C05500399}" type="slidenum">
              <a:rPr lang="en-US"/>
              <a:pPr/>
              <a:t>2</a:t>
            </a:fld>
            <a:endParaRPr lang="en-US"/>
          </a:p>
        </p:txBody>
      </p:sp>
      <p:sp>
        <p:nvSpPr>
          <p:cNvPr id="12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A8F02-BD7D-4FA5-B9BF-43BC3A922C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1D638-1B93-4546-A572-5354FCB661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66DD6-4CCD-4C27-9025-4909B1551F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BD24A-ED61-4231-9AB4-6E2A355A36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9D74D-6FB7-49AA-9CF7-D31F2ACBA4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AFB60-6F8B-494F-853C-FFFBCC99C6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4CD54-13DE-4C12-BE4C-95EA6C434D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58D05-D6F7-4E0A-A6AF-9D0754C7B9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AAEAA-23D4-4DCD-BA70-D977B32BC1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6F207-11AD-44FA-9FA6-A4299BE077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E4B37-87CE-4091-98DF-2B4A215B1A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fld id="{89B8EFE3-E34D-4C2A-8DA2-E6A19EE0E1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6.xml"/><Relationship Id="rId18" Type="http://schemas.openxmlformats.org/officeDocument/2006/relationships/slide" Target="slide18.xml"/><Relationship Id="rId26" Type="http://schemas.openxmlformats.org/officeDocument/2006/relationships/slide" Target="slide40.xml"/><Relationship Id="rId3" Type="http://schemas.openxmlformats.org/officeDocument/2006/relationships/slide" Target="slide4.xml"/><Relationship Id="rId21" Type="http://schemas.openxmlformats.org/officeDocument/2006/relationships/slide" Target="slide28.xml"/><Relationship Id="rId7" Type="http://schemas.openxmlformats.org/officeDocument/2006/relationships/slide" Target="slide12.xml"/><Relationship Id="rId12" Type="http://schemas.openxmlformats.org/officeDocument/2006/relationships/slide" Target="slide54.xml"/><Relationship Id="rId17" Type="http://schemas.openxmlformats.org/officeDocument/2006/relationships/slide" Target="slide56.xml"/><Relationship Id="rId25" Type="http://schemas.openxmlformats.org/officeDocument/2006/relationships/slide" Target="slide30.xml"/><Relationship Id="rId2" Type="http://schemas.openxmlformats.org/officeDocument/2006/relationships/slide" Target="slide2.xml"/><Relationship Id="rId16" Type="http://schemas.openxmlformats.org/officeDocument/2006/relationships/slide" Target="slide46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44.xml"/><Relationship Id="rId24" Type="http://schemas.openxmlformats.org/officeDocument/2006/relationships/slide" Target="slide58.xml"/><Relationship Id="rId32" Type="http://schemas.openxmlformats.org/officeDocument/2006/relationships/slide" Target="slide62.xml"/><Relationship Id="rId5" Type="http://schemas.openxmlformats.org/officeDocument/2006/relationships/slide" Target="slide8.xml"/><Relationship Id="rId15" Type="http://schemas.openxmlformats.org/officeDocument/2006/relationships/slide" Target="slide36.xml"/><Relationship Id="rId23" Type="http://schemas.openxmlformats.org/officeDocument/2006/relationships/slide" Target="slide48.xml"/><Relationship Id="rId28" Type="http://schemas.openxmlformats.org/officeDocument/2006/relationships/slide" Target="slide60.xml"/><Relationship Id="rId10" Type="http://schemas.openxmlformats.org/officeDocument/2006/relationships/slide" Target="slide34.xml"/><Relationship Id="rId19" Type="http://schemas.openxmlformats.org/officeDocument/2006/relationships/slide" Target="slide20.xml"/><Relationship Id="rId31" Type="http://schemas.openxmlformats.org/officeDocument/2006/relationships/slide" Target="slide52.xml"/><Relationship Id="rId4" Type="http://schemas.openxmlformats.org/officeDocument/2006/relationships/slide" Target="slide6.xml"/><Relationship Id="rId9" Type="http://schemas.openxmlformats.org/officeDocument/2006/relationships/slide" Target="slide24.xml"/><Relationship Id="rId14" Type="http://schemas.openxmlformats.org/officeDocument/2006/relationships/slide" Target="slide26.xml"/><Relationship Id="rId22" Type="http://schemas.openxmlformats.org/officeDocument/2006/relationships/slide" Target="slide38.xml"/><Relationship Id="rId27" Type="http://schemas.openxmlformats.org/officeDocument/2006/relationships/slide" Target="slide50.xml"/><Relationship Id="rId30" Type="http://schemas.openxmlformats.org/officeDocument/2006/relationships/slide" Target="slide4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678180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CA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Jeopardy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81000" y="3200400"/>
            <a:ext cx="8382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0"/>
              <a:t>Choose a category.  </a:t>
            </a:r>
          </a:p>
          <a:p>
            <a:r>
              <a:rPr lang="en-US" sz="4800" b="0"/>
              <a:t>You will be given the answer.  </a:t>
            </a:r>
          </a:p>
          <a:p>
            <a:r>
              <a:rPr lang="en-US" sz="4800" b="0"/>
              <a:t>You must give the correct question.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079" name="AutoShape 7">
            <a:hlinkClick r:id="rId2" action="ppaction://hlinksldjump" highlightClick="1"/>
            <a:hlinkHover r:id="" action="ppaction://noaction">
              <a:snd r:embed="rId3" name="Jeopardy.wav"/>
            </a:hlinkHover>
          </p:cNvPr>
          <p:cNvSpPr>
            <a:spLocks noChangeArrowheads="1"/>
          </p:cNvSpPr>
          <p:nvPr/>
        </p:nvSpPr>
        <p:spPr bwMode="auto">
          <a:xfrm>
            <a:off x="5867400" y="5334000"/>
            <a:ext cx="2743200" cy="12192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rgbClr val="FFFF00"/>
                </a:solidFill>
                <a:hlinkClick r:id="rId2" action="ppaction://hlinksldjump"/>
              </a:rPr>
              <a:t>Click to begin.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4800" y="1752600"/>
            <a:ext cx="8382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7200" b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The Sudetenland was given to Hitler during this conference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124200"/>
            <a:ext cx="4376854" cy="29908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8382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7200" b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/>
              <a:t>Munich conference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819400"/>
            <a:ext cx="4823958" cy="341471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38200" y="1066800"/>
            <a:ext cx="7391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1024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33400" y="533400"/>
            <a:ext cx="7848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 smtClean="0"/>
              <a:t>List several domestic changes instituted by Hitler as he became a dictator</a:t>
            </a:r>
            <a:endParaRPr lang="en-US" sz="7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838200" y="1066800"/>
            <a:ext cx="7391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4505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09600" y="1447800"/>
            <a:ext cx="78486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Kristallnacht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– Nov 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9</a:t>
            </a:r>
            <a:r>
              <a:rPr lang="en-US" sz="2800" baseline="30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1938 Hitler encouraged Germans to destroy Jewish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property/business</a:t>
            </a:r>
            <a:endParaRPr lang="en-CA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Nuremburg Laws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– 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These laws stripped Jews of property, professions and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citizenship</a:t>
            </a:r>
            <a:endParaRPr lang="en-CA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Weimer Republic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– Name of democratic government set up in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Germany…ended by Hitler</a:t>
            </a:r>
            <a:endParaRPr lang="en-CA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Night of the long knives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– June 1934, Hitler brutally oppressed any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opposition</a:t>
            </a:r>
            <a:endParaRPr lang="en-CA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Gestapo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– Name of the secret police force under the direction of the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SS</a:t>
            </a:r>
            <a:endParaRPr lang="en-CA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Enabling Act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– 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This legislation gave Hitler absolute power in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Germany</a:t>
            </a:r>
            <a:endParaRPr lang="en-CA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spcBef>
                <a:spcPct val="50000"/>
              </a:spcBef>
            </a:pP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14400" y="1905000"/>
            <a:ext cx="71913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8800" b="0">
              <a:solidFill>
                <a:schemeClr val="tx1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3400" y="2362200"/>
            <a:ext cx="7924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/>
              <a:t>This </a:t>
            </a:r>
            <a:r>
              <a:rPr lang="en-US" sz="3600" dirty="0"/>
              <a:t>ship carrying hundreds of Jews was turned away by Cuba, U.S &amp; Canada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114800"/>
            <a:ext cx="3962400" cy="240913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8600"/>
            <a:ext cx="3352800" cy="220292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914400" y="1905000"/>
            <a:ext cx="71913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8800" b="0">
              <a:solidFill>
                <a:schemeClr val="tx1"/>
              </a:solidFill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57200" y="609600"/>
            <a:ext cx="792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/>
              <a:t>St. Louis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905000"/>
            <a:ext cx="3081337" cy="463042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62000" y="838200"/>
            <a:ext cx="7696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smtClean="0"/>
              <a:t>___ % of Quebec voted against conscription during the plebiscite </a:t>
            </a:r>
            <a:endParaRPr lang="en-US" sz="6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85800" y="1905000"/>
            <a:ext cx="7696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latin typeface="Garamond" pitchFamily="18" charset="0"/>
              </a:rPr>
              <a:t>80 percent </a:t>
            </a:r>
            <a:r>
              <a:rPr lang="en-US" sz="3600" dirty="0" smtClean="0">
                <a:latin typeface="Garamond" pitchFamily="18" charset="0"/>
              </a:rPr>
              <a:t>of Canada had answered </a:t>
            </a:r>
            <a:r>
              <a:rPr lang="en-US" sz="3600" dirty="0">
                <a:latin typeface="Garamond" pitchFamily="18" charset="0"/>
              </a:rPr>
              <a:t>yes out of the nine provinces but </a:t>
            </a:r>
            <a:r>
              <a:rPr lang="en-US" sz="3600" dirty="0">
                <a:solidFill>
                  <a:srgbClr val="FF0000"/>
                </a:solidFill>
                <a:latin typeface="Garamond" pitchFamily="18" charset="0"/>
              </a:rPr>
              <a:t>70</a:t>
            </a:r>
            <a:r>
              <a:rPr lang="en-US" sz="3600" dirty="0">
                <a:latin typeface="Garamond" pitchFamily="18" charset="0"/>
              </a:rPr>
              <a:t> percent of Quebec said no.</a:t>
            </a:r>
            <a:endParaRPr lang="en-US" sz="36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657600"/>
            <a:ext cx="39211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09600" y="1981200"/>
            <a:ext cx="792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/>
              <a:t>This </a:t>
            </a:r>
            <a:r>
              <a:rPr lang="en-US" sz="3600" dirty="0"/>
              <a:t>conference established the Allied Control Council after the war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609600" y="838200"/>
            <a:ext cx="792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/>
              <a:t>Potsdam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895600"/>
            <a:ext cx="4648200" cy="36234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3" descr="Shingle"/>
          <p:cNvSpPr>
            <a:spLocks noChangeArrowheads="1" noChangeShapeType="1" noTextEdit="1"/>
          </p:cNvSpPr>
          <p:nvPr/>
        </p:nvSpPr>
        <p:spPr bwMode="auto">
          <a:xfrm>
            <a:off x="457200" y="0"/>
            <a:ext cx="5715000" cy="2362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en-CA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shingle">
                  <a:fgClr>
                    <a:schemeClr val="accent2"/>
                  </a:fgClr>
                  <a:bgClr>
                    <a:srgbClr val="FF9933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Choose a point value.</a:t>
            </a:r>
          </a:p>
        </p:txBody>
      </p:sp>
      <p:sp>
        <p:nvSpPr>
          <p:cNvPr id="5125" name="WordArt 5" descr="Shingle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24000" y="1981200"/>
            <a:ext cx="5715000" cy="2362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en-CA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shingle">
                  <a:fgClr>
                    <a:schemeClr val="accent2"/>
                  </a:fgClr>
                  <a:bgClr>
                    <a:srgbClr val="FF9933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Choose a point value.</a:t>
            </a:r>
          </a:p>
        </p:txBody>
      </p:sp>
      <p:sp>
        <p:nvSpPr>
          <p:cNvPr id="5130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62600" y="4724400"/>
            <a:ext cx="2971800" cy="17526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791200" y="5105400"/>
            <a:ext cx="2514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hlinkClick r:id="rId4" action="ppaction://hlinksldjump"/>
              </a:rPr>
              <a:t>Click here for Final Jeopardy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this man was the NAZI Minister of Propaganda during WWII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/>
              <a:t>Joseph Goebbels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743200"/>
            <a:ext cx="3081338" cy="391748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743200"/>
            <a:ext cx="2895600" cy="38657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3400" y="1905000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/>
              <a:t>Identify and explain the significance of the NRMA</a:t>
            </a:r>
            <a:endParaRPr lang="en-US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33400" y="533400"/>
            <a:ext cx="8077200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The </a:t>
            </a:r>
            <a:r>
              <a:rPr lang="en-US" sz="3200" i="1" dirty="0" smtClean="0">
                <a:solidFill>
                  <a:srgbClr val="FF0000"/>
                </a:solidFill>
              </a:rPr>
              <a:t>National  Resources Mobilization Act</a:t>
            </a:r>
            <a:r>
              <a:rPr lang="en-US" sz="3200" dirty="0" smtClean="0"/>
              <a:t> allowed the government to call men for the defense of Canada but not overseas service.</a:t>
            </a:r>
            <a:endParaRPr lang="en-US" sz="3200" dirty="0"/>
          </a:p>
          <a:p>
            <a:pPr>
              <a:lnSpc>
                <a:spcPct val="90000"/>
              </a:lnSpc>
            </a:pPr>
            <a:endParaRPr lang="en-US" sz="3200" dirty="0"/>
          </a:p>
          <a:p>
            <a:pPr algn="l">
              <a:lnSpc>
                <a:spcPct val="90000"/>
              </a:lnSpc>
            </a:pPr>
            <a:r>
              <a:rPr lang="en-US" sz="3200" dirty="0" smtClean="0"/>
              <a:t>* Allowed King to establish </a:t>
            </a:r>
            <a:r>
              <a:rPr lang="en-US" sz="3200" dirty="0" smtClean="0">
                <a:solidFill>
                  <a:srgbClr val="FF0000"/>
                </a:solidFill>
              </a:rPr>
              <a:t>Japanese internment camps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743200"/>
            <a:ext cx="373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33400" y="533400"/>
            <a:ext cx="7924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600" dirty="0" smtClean="0"/>
              <a:t>Part 1: This </a:t>
            </a:r>
            <a:r>
              <a:rPr lang="en-US" sz="3600" dirty="0"/>
              <a:t>is the German word used to describe ‘lightning war</a:t>
            </a:r>
            <a:r>
              <a:rPr lang="en-US" sz="3600" dirty="0" smtClean="0"/>
              <a:t>’:</a:t>
            </a:r>
            <a:endParaRPr lang="en-CA" sz="3600" dirty="0"/>
          </a:p>
          <a:p>
            <a:pPr algn="l"/>
            <a:endParaRPr lang="en-US" sz="3600" dirty="0" smtClean="0"/>
          </a:p>
          <a:p>
            <a:pPr algn="l"/>
            <a:r>
              <a:rPr lang="en-US" sz="3600" dirty="0" smtClean="0"/>
              <a:t>Part 2: The </a:t>
            </a:r>
            <a:r>
              <a:rPr lang="en-US" sz="3600" dirty="0"/>
              <a:t>invasion of this country signaled the beginning of the WWII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09600" y="1752600"/>
            <a:ext cx="7924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/>
              <a:t>Blitzkrieg</a:t>
            </a:r>
            <a:endParaRPr lang="en-CA" sz="3600" dirty="0"/>
          </a:p>
          <a:p>
            <a:r>
              <a:rPr lang="en-US" sz="3600" dirty="0" smtClean="0"/>
              <a:t>&amp;</a:t>
            </a:r>
          </a:p>
          <a:p>
            <a:r>
              <a:rPr lang="en-US" sz="3600" dirty="0" smtClean="0"/>
              <a:t>Poland</a:t>
            </a:r>
            <a:endParaRPr lang="en-CA" sz="3600" dirty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733800"/>
            <a:ext cx="3400573" cy="25146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8370" y="3048000"/>
            <a:ext cx="3705630" cy="30289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28600"/>
            <a:ext cx="3219655" cy="3048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228599"/>
            <a:ext cx="2971800" cy="22664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09600" y="1371600"/>
            <a:ext cx="8001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600" dirty="0" smtClean="0"/>
              <a:t>Part 1: </a:t>
            </a:r>
            <a:r>
              <a:rPr lang="en-US" sz="3600" dirty="0"/>
              <a:t>N</a:t>
            </a:r>
            <a:r>
              <a:rPr lang="en-US" sz="3600" dirty="0" smtClean="0"/>
              <a:t>ame </a:t>
            </a:r>
            <a:r>
              <a:rPr lang="en-US" sz="3600" dirty="0"/>
              <a:t>used for the German </a:t>
            </a:r>
            <a:r>
              <a:rPr lang="en-US" sz="3600" dirty="0" smtClean="0"/>
              <a:t>air force </a:t>
            </a:r>
            <a:r>
              <a:rPr lang="en-US" sz="3600" dirty="0"/>
              <a:t>prevalent in the Battle of Britain</a:t>
            </a:r>
            <a:r>
              <a:rPr lang="en-US" sz="3600" dirty="0" smtClean="0"/>
              <a:t>:</a:t>
            </a:r>
            <a:endParaRPr lang="en-CA" sz="3600" dirty="0"/>
          </a:p>
          <a:p>
            <a:pPr algn="l"/>
            <a:endParaRPr lang="en-US" sz="3600" dirty="0" smtClean="0"/>
          </a:p>
          <a:p>
            <a:pPr algn="l"/>
            <a:r>
              <a:rPr lang="en-US" sz="3600" dirty="0" smtClean="0"/>
              <a:t>Part 2: Germany </a:t>
            </a:r>
            <a:r>
              <a:rPr lang="en-US" sz="3600" dirty="0"/>
              <a:t>attempted to cut off valuable supply lines during this battle</a:t>
            </a:r>
            <a:r>
              <a:rPr lang="en-US" sz="3600" dirty="0" smtClean="0"/>
              <a:t>:</a:t>
            </a:r>
            <a:endParaRPr lang="en-CA" sz="3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8001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600" dirty="0" smtClean="0"/>
              <a:t>Part 1: Name used for the German air force prevalent in the Battle of Britain: </a:t>
            </a:r>
            <a:r>
              <a:rPr lang="en-US" sz="3600" dirty="0" smtClean="0">
                <a:solidFill>
                  <a:srgbClr val="FF0000"/>
                </a:solidFill>
              </a:rPr>
              <a:t>Luftwaffe</a:t>
            </a:r>
            <a:endParaRPr lang="en-CA" sz="3600" dirty="0" smtClean="0">
              <a:solidFill>
                <a:srgbClr val="FF0000"/>
              </a:solidFill>
            </a:endParaRPr>
          </a:p>
          <a:p>
            <a:pPr algn="l"/>
            <a:endParaRPr lang="en-US" sz="3600" dirty="0" smtClean="0"/>
          </a:p>
          <a:p>
            <a:pPr algn="l"/>
            <a:r>
              <a:rPr lang="en-US" sz="3600" dirty="0" smtClean="0"/>
              <a:t>Part 2: Germany attempted to cut off valuable supply lines during this battle: </a:t>
            </a:r>
            <a:r>
              <a:rPr lang="en-US" sz="3600" dirty="0" smtClean="0">
                <a:solidFill>
                  <a:srgbClr val="FF0000"/>
                </a:solidFill>
              </a:rPr>
              <a:t>Atlantic</a:t>
            </a:r>
            <a:endParaRPr lang="en-CA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792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allied troops were miraculously evacuated from this beach in 1940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895600"/>
            <a:ext cx="4661376" cy="343376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792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/>
              <a:t>Dunkirk</a:t>
            </a:r>
            <a:endParaRPr lang="en-US" dirty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743200"/>
            <a:ext cx="5872894" cy="331946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AutoShape 2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 smtClean="0"/>
              <a:t>Causes </a:t>
            </a:r>
          </a:p>
          <a:p>
            <a:r>
              <a:rPr lang="en-US" sz="2000" dirty="0" smtClean="0"/>
              <a:t>of WWII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072" name="AutoShape 2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0" y="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Wartime</a:t>
            </a:r>
          </a:p>
          <a:p>
            <a:r>
              <a:rPr lang="en-US" dirty="0" smtClean="0"/>
              <a:t>Politics</a:t>
            </a:r>
            <a:endParaRPr lang="en-US" dirty="0" smtClean="0"/>
          </a:p>
        </p:txBody>
      </p:sp>
      <p:sp>
        <p:nvSpPr>
          <p:cNvPr id="2074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 smtClean="0"/>
              <a:t>War in </a:t>
            </a:r>
          </a:p>
          <a:p>
            <a:r>
              <a:rPr lang="en-US" sz="2000" dirty="0" smtClean="0"/>
              <a:t>the Pacific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075" name="AutoShape 2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0" y="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 smtClean="0"/>
              <a:t>Canada’s </a:t>
            </a:r>
          </a:p>
          <a:p>
            <a:r>
              <a:rPr lang="en-US" sz="2000" dirty="0" smtClean="0"/>
              <a:t>Home front</a:t>
            </a:r>
            <a:endParaRPr lang="en-US" sz="2800" dirty="0"/>
          </a:p>
        </p:txBody>
      </p:sp>
      <p:sp>
        <p:nvSpPr>
          <p:cNvPr id="2076" name="AutoShape 2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200" dirty="0" smtClean="0"/>
              <a:t>Misc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2077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1143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3" action="ppaction://hlinksldjump"/>
              </a:rPr>
              <a:t>10 Point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078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2286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4" action="ppaction://hlinksldjump"/>
              </a:rPr>
              <a:t>20 Points</a:t>
            </a:r>
            <a:endParaRPr lang="en-US"/>
          </a:p>
        </p:txBody>
      </p:sp>
      <p:sp>
        <p:nvSpPr>
          <p:cNvPr id="2079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3429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5" action="ppaction://hlinksldjump"/>
              </a:rPr>
              <a:t>30 Points</a:t>
            </a:r>
            <a:endParaRPr lang="en-US"/>
          </a:p>
        </p:txBody>
      </p:sp>
      <p:sp>
        <p:nvSpPr>
          <p:cNvPr id="2080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4572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6" action="ppaction://hlinksldjump"/>
              </a:rPr>
              <a:t>40 Points</a:t>
            </a:r>
            <a:endParaRPr lang="en-US"/>
          </a:p>
        </p:txBody>
      </p:sp>
      <p:sp>
        <p:nvSpPr>
          <p:cNvPr id="2081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5715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7" action="ppaction://hlinksldjump"/>
              </a:rPr>
              <a:t>50 Points</a:t>
            </a:r>
            <a:endParaRPr lang="en-US"/>
          </a:p>
        </p:txBody>
      </p:sp>
      <p:sp>
        <p:nvSpPr>
          <p:cNvPr id="2082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0" y="1143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8" action="ppaction://hlinksldjump"/>
              </a:rPr>
              <a:t>10 Point</a:t>
            </a:r>
            <a:endParaRPr lang="en-US"/>
          </a:p>
        </p:txBody>
      </p:sp>
      <p:sp>
        <p:nvSpPr>
          <p:cNvPr id="2083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0" y="1143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9" action="ppaction://hlinksldjump"/>
              </a:rPr>
              <a:t>10 Point</a:t>
            </a:r>
            <a:endParaRPr lang="en-US"/>
          </a:p>
        </p:txBody>
      </p:sp>
      <p:sp>
        <p:nvSpPr>
          <p:cNvPr id="2084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1143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10" action="ppaction://hlinksldjump"/>
              </a:rPr>
              <a:t>10 Point</a:t>
            </a:r>
            <a:endParaRPr lang="en-US"/>
          </a:p>
        </p:txBody>
      </p:sp>
      <p:sp>
        <p:nvSpPr>
          <p:cNvPr id="2085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1143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11" action="ppaction://hlinksldjump"/>
              </a:rPr>
              <a:t>10 Point</a:t>
            </a:r>
            <a:endParaRPr lang="en-US"/>
          </a:p>
        </p:txBody>
      </p:sp>
      <p:sp>
        <p:nvSpPr>
          <p:cNvPr id="2086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00" y="1143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12" action="ppaction://hlinksldjump"/>
              </a:rPr>
              <a:t>10 Point</a:t>
            </a:r>
            <a:endParaRPr lang="en-US"/>
          </a:p>
        </p:txBody>
      </p:sp>
      <p:sp>
        <p:nvSpPr>
          <p:cNvPr id="2087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0" y="2286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13" action="ppaction://hlinksldjump"/>
              </a:rPr>
              <a:t>20 Points</a:t>
            </a:r>
            <a:endParaRPr lang="en-US"/>
          </a:p>
        </p:txBody>
      </p:sp>
      <p:sp>
        <p:nvSpPr>
          <p:cNvPr id="2088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0" y="2286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14" action="ppaction://hlinksldjump"/>
              </a:rPr>
              <a:t>20 Points</a:t>
            </a:r>
            <a:endParaRPr lang="en-US"/>
          </a:p>
        </p:txBody>
      </p:sp>
      <p:sp>
        <p:nvSpPr>
          <p:cNvPr id="2089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2286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15" action="ppaction://hlinksldjump"/>
              </a:rPr>
              <a:t>20 Points</a:t>
            </a:r>
            <a:endParaRPr lang="en-US"/>
          </a:p>
        </p:txBody>
      </p:sp>
      <p:sp>
        <p:nvSpPr>
          <p:cNvPr id="2090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2286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16" action="ppaction://hlinksldjump"/>
              </a:rPr>
              <a:t>20 Points</a:t>
            </a:r>
            <a:endParaRPr lang="en-US"/>
          </a:p>
        </p:txBody>
      </p:sp>
      <p:sp>
        <p:nvSpPr>
          <p:cNvPr id="2091" name="AutoShape 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00" y="2286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17" action="ppaction://hlinksldjump"/>
              </a:rPr>
              <a:t>20 Points</a:t>
            </a:r>
            <a:endParaRPr lang="en-US"/>
          </a:p>
        </p:txBody>
      </p:sp>
      <p:sp>
        <p:nvSpPr>
          <p:cNvPr id="2092" name="AutoShape 4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0" y="3429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18" action="ppaction://hlinksldjump"/>
              </a:rPr>
              <a:t>30 Points</a:t>
            </a:r>
            <a:endParaRPr lang="en-US"/>
          </a:p>
        </p:txBody>
      </p:sp>
      <p:sp>
        <p:nvSpPr>
          <p:cNvPr id="2093" name="AutoShape 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0" y="4572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19" action="ppaction://hlinksldjump"/>
              </a:rPr>
              <a:t>40 Points</a:t>
            </a:r>
            <a:endParaRPr lang="en-US"/>
          </a:p>
        </p:txBody>
      </p:sp>
      <p:sp>
        <p:nvSpPr>
          <p:cNvPr id="2094" name="AutoShape 4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0" y="5715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20" action="ppaction://hlinksldjump"/>
              </a:rPr>
              <a:t>50 Points</a:t>
            </a:r>
            <a:endParaRPr lang="en-US"/>
          </a:p>
        </p:txBody>
      </p:sp>
      <p:sp>
        <p:nvSpPr>
          <p:cNvPr id="2095" name="AutoShape 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0" y="3429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21" action="ppaction://hlinksldjump"/>
              </a:rPr>
              <a:t>30 Points</a:t>
            </a:r>
            <a:endParaRPr lang="en-US"/>
          </a:p>
        </p:txBody>
      </p:sp>
      <p:sp>
        <p:nvSpPr>
          <p:cNvPr id="2096" name="AutoShape 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3429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22" action="ppaction://hlinksldjump"/>
              </a:rPr>
              <a:t>30 Points</a:t>
            </a:r>
            <a:endParaRPr lang="en-US"/>
          </a:p>
        </p:txBody>
      </p:sp>
      <p:sp>
        <p:nvSpPr>
          <p:cNvPr id="2097" name="AutoShape 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3429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23" action="ppaction://hlinksldjump"/>
              </a:rPr>
              <a:t>30 Points</a:t>
            </a:r>
            <a:endParaRPr lang="en-US"/>
          </a:p>
        </p:txBody>
      </p:sp>
      <p:sp>
        <p:nvSpPr>
          <p:cNvPr id="2098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00" y="3429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24" action="ppaction://hlinksldjump"/>
              </a:rPr>
              <a:t>30 Points</a:t>
            </a:r>
            <a:endParaRPr lang="en-US"/>
          </a:p>
        </p:txBody>
      </p:sp>
      <p:sp>
        <p:nvSpPr>
          <p:cNvPr id="2099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0" y="4572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25" action="ppaction://hlinksldjump"/>
              </a:rPr>
              <a:t>40 Points</a:t>
            </a:r>
            <a:endParaRPr lang="en-US"/>
          </a:p>
        </p:txBody>
      </p:sp>
      <p:sp>
        <p:nvSpPr>
          <p:cNvPr id="2100" name="AutoShape 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4572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26" action="ppaction://hlinksldjump"/>
              </a:rPr>
              <a:t>40 Points</a:t>
            </a:r>
            <a:endParaRPr lang="en-US"/>
          </a:p>
        </p:txBody>
      </p:sp>
      <p:sp>
        <p:nvSpPr>
          <p:cNvPr id="2101" name="AutoShap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4572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27" action="ppaction://hlinksldjump"/>
              </a:rPr>
              <a:t>40 Points</a:t>
            </a:r>
            <a:endParaRPr lang="en-US"/>
          </a:p>
        </p:txBody>
      </p:sp>
      <p:sp>
        <p:nvSpPr>
          <p:cNvPr id="2102" name="AutoShape 5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00" y="4572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28" action="ppaction://hlinksldjump"/>
              </a:rPr>
              <a:t>40 Points</a:t>
            </a:r>
            <a:endParaRPr lang="en-US"/>
          </a:p>
        </p:txBody>
      </p:sp>
      <p:sp>
        <p:nvSpPr>
          <p:cNvPr id="2103" name="AutoShape 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0" y="5715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29" action="ppaction://hlinksldjump"/>
              </a:rPr>
              <a:t>50 Points</a:t>
            </a:r>
            <a:endParaRPr lang="en-US"/>
          </a:p>
        </p:txBody>
      </p:sp>
      <p:sp>
        <p:nvSpPr>
          <p:cNvPr id="2104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5715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30" action="ppaction://hlinksldjump"/>
              </a:rPr>
              <a:t>50 Points</a:t>
            </a:r>
            <a:endParaRPr lang="en-US"/>
          </a:p>
        </p:txBody>
      </p:sp>
      <p:sp>
        <p:nvSpPr>
          <p:cNvPr id="2105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5715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31" action="ppaction://hlinksldjump"/>
              </a:rPr>
              <a:t>50 Points</a:t>
            </a:r>
            <a:endParaRPr lang="en-US"/>
          </a:p>
        </p:txBody>
      </p:sp>
      <p:sp>
        <p:nvSpPr>
          <p:cNvPr id="2106" name="AutoShape 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00" y="5715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32" action="ppaction://hlinksldjump"/>
              </a:rPr>
              <a:t>50 Points</a:t>
            </a:r>
            <a:endParaRPr lang="en-US"/>
          </a:p>
        </p:txBody>
      </p:sp>
      <p:sp>
        <p:nvSpPr>
          <p:cNvPr id="2108" name="AutoShape 6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0" y="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 smtClean="0"/>
              <a:t>War in </a:t>
            </a:r>
          </a:p>
          <a:p>
            <a:r>
              <a:rPr lang="en-US" sz="2000" dirty="0" smtClean="0"/>
              <a:t>Europe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33400" y="1752600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majority of Canadian forces landed on this beach on June 6</a:t>
            </a:r>
            <a:r>
              <a:rPr lang="en-US" sz="3600" baseline="30000" dirty="0"/>
              <a:t>th</a:t>
            </a:r>
            <a:r>
              <a:rPr lang="en-US" sz="3600" dirty="0"/>
              <a:t> 1944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/>
              <a:t>Juno</a:t>
            </a:r>
            <a:endParaRPr lang="en-US" dirty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86000"/>
            <a:ext cx="4405312" cy="346504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828800"/>
            <a:ext cx="2871788" cy="414643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3400" y="1752600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On June 22</a:t>
            </a:r>
            <a:r>
              <a:rPr lang="en-US" sz="3600" baseline="30000" dirty="0"/>
              <a:t>nd</a:t>
            </a:r>
            <a:r>
              <a:rPr lang="en-US" sz="3600" dirty="0"/>
              <a:t> 1941, Hitler broke his </a:t>
            </a:r>
            <a:r>
              <a:rPr lang="en-US" sz="3600" dirty="0" smtClean="0"/>
              <a:t>1939 agreement during this </a:t>
            </a:r>
            <a:r>
              <a:rPr lang="en-US" sz="3600" dirty="0"/>
              <a:t>Operation: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/>
              <a:t>Barbarossa </a:t>
            </a:r>
            <a:endParaRPr lang="en-US" dirty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4957763" cy="335965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600200"/>
            <a:ext cx="3171825" cy="460426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Canadians experienced their first active fighting of WWII here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533400" y="762000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/>
              <a:t>Hong Kong</a:t>
            </a:r>
            <a:endParaRPr lang="en-US" dirty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667000"/>
            <a:ext cx="4767263" cy="388656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590800"/>
            <a:ext cx="3386137" cy="245913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/>
              <a:t>Name </a:t>
            </a:r>
            <a:r>
              <a:rPr lang="en-US" sz="3600" dirty="0"/>
              <a:t>given to top secret experiment in the US to develop the atomic bomb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438400"/>
            <a:ext cx="5229225" cy="371550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/>
              <a:t>Manhattan Project</a:t>
            </a:r>
            <a:endParaRPr lang="en-US" dirty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81200"/>
            <a:ext cx="3119438" cy="429535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286000"/>
            <a:ext cx="4145280" cy="28194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7620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/>
              <a:t>This term </a:t>
            </a:r>
            <a:r>
              <a:rPr lang="en-US" sz="3600" dirty="0"/>
              <a:t>describes the capture of strategic points throughout the Pacific ocean: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200400"/>
            <a:ext cx="5486400" cy="322068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762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/>
              <a:t>Island Hopping</a:t>
            </a:r>
            <a:endParaRPr lang="en-US" dirty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743200"/>
            <a:ext cx="4710545" cy="36576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041525" y="1128713"/>
            <a:ext cx="1841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914400" y="990600"/>
            <a:ext cx="75438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 smtClean="0"/>
              <a:t>Part 1:This term describes the specific form of dictatorship that emerged prior to WWII</a:t>
            </a:r>
          </a:p>
          <a:p>
            <a:pPr algn="l">
              <a:spcBef>
                <a:spcPct val="50000"/>
              </a:spcBef>
            </a:pPr>
            <a:r>
              <a:rPr lang="en-US" sz="3600" dirty="0" smtClean="0"/>
              <a:t>Part 2: Name the ‘Big Three’ Dictators that emerged prior to WWII</a:t>
            </a:r>
            <a:endParaRPr lang="en-US" sz="3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This man ordered the bombings of Hiroshima and Nagasaki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590800"/>
            <a:ext cx="2619375" cy="17430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200400"/>
            <a:ext cx="4814888" cy="286245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/>
              <a:t>Harry S. Truman</a:t>
            </a:r>
            <a:endParaRPr lang="en-US" dirty="0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95600"/>
            <a:ext cx="3276600" cy="32766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743200"/>
            <a:ext cx="2819400" cy="366378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09600" y="1600200"/>
            <a:ext cx="7924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 smtClean="0"/>
              <a:t>Part 1: 1931</a:t>
            </a:r>
            <a:r>
              <a:rPr lang="en-US" sz="3600" dirty="0"/>
              <a:t>, Japan invaded this Chinese </a:t>
            </a:r>
            <a:r>
              <a:rPr lang="en-US" sz="3600" dirty="0" smtClean="0"/>
              <a:t>province</a:t>
            </a:r>
            <a:r>
              <a:rPr lang="en-US" sz="3600" dirty="0"/>
              <a:t> </a:t>
            </a:r>
            <a:r>
              <a:rPr lang="en-US" sz="3600" dirty="0" smtClean="0"/>
              <a:t>_____________</a:t>
            </a:r>
          </a:p>
          <a:p>
            <a:pPr algn="l">
              <a:spcBef>
                <a:spcPct val="50000"/>
              </a:spcBef>
            </a:pPr>
            <a:r>
              <a:rPr lang="en-US" sz="3600" dirty="0" smtClean="0"/>
              <a:t>Part 2: </a:t>
            </a:r>
            <a:r>
              <a:rPr lang="en-US" sz="3600" dirty="0"/>
              <a:t>the US naval base at Pearl </a:t>
            </a:r>
            <a:r>
              <a:rPr lang="en-US" sz="3600" dirty="0" smtClean="0"/>
              <a:t>Harbour </a:t>
            </a:r>
            <a:r>
              <a:rPr lang="en-US" sz="3600" dirty="0"/>
              <a:t>was attacked by Japan on this </a:t>
            </a:r>
            <a:r>
              <a:rPr lang="en-US" sz="3600" dirty="0" smtClean="0"/>
              <a:t>day_______________</a:t>
            </a:r>
          </a:p>
          <a:p>
            <a:pPr algn="l">
              <a:spcBef>
                <a:spcPct val="50000"/>
              </a:spcBef>
            </a:pPr>
            <a:r>
              <a:rPr lang="en-US" sz="3600" dirty="0" smtClean="0"/>
              <a:t> </a:t>
            </a:r>
            <a:endParaRPr lang="en-US" sz="36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09600" y="1600200"/>
            <a:ext cx="7924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 smtClean="0"/>
              <a:t>Manchuria</a:t>
            </a:r>
          </a:p>
          <a:p>
            <a:pPr>
              <a:spcBef>
                <a:spcPct val="50000"/>
              </a:spcBef>
            </a:pPr>
            <a:r>
              <a:rPr lang="en-US" dirty="0"/>
              <a:t>Pearl Harbour </a:t>
            </a:r>
            <a:r>
              <a:rPr lang="en-US" dirty="0" smtClean="0"/>
              <a:t>: December </a:t>
            </a: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, 1941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52800"/>
            <a:ext cx="4038600" cy="323409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505200"/>
            <a:ext cx="3615899" cy="28956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/>
              <a:t>This </a:t>
            </a:r>
            <a:r>
              <a:rPr lang="en-US" sz="3600" dirty="0"/>
              <a:t>is a program offered in Canada to help with the air war effort 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895600"/>
            <a:ext cx="4800600" cy="299192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-1219200" y="457200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/>
              <a:t>BCATP</a:t>
            </a:r>
            <a:endParaRPr lang="en-US" dirty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590330"/>
            <a:ext cx="3276600" cy="426767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819400"/>
            <a:ext cx="2847567" cy="37338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8150" y="0"/>
            <a:ext cx="4895850" cy="229761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33400" y="1371600"/>
            <a:ext cx="8077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3600" dirty="0" smtClean="0"/>
              <a:t>Question 1:  This </a:t>
            </a:r>
            <a:r>
              <a:rPr lang="en-CA" sz="3600" dirty="0" smtClean="0"/>
              <a:t>American–born engineer who was King’s Minister of Munitions &amp; Supply</a:t>
            </a:r>
          </a:p>
          <a:p>
            <a:pPr lvl="0">
              <a:spcBef>
                <a:spcPct val="50000"/>
              </a:spcBef>
            </a:pPr>
            <a:r>
              <a:rPr lang="en-CA" sz="3600" dirty="0" smtClean="0"/>
              <a:t>Question 2: </a:t>
            </a:r>
            <a:r>
              <a:rPr lang="en-US" sz="3600" dirty="0"/>
              <a:t>Canadian Minister of Finance and responsible for financing the war effort</a:t>
            </a:r>
            <a:endParaRPr lang="en-CA" sz="3600" dirty="0" smtClean="0"/>
          </a:p>
          <a:p>
            <a:pPr>
              <a:spcBef>
                <a:spcPct val="50000"/>
              </a:spcBef>
            </a:pPr>
            <a:endParaRPr lang="en-US" sz="36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533400" y="457200"/>
            <a:ext cx="80772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CA" sz="3600" u="sng" dirty="0"/>
              <a:t>Clarence Howe </a:t>
            </a:r>
            <a:r>
              <a:rPr lang="en-US" sz="3600" dirty="0" smtClean="0"/>
              <a:t>:  This </a:t>
            </a:r>
            <a:r>
              <a:rPr lang="en-CA" sz="3600" dirty="0" smtClean="0"/>
              <a:t>American–born engineer who was King’s Minister of Munitions &amp; Supply</a:t>
            </a:r>
          </a:p>
          <a:p>
            <a:pPr lvl="0">
              <a:spcBef>
                <a:spcPct val="50000"/>
              </a:spcBef>
            </a:pPr>
            <a:r>
              <a:rPr lang="en-US" sz="3600" u="sng" dirty="0" smtClean="0"/>
              <a:t>J. L. </a:t>
            </a:r>
            <a:r>
              <a:rPr lang="en-US" sz="3600" u="sng" dirty="0" err="1" smtClean="0"/>
              <a:t>Isley</a:t>
            </a:r>
            <a:r>
              <a:rPr lang="en-CA" sz="3600" dirty="0" smtClean="0"/>
              <a:t>: </a:t>
            </a:r>
            <a:r>
              <a:rPr lang="en-US" sz="3600" dirty="0" smtClean="0"/>
              <a:t>Canadian Minister of Finance and responsible for financing the war effort</a:t>
            </a:r>
            <a:endParaRPr lang="en-CA" sz="36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581400"/>
            <a:ext cx="23145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6400800" y="3581400"/>
          <a:ext cx="2068513" cy="3124200"/>
        </p:xfrm>
        <a:graphic>
          <a:graphicData uri="http://schemas.openxmlformats.org/presentationml/2006/ole">
            <p:oleObj spid="_x0000_s62468" name="Image" r:id="rId5" imgW="7344864" imgH="8907872" progId="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85800" y="1600200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/>
              <a:t>This </a:t>
            </a:r>
            <a:r>
              <a:rPr lang="en-US" sz="3600" dirty="0"/>
              <a:t>is the country that Canadian troops freed from the Nazis 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819399"/>
            <a:ext cx="3733800" cy="371720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895600"/>
            <a:ext cx="3038475" cy="15049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648200"/>
            <a:ext cx="1733550" cy="22098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85800" y="1600200"/>
            <a:ext cx="7848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 smtClean="0"/>
              <a:t>Holland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041525" y="1128713"/>
            <a:ext cx="1841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62000" y="381000"/>
            <a:ext cx="75438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dirty="0" smtClean="0"/>
              <a:t>Totalitarianism</a:t>
            </a:r>
          </a:p>
          <a:p>
            <a:pPr>
              <a:spcBef>
                <a:spcPct val="50000"/>
              </a:spcBef>
            </a:pPr>
            <a:r>
              <a:rPr lang="en-US" sz="3600" dirty="0" smtClean="0"/>
              <a:t>Stalin, Hitler, Mussolini</a:t>
            </a:r>
            <a:endParaRPr lang="en-US" sz="3600" dirty="0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895600"/>
            <a:ext cx="5638800" cy="36576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7848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/>
              <a:t>This </a:t>
            </a:r>
            <a:r>
              <a:rPr lang="en-US" sz="4400" dirty="0"/>
              <a:t>is the date that Canada entered WW2 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590800"/>
            <a:ext cx="2728799" cy="411956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/>
              <a:t>Sept 10 1939</a:t>
            </a:r>
            <a:endParaRPr lang="en-US" dirty="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594517"/>
            <a:ext cx="2819400" cy="426348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7772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/>
              <a:t>This </a:t>
            </a:r>
            <a:r>
              <a:rPr lang="en-US" sz="3600" dirty="0"/>
              <a:t>was an agreement between King and FDR that helped Canadian industry and contributed to the Lend-Lease program from the US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7772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/>
              <a:t>Hyde Park Agreement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657600"/>
            <a:ext cx="1685925" cy="27051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7924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/>
              <a:t>This </a:t>
            </a:r>
            <a:r>
              <a:rPr lang="en-US" sz="4000" dirty="0"/>
              <a:t>was the bloodiest battle of the eastern front in WWII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792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/>
              <a:t>Stalingrad</a:t>
            </a:r>
            <a:endParaRPr lang="en-US" dirty="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19400"/>
            <a:ext cx="3996612" cy="3048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971800"/>
            <a:ext cx="3831102" cy="28956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762000" y="1752600"/>
            <a:ext cx="7543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Hitler wanted to take over the Soviet Union for lebensraum or </a:t>
            </a:r>
            <a:r>
              <a:rPr lang="en-US" sz="4000" dirty="0" smtClean="0"/>
              <a:t>this…</a:t>
            </a:r>
            <a:endParaRPr lang="en-US" sz="40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609600" y="685800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/>
              <a:t>living space</a:t>
            </a:r>
            <a:endParaRPr lang="en-US" dirty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86000"/>
            <a:ext cx="2495550" cy="351225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743200"/>
            <a:ext cx="4514589" cy="1905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7772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Canadian victory here, allowed the allies to push north to Rome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 err="1"/>
              <a:t>Ortona</a:t>
            </a:r>
            <a:endParaRPr lang="en-US" dirty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19400"/>
            <a:ext cx="4440903" cy="3048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3950" y="3124200"/>
            <a:ext cx="4210050" cy="25908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3400" y="2438400"/>
            <a:ext cx="8077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7200" b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85800" y="1600200"/>
            <a:ext cx="7467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 smtClean="0"/>
              <a:t>Part 1: This term refers to the unwillingness of western countries to intervene in Europe affairs</a:t>
            </a:r>
          </a:p>
          <a:p>
            <a:endParaRPr lang="en-US" sz="3600" dirty="0" smtClean="0"/>
          </a:p>
          <a:p>
            <a:pPr algn="l"/>
            <a:r>
              <a:rPr lang="en-US" sz="3600" dirty="0" smtClean="0"/>
              <a:t>Part 2: </a:t>
            </a:r>
            <a:r>
              <a:rPr lang="en-US" sz="3600" dirty="0"/>
              <a:t>this policy allowed aggressive countries to get what they wanted</a:t>
            </a:r>
            <a:endParaRPr lang="en-CA" sz="36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762000" y="1447800"/>
            <a:ext cx="7620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 smtClean="0"/>
              <a:t>The </a:t>
            </a:r>
            <a:r>
              <a:rPr lang="en-US" sz="4800" dirty="0"/>
              <a:t>Battle of El Alamein was important for the control of this waterway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762000" y="1447800"/>
            <a:ext cx="762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/>
              <a:t>Suez Canal</a:t>
            </a:r>
            <a:endParaRPr lang="en-US" dirty="0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743200"/>
            <a:ext cx="4648200" cy="336290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80772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/>
              <a:t>Prime Minister King </a:t>
            </a:r>
            <a:r>
              <a:rPr lang="en-US" sz="3600" dirty="0" smtClean="0"/>
              <a:t>claimed that Canada is a ‘Fire Proof House’</a:t>
            </a:r>
            <a:r>
              <a:rPr lang="en-US" sz="3600" dirty="0" smtClean="0"/>
              <a:t> in 1940 when this agreement </a:t>
            </a:r>
            <a:r>
              <a:rPr lang="en-US" sz="3600" dirty="0" smtClean="0"/>
              <a:t>was signed by US </a:t>
            </a:r>
            <a:r>
              <a:rPr lang="en-US" sz="3600" dirty="0" smtClean="0"/>
              <a:t>President Roosevelt to ensure American support in the defense of the continent</a:t>
            </a:r>
          </a:p>
          <a:p>
            <a:pPr>
              <a:spcBef>
                <a:spcPct val="50000"/>
              </a:spcBef>
            </a:pPr>
            <a:endParaRPr lang="en-US" sz="36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8077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In 1940 President Roosevelt and Prime Minister King signed the </a:t>
            </a:r>
            <a:r>
              <a:rPr lang="en-US" sz="4000" i="1" dirty="0">
                <a:solidFill>
                  <a:srgbClr val="FF0000"/>
                </a:solidFill>
              </a:rPr>
              <a:t>Ogdensburg Agreement</a:t>
            </a:r>
            <a:r>
              <a:rPr lang="en-US" sz="4000" dirty="0"/>
              <a:t> which ensured American support in the defense of the continent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>
            <a:hlinkClick r:id="rId2" action="ppaction://hlinksldjump" highlightClick="1"/>
            <a:hlinkHover r:id="" action="ppaction://noaction">
              <a:snd r:embed="rId3" name="Jeopardy.wav"/>
            </a:hlinkHover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1066800" y="1752600"/>
            <a:ext cx="6858000" cy="3048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CA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Final Jeopardy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191000" y="5105400"/>
            <a:ext cx="3886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i="1"/>
              <a:t>Make your wager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8486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 smtClean="0"/>
              <a:t>WW2 was a total war which involved of mobilization of over ____________ million people &amp; resulted in the deaths of ______ million people.</a:t>
            </a:r>
            <a:endParaRPr lang="en-US" sz="4000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8486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 smtClean="0"/>
              <a:t>WW2 was a total war which involved of mobilization of over </a:t>
            </a:r>
            <a:r>
              <a:rPr lang="en-US" sz="4000" u="sng" dirty="0" smtClean="0"/>
              <a:t>____100____ </a:t>
            </a:r>
            <a:r>
              <a:rPr lang="en-US" sz="4000" dirty="0" smtClean="0"/>
              <a:t>million people &amp; resulted in the deaths of </a:t>
            </a:r>
            <a:r>
              <a:rPr lang="en-US" sz="4000" u="sng" dirty="0" smtClean="0"/>
              <a:t>__63____ </a:t>
            </a:r>
            <a:r>
              <a:rPr lang="en-US" sz="4000" dirty="0" smtClean="0"/>
              <a:t>million people.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2672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33400" y="2438400"/>
            <a:ext cx="8077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7200" b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85800" y="1600200"/>
            <a:ext cx="7467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 smtClean="0"/>
              <a:t>Isolationism</a:t>
            </a:r>
          </a:p>
          <a:p>
            <a:pPr>
              <a:spcBef>
                <a:spcPct val="50000"/>
              </a:spcBef>
            </a:pPr>
            <a:r>
              <a:rPr lang="en-US" sz="7200" dirty="0"/>
              <a:t>&amp;</a:t>
            </a:r>
            <a:endParaRPr lang="en-US" sz="7200" dirty="0" smtClean="0"/>
          </a:p>
          <a:p>
            <a:pPr>
              <a:spcBef>
                <a:spcPct val="50000"/>
              </a:spcBef>
            </a:pPr>
            <a:r>
              <a:rPr lang="en-US" sz="7200" dirty="0"/>
              <a:t>Appeasement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28600" y="1981200"/>
            <a:ext cx="8610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7200" b="0"/>
          </a:p>
        </p:txBody>
      </p:sp>
      <p:sp>
        <p:nvSpPr>
          <p:cNvPr id="819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5800" y="1828800"/>
            <a:ext cx="7467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/>
              <a:t>Part 1: Failure </a:t>
            </a:r>
            <a:r>
              <a:rPr lang="en-US" sz="3600" dirty="0"/>
              <a:t>of this organization in places like Abyssinia, contributed to start of war </a:t>
            </a:r>
            <a:endParaRPr lang="en-US" sz="3600" dirty="0" smtClean="0"/>
          </a:p>
          <a:p>
            <a:pPr algn="l">
              <a:spcBef>
                <a:spcPct val="50000"/>
              </a:spcBef>
            </a:pPr>
            <a:r>
              <a:rPr lang="en-US" sz="3600" dirty="0" smtClean="0"/>
              <a:t>Part 2: </a:t>
            </a:r>
            <a:r>
              <a:rPr lang="en-US" sz="3600" dirty="0"/>
              <a:t>Germany resentment towards this treaty helped Hitler gain </a:t>
            </a:r>
            <a:r>
              <a:rPr lang="en-US" sz="3600" dirty="0" smtClean="0"/>
              <a:t>power</a:t>
            </a:r>
            <a:endParaRPr lang="en-U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28600" y="1981200"/>
            <a:ext cx="8610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7200" b="0"/>
          </a:p>
        </p:txBody>
      </p:sp>
      <p:sp>
        <p:nvSpPr>
          <p:cNvPr id="4301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85800" y="762000"/>
            <a:ext cx="7467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/>
              <a:t>League of </a:t>
            </a:r>
            <a:r>
              <a:rPr lang="en-US" sz="7200" dirty="0" smtClean="0"/>
              <a:t>Nations</a:t>
            </a:r>
          </a:p>
          <a:p>
            <a:pPr>
              <a:spcBef>
                <a:spcPct val="50000"/>
              </a:spcBef>
            </a:pPr>
            <a:r>
              <a:rPr lang="en-US" sz="7200" dirty="0" smtClean="0"/>
              <a:t>&amp;</a:t>
            </a:r>
          </a:p>
          <a:p>
            <a:pPr>
              <a:spcBef>
                <a:spcPct val="50000"/>
              </a:spcBef>
            </a:pPr>
            <a:r>
              <a:rPr lang="en-US" sz="7200" dirty="0"/>
              <a:t>Treaty of Versailles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FF"/>
      </a:dk1>
      <a:lt1>
        <a:srgbClr val="0000FF"/>
      </a:lt1>
      <a:dk2>
        <a:srgbClr val="FF6600"/>
      </a:dk2>
      <a:lt2>
        <a:srgbClr val="808080"/>
      </a:lt2>
      <a:accent1>
        <a:srgbClr val="3333CC"/>
      </a:accent1>
      <a:accent2>
        <a:srgbClr val="3333CC"/>
      </a:accent2>
      <a:accent3>
        <a:srgbClr val="AAAAFF"/>
      </a:accent3>
      <a:accent4>
        <a:srgbClr val="0000DA"/>
      </a:accent4>
      <a:accent5>
        <a:srgbClr val="ADADE2"/>
      </a:accent5>
      <a:accent6>
        <a:srgbClr val="2D2DB9"/>
      </a:accent6>
      <a:hlink>
        <a:srgbClr val="FF9933"/>
      </a:hlink>
      <a:folHlink>
        <a:srgbClr val="6699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9933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9933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948</Words>
  <Application>Microsoft Office PowerPoint</Application>
  <PresentationFormat>On-screen Show (4:3)</PresentationFormat>
  <Paragraphs>143</Paragraphs>
  <Slides>66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Times New Roman</vt:lpstr>
      <vt:lpstr>Default Design</vt:lpstr>
      <vt:lpstr>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Valued Customer</dc:creator>
  <cp:lastModifiedBy>Teacher</cp:lastModifiedBy>
  <cp:revision>28</cp:revision>
  <dcterms:created xsi:type="dcterms:W3CDTF">1999-03-08T16:42:31Z</dcterms:created>
  <dcterms:modified xsi:type="dcterms:W3CDTF">2013-02-14T01:50:23Z</dcterms:modified>
</cp:coreProperties>
</file>