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36" r:id="rId2"/>
    <p:sldId id="335" r:id="rId3"/>
    <p:sldId id="415" r:id="rId4"/>
    <p:sldId id="376" r:id="rId5"/>
    <p:sldId id="318" r:id="rId6"/>
    <p:sldId id="322" r:id="rId7"/>
    <p:sldId id="379" r:id="rId8"/>
    <p:sldId id="323" r:id="rId9"/>
    <p:sldId id="324" r:id="rId10"/>
    <p:sldId id="409" r:id="rId11"/>
    <p:sldId id="410" r:id="rId12"/>
    <p:sldId id="411" r:id="rId13"/>
    <p:sldId id="414" r:id="rId14"/>
    <p:sldId id="325" r:id="rId15"/>
    <p:sldId id="393" r:id="rId16"/>
    <p:sldId id="327" r:id="rId17"/>
    <p:sldId id="375" r:id="rId18"/>
    <p:sldId id="358" r:id="rId19"/>
    <p:sldId id="328" r:id="rId20"/>
    <p:sldId id="380" r:id="rId21"/>
    <p:sldId id="382" r:id="rId22"/>
    <p:sldId id="383" r:id="rId23"/>
    <p:sldId id="384" r:id="rId24"/>
    <p:sldId id="354" r:id="rId25"/>
    <p:sldId id="357" r:id="rId26"/>
    <p:sldId id="359" r:id="rId27"/>
    <p:sldId id="424" r:id="rId28"/>
    <p:sldId id="402" r:id="rId29"/>
    <p:sldId id="360" r:id="rId30"/>
    <p:sldId id="361" r:id="rId31"/>
    <p:sldId id="362" r:id="rId32"/>
    <p:sldId id="363" r:id="rId33"/>
    <p:sldId id="374" r:id="rId34"/>
    <p:sldId id="364" r:id="rId35"/>
    <p:sldId id="365" r:id="rId36"/>
    <p:sldId id="367" r:id="rId37"/>
    <p:sldId id="368" r:id="rId38"/>
    <p:sldId id="369" r:id="rId39"/>
    <p:sldId id="370" r:id="rId40"/>
    <p:sldId id="278" r:id="rId41"/>
    <p:sldId id="426" r:id="rId42"/>
    <p:sldId id="350" r:id="rId43"/>
    <p:sldId id="392" r:id="rId44"/>
    <p:sldId id="330" r:id="rId45"/>
    <p:sldId id="329" r:id="rId46"/>
    <p:sldId id="331" r:id="rId47"/>
    <p:sldId id="386" r:id="rId48"/>
    <p:sldId id="387" r:id="rId49"/>
    <p:sldId id="397" r:id="rId50"/>
    <p:sldId id="398" r:id="rId51"/>
    <p:sldId id="399" r:id="rId52"/>
    <p:sldId id="400" r:id="rId53"/>
    <p:sldId id="405" r:id="rId54"/>
    <p:sldId id="349"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7" autoAdjust="0"/>
    <p:restoredTop sz="94662" autoAdjust="0"/>
  </p:normalViewPr>
  <p:slideViewPr>
    <p:cSldViewPr>
      <p:cViewPr varScale="1">
        <p:scale>
          <a:sx n="81" d="100"/>
          <a:sy n="81" d="100"/>
        </p:scale>
        <p:origin x="-1068"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BCBE42-94D3-423C-BACD-8713D4CC317C}" type="datetimeFigureOut">
              <a:rPr lang="en-CA" smtClean="0"/>
              <a:pPr/>
              <a:t>30/01/2013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3FAD80-5D49-4E8D-B9CC-2F6C1F596A03}"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1D934D3B-92AE-4690-844F-8BA30FD21B34}" type="slidenum">
              <a:rPr lang="en-US"/>
              <a:pPr/>
              <a:t>1</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FF1DC2-9810-4E57-98AB-B7E769E1D856}" type="slidenum">
              <a:rPr lang="en-US"/>
              <a:pPr/>
              <a:t>33</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FBBC9DA6-9C7C-4E40-B975-738C3AE8BD39}" type="slidenum">
              <a:rPr lang="en-US"/>
              <a:pPr/>
              <a:t>42</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37076F6-FE37-4199-9E31-E1ABF792C1E8}" type="slidenum">
              <a:rPr lang="en-GB"/>
              <a:pPr/>
              <a:t>43</a:t>
            </a:fld>
            <a:endParaRPr lang="en-GB"/>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0962"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A7F38197-479A-41A7-BEF5-8CC8CDCFBE6D}" type="slidenum">
              <a:rPr lang="en-US"/>
              <a:pPr/>
              <a:t>44</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1BAA4996-B44D-4385-87CC-0EBABB08A8A8}" type="slidenum">
              <a:rPr lang="en-US"/>
              <a:pPr/>
              <a:t>45</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27AD3789-AA28-419D-88EE-5CD9587E0082}" type="slidenum">
              <a:rPr lang="en-US"/>
              <a:pPr/>
              <a:t>46</a:t>
            </a:fld>
            <a:endParaRPr 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42D18F3-1FB9-48B1-B76A-090091ABFD4C}" type="slidenum">
              <a:rPr lang="en-GB"/>
              <a:pPr/>
              <a:t>49</a:t>
            </a:fld>
            <a:endParaRPr lang="en-GB"/>
          </a:p>
        </p:txBody>
      </p:sp>
      <p:sp>
        <p:nvSpPr>
          <p:cNvPr id="4710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7106"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DC5754E-617A-4B76-AEF4-5097BD37498B}" type="slidenum">
              <a:rPr lang="en-GB"/>
              <a:pPr/>
              <a:t>50</a:t>
            </a:fld>
            <a:endParaRPr lang="en-GB"/>
          </a:p>
        </p:txBody>
      </p:sp>
      <p:sp>
        <p:nvSpPr>
          <p:cNvPr id="4812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130"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1C9FD1C-2E9E-4AB8-9065-A51F215C8ED2}" type="slidenum">
              <a:rPr lang="en-GB"/>
              <a:pPr/>
              <a:t>51</a:t>
            </a:fld>
            <a:endParaRPr lang="en-GB"/>
          </a:p>
        </p:txBody>
      </p:sp>
      <p:sp>
        <p:nvSpPr>
          <p:cNvPr id="491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9154"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7136C55-AD26-498F-9923-DED0B82FB13D}" type="slidenum">
              <a:rPr lang="en-GB"/>
              <a:pPr/>
              <a:t>52</a:t>
            </a:fld>
            <a:endParaRPr lang="en-GB"/>
          </a:p>
        </p:txBody>
      </p:sp>
      <p:sp>
        <p:nvSpPr>
          <p:cNvPr id="5017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50178"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1A9F95EB-9F26-4B74-840F-490887AD1077}" type="slidenum">
              <a:rPr lang="en-US"/>
              <a:pPr/>
              <a:t>5</a:t>
            </a:fld>
            <a:endParaRPr 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pPr eaLnBrk="1" hangingPunct="1"/>
            <a:r>
              <a:rPr lang="en-US" smtClean="0"/>
              <a:t>Camps had terrible conditions  (</a:t>
            </a:r>
            <a:r>
              <a:rPr lang="en-CA" smtClean="0"/>
              <a:t>Housed in huts with two bedrooms and a kitchen; shared by two families; No electricity or running water until 1943; h</a:t>
            </a:r>
            <a:r>
              <a:rPr lang="en-US" smtClean="0"/>
              <a:t>undreds of women and children were squeezed into livestock buildings; slept in straw beds)</a:t>
            </a:r>
            <a:r>
              <a:rPr lang="en-CA" smtClean="0"/>
              <a:t> </a:t>
            </a:r>
          </a:p>
          <a:p>
            <a:pPr eaLnBrk="1" hangingPunct="1"/>
            <a:endParaRPr lang="en-US" smtClean="0"/>
          </a:p>
        </p:txBody>
      </p:sp>
      <p:sp>
        <p:nvSpPr>
          <p:cNvPr id="34820" name="Slide Number Placeholder 3"/>
          <p:cNvSpPr>
            <a:spLocks noGrp="1"/>
          </p:cNvSpPr>
          <p:nvPr>
            <p:ph type="sldNum" sz="quarter" idx="5"/>
          </p:nvPr>
        </p:nvSpPr>
        <p:spPr>
          <a:noFill/>
        </p:spPr>
        <p:txBody>
          <a:bodyPr/>
          <a:lstStyle/>
          <a:p>
            <a:fld id="{6EA70B20-789F-4E9C-9D0E-30CF05E292A9}" type="slidenum">
              <a:rPr lang="en-US"/>
              <a:pPr/>
              <a:t>54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719335E-E91C-4D1A-B454-C5BF28AE66CC}" type="slidenum">
              <a:rPr lang="en-US"/>
              <a:pPr/>
              <a:t>6</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09D105C5-0B94-47B5-B133-F2ECF362BAC1}" type="slidenum">
              <a:rPr lang="en-US"/>
              <a:pPr/>
              <a:t>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C70216DE-99C9-4957-822C-DA50E11C0DCA}" type="slidenum">
              <a:rPr lang="en-US"/>
              <a:pPr/>
              <a:t>14</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6651F0B-4DAB-47AF-A8A1-F482DCD82F4F}" type="slidenum">
              <a:rPr lang="en-GB"/>
              <a:pPr/>
              <a:t>15</a:t>
            </a:fld>
            <a:endParaRPr lang="en-GB"/>
          </a:p>
        </p:txBody>
      </p:sp>
      <p:sp>
        <p:nvSpPr>
          <p:cNvPr id="4198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1986" name="Rectangle 2"/>
          <p:cNvSpPr txBox="1">
            <a:spLocks noGrp="1" noChangeArrowheads="1"/>
          </p:cNvSpPr>
          <p:nvPr>
            <p:ph type="body" idx="1"/>
          </p:nvPr>
        </p:nvSpPr>
        <p:spPr bwMode="auto">
          <a:xfrm>
            <a:off x="914400" y="4343400"/>
            <a:ext cx="5029200" cy="4116388"/>
          </a:xfrm>
          <a:prstGeom prst="rect">
            <a:avLst/>
          </a:prstGeom>
          <a:noFill/>
          <a:ln>
            <a:round/>
            <a:headEnd/>
            <a:tailEnd/>
          </a:ln>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97626F4D-1F80-46D5-996D-38C9A262A1AE}" type="slidenum">
              <a:rPr lang="en-US"/>
              <a:pPr/>
              <a:t>16</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0D1831-D00F-4307-81B9-7103B6E0AA65}" type="slidenum">
              <a:rPr lang="en-US"/>
              <a:pPr/>
              <a:t>17</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C687C1D-286D-4C15-A673-1ACA8E9910C0}" type="slidenum">
              <a:rPr lang="en-US"/>
              <a:pPr/>
              <a:t>19</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smtClean="0"/>
              <a:t> </a:t>
            </a:r>
          </a:p>
          <a:p>
            <a:pPr eaLnBrk="1" hangingPunct="1"/>
            <a:endParaRPr lang="en-C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6BED9D38-A1C5-4AD3-A572-9E33965ADDD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CA"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fld id="{7E6D8E61-BEAB-4941-8538-78E65436541A}"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457200" y="1600200"/>
            <a:ext cx="4038600" cy="4525963"/>
          </a:xfrm>
        </p:spPr>
        <p:txBody>
          <a:bodyPr/>
          <a:lstStyle/>
          <a:p>
            <a:endParaRPr lang="en-CA"/>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C674250-C91C-4580-AD09-8129DCB4A2F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7" r:id="rId12"/>
    <p:sldLayoutId id="2147483679" r:id="rId13"/>
    <p:sldLayoutId id="214748368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www.nfb.ca/film/minoru-memory-of-exil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americanhistory.si.edu/perfectunion/collection/image.asp?ID=614&amp;superSize=1" TargetMode="External"/><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hyperlink" Target="http://americanhistory.si.edu/perfectunion/collection/image.asp?ID=613&amp;superSize=1"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http://americanhistory.si.edu/perfectunion/collection/image.asp?ID=629&amp;superSize=1" TargetMode="Externa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americanhistory.si.edu/perfectunion/collection/image.asp?ID=628&amp;superSize=1" TargetMode="Externa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northernblue.ca/canadian/1942relocation2.jp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americanhistory.si.edu/perfectunion/collection/image.asp?ID=274&amp;superSize=1"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hyperlink" Target="http://americanhistory.si.edu/perfectunion/collection/image.asp?ID=282&amp;superSize=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media/image55.png"/></Relationships>
</file>

<file path=ppt/slides/_rels/slide4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60.jpeg"/><Relationship Id="rId5" Type="http://schemas.openxmlformats.org/officeDocument/2006/relationships/image" Target="http://www.michaelkluckner.com/Site%20images/bciw4slocanorchfp.GIF" TargetMode="External"/><Relationship Id="rId4" Type="http://schemas.openxmlformats.org/officeDocument/2006/relationships/image" Target="../media/image59.gif"/></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676400"/>
            <a:ext cx="8458200" cy="2667000"/>
          </a:xfrm>
        </p:spPr>
        <p:txBody>
          <a:bodyPr/>
          <a:lstStyle/>
          <a:p>
            <a:pPr eaLnBrk="1" hangingPunct="1">
              <a:defRPr/>
            </a:pPr>
            <a:r>
              <a:rPr lang="en-US" sz="4000" dirty="0" smtClean="0"/>
              <a:t/>
            </a:r>
            <a:br>
              <a:rPr lang="en-US" sz="4000" dirty="0" smtClean="0"/>
            </a:br>
            <a:r>
              <a:rPr lang="en-US" sz="4000" dirty="0" smtClean="0"/>
              <a:t>Canadian Japanese Internment Camps</a:t>
            </a:r>
            <a:endParaRPr lang="en-US" sz="4000" dirty="0" smtClean="0">
              <a:solidFill>
                <a:schemeClr val="folHlink"/>
              </a:solidFill>
            </a:endParaRPr>
          </a:p>
        </p:txBody>
      </p:sp>
      <p:pic>
        <p:nvPicPr>
          <p:cNvPr id="3075" name="Picture 4"/>
          <p:cNvPicPr>
            <a:picLocks noGrp="1" noChangeAspect="1" noChangeArrowheads="1"/>
          </p:cNvPicPr>
          <p:nvPr>
            <p:ph type="subTitle" idx="1"/>
          </p:nvPr>
        </p:nvPicPr>
        <p:blipFill>
          <a:blip r:embed="rId3" cstate="print"/>
          <a:srcRect/>
          <a:stretch>
            <a:fillRect/>
          </a:stretch>
        </p:blipFill>
        <p:spPr>
          <a:xfrm>
            <a:off x="0" y="4343400"/>
            <a:ext cx="3352800" cy="2514600"/>
          </a:xfrm>
        </p:spPr>
      </p:pic>
      <p:pic>
        <p:nvPicPr>
          <p:cNvPr id="3076" name="Picture 5"/>
          <p:cNvPicPr>
            <a:picLocks noChangeAspect="1" noChangeArrowheads="1"/>
          </p:cNvPicPr>
          <p:nvPr/>
        </p:nvPicPr>
        <p:blipFill>
          <a:blip r:embed="rId4" cstate="print"/>
          <a:srcRect/>
          <a:stretch>
            <a:fillRect/>
          </a:stretch>
        </p:blipFill>
        <p:spPr bwMode="auto">
          <a:xfrm>
            <a:off x="6286500" y="4343400"/>
            <a:ext cx="2857500" cy="2514600"/>
          </a:xfrm>
          <a:prstGeom prst="rect">
            <a:avLst/>
          </a:prstGeom>
          <a:noFill/>
          <a:ln w="9525">
            <a:noFill/>
            <a:miter lim="800000"/>
            <a:headEnd/>
            <a:tailEnd/>
          </a:ln>
        </p:spPr>
      </p:pic>
      <p:pic>
        <p:nvPicPr>
          <p:cNvPr id="3077" name="Picture 7"/>
          <p:cNvPicPr>
            <a:picLocks noChangeAspect="1" noChangeArrowheads="1"/>
          </p:cNvPicPr>
          <p:nvPr/>
        </p:nvPicPr>
        <p:blipFill>
          <a:blip r:embed="rId5" cstate="print"/>
          <a:srcRect/>
          <a:stretch>
            <a:fillRect/>
          </a:stretch>
        </p:blipFill>
        <p:spPr bwMode="auto">
          <a:xfrm>
            <a:off x="2743200" y="0"/>
            <a:ext cx="3200400" cy="2133600"/>
          </a:xfrm>
          <a:prstGeom prst="rect">
            <a:avLst/>
          </a:prstGeom>
          <a:noFill/>
          <a:ln w="9525">
            <a:noFill/>
            <a:miter lim="800000"/>
            <a:headEnd/>
            <a:tailEnd/>
          </a:ln>
        </p:spPr>
      </p:pic>
      <p:pic>
        <p:nvPicPr>
          <p:cNvPr id="3078" name="Picture 8"/>
          <p:cNvPicPr>
            <a:picLocks noChangeAspect="1" noChangeArrowheads="1"/>
          </p:cNvPicPr>
          <p:nvPr/>
        </p:nvPicPr>
        <p:blipFill>
          <a:blip r:embed="rId6" cstate="print"/>
          <a:srcRect/>
          <a:stretch>
            <a:fillRect/>
          </a:stretch>
        </p:blipFill>
        <p:spPr bwMode="auto">
          <a:xfrm>
            <a:off x="0" y="0"/>
            <a:ext cx="2743200" cy="2133600"/>
          </a:xfrm>
          <a:prstGeom prst="rect">
            <a:avLst/>
          </a:prstGeom>
          <a:noFill/>
          <a:ln w="9525">
            <a:noFill/>
            <a:miter lim="800000"/>
            <a:headEnd/>
            <a:tailEnd/>
          </a:ln>
        </p:spPr>
      </p:pic>
      <p:pic>
        <p:nvPicPr>
          <p:cNvPr id="3079" name="Picture 9"/>
          <p:cNvPicPr>
            <a:picLocks noChangeAspect="1" noChangeArrowheads="1"/>
          </p:cNvPicPr>
          <p:nvPr/>
        </p:nvPicPr>
        <p:blipFill>
          <a:blip r:embed="rId7" cstate="print"/>
          <a:srcRect/>
          <a:stretch>
            <a:fillRect/>
          </a:stretch>
        </p:blipFill>
        <p:spPr bwMode="auto">
          <a:xfrm>
            <a:off x="5943600" y="0"/>
            <a:ext cx="3200400" cy="2181225"/>
          </a:xfrm>
          <a:prstGeom prst="rect">
            <a:avLst/>
          </a:prstGeom>
          <a:noFill/>
          <a:ln w="9525">
            <a:noFill/>
            <a:miter lim="800000"/>
            <a:headEnd/>
            <a:tailEnd/>
          </a:ln>
        </p:spPr>
      </p:pic>
      <p:pic>
        <p:nvPicPr>
          <p:cNvPr id="3080" name="Picture 10"/>
          <p:cNvPicPr>
            <a:picLocks noChangeAspect="1" noChangeArrowheads="1"/>
          </p:cNvPicPr>
          <p:nvPr/>
        </p:nvPicPr>
        <p:blipFill>
          <a:blip r:embed="rId8" cstate="print"/>
          <a:srcRect/>
          <a:stretch>
            <a:fillRect/>
          </a:stretch>
        </p:blipFill>
        <p:spPr bwMode="auto">
          <a:xfrm>
            <a:off x="3352800" y="4343400"/>
            <a:ext cx="2971800" cy="25146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http://bss.sfsu.edu/internment/Assets/ratlg.jpg"/>
          <p:cNvPicPr>
            <a:picLocks noChangeAspect="1" noChangeArrowheads="1"/>
          </p:cNvPicPr>
          <p:nvPr/>
        </p:nvPicPr>
        <p:blipFill>
          <a:blip r:embed="rId2" cstate="print"/>
          <a:srcRect/>
          <a:stretch>
            <a:fillRect/>
          </a:stretch>
        </p:blipFill>
        <p:spPr bwMode="auto">
          <a:xfrm>
            <a:off x="214313" y="260350"/>
            <a:ext cx="3706812" cy="4941888"/>
          </a:xfrm>
          <a:prstGeom prst="rect">
            <a:avLst/>
          </a:prstGeom>
          <a:noFill/>
          <a:ln w="9525">
            <a:noFill/>
            <a:miter lim="800000"/>
            <a:headEnd/>
            <a:tailEnd/>
          </a:ln>
        </p:spPr>
      </p:pic>
      <p:pic>
        <p:nvPicPr>
          <p:cNvPr id="9219" name="Picture 4" descr="http://bss.sfsu.edu/internment/Assets/enemylg.jpg"/>
          <p:cNvPicPr>
            <a:picLocks noChangeAspect="1" noChangeArrowheads="1"/>
          </p:cNvPicPr>
          <p:nvPr/>
        </p:nvPicPr>
        <p:blipFill>
          <a:blip r:embed="rId3" cstate="print"/>
          <a:srcRect/>
          <a:stretch>
            <a:fillRect/>
          </a:stretch>
        </p:blipFill>
        <p:spPr bwMode="auto">
          <a:xfrm>
            <a:off x="4211638" y="2133600"/>
            <a:ext cx="3238500" cy="438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7" descr="http://media.brainz.org/uploads/2010/03/propaganda/Anti-Jap9.jpg"/>
          <p:cNvPicPr>
            <a:picLocks noChangeAspect="1" noChangeArrowheads="1"/>
          </p:cNvPicPr>
          <p:nvPr/>
        </p:nvPicPr>
        <p:blipFill>
          <a:blip r:embed="rId2" cstate="print"/>
          <a:srcRect/>
          <a:stretch>
            <a:fillRect/>
          </a:stretch>
        </p:blipFill>
        <p:spPr bwMode="auto">
          <a:xfrm>
            <a:off x="4284663" y="363538"/>
            <a:ext cx="3359150" cy="4794250"/>
          </a:xfrm>
          <a:prstGeom prst="rect">
            <a:avLst/>
          </a:prstGeom>
          <a:noFill/>
          <a:ln w="9525">
            <a:noFill/>
            <a:miter lim="800000"/>
            <a:headEnd/>
            <a:tailEnd/>
          </a:ln>
        </p:spPr>
      </p:pic>
      <p:pic>
        <p:nvPicPr>
          <p:cNvPr id="10243" name="Picture 16" descr="http://media.brainz.org/uploads/2010/03/propaganda/Anti-Jap8.jpg"/>
          <p:cNvPicPr>
            <a:picLocks noChangeAspect="1" noChangeArrowheads="1"/>
          </p:cNvPicPr>
          <p:nvPr/>
        </p:nvPicPr>
        <p:blipFill>
          <a:blip r:embed="rId3" cstate="print"/>
          <a:srcRect/>
          <a:stretch>
            <a:fillRect/>
          </a:stretch>
        </p:blipFill>
        <p:spPr bwMode="auto">
          <a:xfrm>
            <a:off x="395288" y="1916113"/>
            <a:ext cx="3563937"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0" descr="http://www.bookmice.net/darkchilde/japan/japan/sign.jpg"/>
          <p:cNvPicPr>
            <a:picLocks noChangeAspect="1" noChangeArrowheads="1"/>
          </p:cNvPicPr>
          <p:nvPr/>
        </p:nvPicPr>
        <p:blipFill>
          <a:blip r:embed="rId2" cstate="print"/>
          <a:srcRect/>
          <a:stretch>
            <a:fillRect/>
          </a:stretch>
        </p:blipFill>
        <p:spPr bwMode="auto">
          <a:xfrm>
            <a:off x="304800" y="304800"/>
            <a:ext cx="3886200" cy="3003550"/>
          </a:xfrm>
          <a:prstGeom prst="rect">
            <a:avLst/>
          </a:prstGeom>
          <a:noFill/>
          <a:ln w="9525">
            <a:noFill/>
            <a:miter lim="800000"/>
            <a:headEnd/>
            <a:tailEnd/>
          </a:ln>
        </p:spPr>
      </p:pic>
      <p:pic>
        <p:nvPicPr>
          <p:cNvPr id="11267" name="Picture 16" descr="http://data2.archives.ca/ap/c/c057249.jpg"/>
          <p:cNvPicPr>
            <a:picLocks noChangeAspect="1" noChangeArrowheads="1"/>
          </p:cNvPicPr>
          <p:nvPr/>
        </p:nvPicPr>
        <p:blipFill>
          <a:blip r:embed="rId3" cstate="print"/>
          <a:srcRect/>
          <a:stretch>
            <a:fillRect/>
          </a:stretch>
        </p:blipFill>
        <p:spPr bwMode="auto">
          <a:xfrm>
            <a:off x="3203575" y="3425825"/>
            <a:ext cx="4340225" cy="3171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lgn="l" eaLnBrk="1" hangingPunct="1"/>
            <a:r>
              <a:rPr lang="en-CA" b="1" smtClean="0"/>
              <a:t>Minoru</a:t>
            </a:r>
          </a:p>
        </p:txBody>
      </p:sp>
      <p:sp>
        <p:nvSpPr>
          <p:cNvPr id="71683" name="Rectangle 3"/>
          <p:cNvSpPr>
            <a:spLocks noGrp="1" noChangeArrowheads="1"/>
          </p:cNvSpPr>
          <p:nvPr>
            <p:ph type="body" idx="1"/>
          </p:nvPr>
        </p:nvSpPr>
        <p:spPr/>
        <p:txBody>
          <a:bodyPr/>
          <a:lstStyle/>
          <a:p>
            <a:pPr eaLnBrk="1" hangingPunct="1"/>
            <a:endParaRPr lang="en-US" sz="2400" i="0" smtClean="0"/>
          </a:p>
          <a:p>
            <a:pPr eaLnBrk="1" hangingPunct="1">
              <a:buFont typeface="Wingdings" pitchFamily="2" charset="2"/>
              <a:buNone/>
            </a:pPr>
            <a:endParaRPr lang="en-US" i="0" smtClean="0"/>
          </a:p>
          <a:p>
            <a:pPr eaLnBrk="1" hangingPunct="1">
              <a:buFont typeface="Wingdings" pitchFamily="2" charset="2"/>
              <a:buNone/>
            </a:pPr>
            <a:endParaRPr lang="en-US" i="0" smtClean="0"/>
          </a:p>
        </p:txBody>
      </p:sp>
      <p:pic>
        <p:nvPicPr>
          <p:cNvPr id="14340" name="Picture 1">
            <a:hlinkClick r:id="rId2"/>
          </p:cNvPr>
          <p:cNvPicPr>
            <a:picLocks noChangeAspect="1"/>
          </p:cNvPicPr>
          <p:nvPr/>
        </p:nvPicPr>
        <p:blipFill>
          <a:blip r:embed="rId3" cstate="print"/>
          <a:srcRect/>
          <a:stretch>
            <a:fillRect/>
          </a:stretch>
        </p:blipFill>
        <p:spPr bwMode="auto">
          <a:xfrm>
            <a:off x="1258888" y="2349500"/>
            <a:ext cx="5257800" cy="331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CA" dirty="0">
                <a:solidFill>
                  <a:schemeClr val="folHlink"/>
                </a:solidFill>
                <a:ea typeface="+mj-ea"/>
              </a:rPr>
              <a:t>The Canadian War Measures Act</a:t>
            </a:r>
          </a:p>
        </p:txBody>
      </p:sp>
      <p:sp>
        <p:nvSpPr>
          <p:cNvPr id="39939" name="Rectangle 3"/>
          <p:cNvSpPr>
            <a:spLocks noGrp="1" noChangeArrowheads="1"/>
          </p:cNvSpPr>
          <p:nvPr>
            <p:ph type="body" sz="half" idx="1"/>
          </p:nvPr>
        </p:nvSpPr>
        <p:spPr>
          <a:xfrm>
            <a:off x="457200" y="1600200"/>
            <a:ext cx="8153400" cy="4648200"/>
          </a:xfrm>
        </p:spPr>
        <p:txBody>
          <a:bodyPr/>
          <a:lstStyle/>
          <a:p>
            <a:pPr eaLnBrk="1" hangingPunct="1">
              <a:lnSpc>
                <a:spcPct val="80000"/>
              </a:lnSpc>
            </a:pPr>
            <a:r>
              <a:rPr lang="en-CA" sz="3600" smtClean="0"/>
              <a:t>1914 – “gave the government sweeping powers to ensure the security, defence, peace, order, and welfare of Canada.”</a:t>
            </a:r>
          </a:p>
          <a:p>
            <a:pPr eaLnBrk="1" hangingPunct="1">
              <a:lnSpc>
                <a:spcPct val="80000"/>
              </a:lnSpc>
            </a:pPr>
            <a:r>
              <a:rPr lang="en-CA" sz="3600" smtClean="0"/>
              <a:t>Used to imprison </a:t>
            </a:r>
            <a:r>
              <a:rPr lang="en-CA" sz="3600" u="sng" smtClean="0"/>
              <a:t>CANADIANS</a:t>
            </a:r>
            <a:r>
              <a:rPr lang="en-CA" sz="3600" smtClean="0"/>
              <a:t> of German, Ukrainian, and Slavic descent in WWI.</a:t>
            </a:r>
          </a:p>
          <a:p>
            <a:pPr eaLnBrk="1" hangingPunct="1">
              <a:lnSpc>
                <a:spcPct val="80000"/>
              </a:lnSpc>
            </a:pPr>
            <a:r>
              <a:rPr lang="en-CA" sz="3600" smtClean="0"/>
              <a:t>1939- War Measures Act invoked- this allowed for the internment of enemy aliens</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withEffect">
                                  <p:stCondLst>
                                    <p:cond delay="0"/>
                                  </p:stCondLst>
                                  <p:iterate type="lt">
                                    <p:tmPct val="10000"/>
                                  </p:iterate>
                                  <p:childTnLst>
                                    <p:animScale>
                                      <p:cBhvr>
                                        <p:cTn id="6" dur="250" autoRev="1" fill="hold">
                                          <p:stCondLst>
                                            <p:cond delay="0"/>
                                          </p:stCondLst>
                                        </p:cTn>
                                        <p:tgtEl>
                                          <p:spTgt spid="39938"/>
                                        </p:tgtEl>
                                      </p:cBhvr>
                                      <p:to x="80000" y="100000"/>
                                    </p:animScale>
                                    <p:anim by="(#ppt_w*0.10)" calcmode="lin" valueType="num">
                                      <p:cBhvr>
                                        <p:cTn id="7" dur="250" autoRev="1" fill="hold">
                                          <p:stCondLst>
                                            <p:cond delay="0"/>
                                          </p:stCondLst>
                                        </p:cTn>
                                        <p:tgtEl>
                                          <p:spTgt spid="39938"/>
                                        </p:tgtEl>
                                        <p:attrNameLst>
                                          <p:attrName>ppt_x</p:attrName>
                                        </p:attrNameLst>
                                      </p:cBhvr>
                                    </p:anim>
                                    <p:anim by="(-#ppt_w*0.10)" calcmode="lin" valueType="num">
                                      <p:cBhvr>
                                        <p:cTn id="8" dur="250" autoRev="1" fill="hold">
                                          <p:stCondLst>
                                            <p:cond delay="0"/>
                                          </p:stCondLst>
                                        </p:cTn>
                                        <p:tgtEl>
                                          <p:spTgt spid="39938"/>
                                        </p:tgtEl>
                                        <p:attrNameLst>
                                          <p:attrName>ppt_y</p:attrName>
                                        </p:attrNameLst>
                                      </p:cBhvr>
                                    </p:anim>
                                    <p:animRot by="-480000">
                                      <p:cBhvr>
                                        <p:cTn id="9" dur="250" autoRev="1" fill="hold">
                                          <p:stCondLst>
                                            <p:cond delay="0"/>
                                          </p:stCondLst>
                                        </p:cTn>
                                        <p:tgtEl>
                                          <p:spTgt spid="3993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cstate="print"/>
          <a:srcRect/>
          <a:stretch>
            <a:fillRect/>
          </a:stretch>
        </p:blipFill>
        <p:spPr bwMode="auto">
          <a:xfrm>
            <a:off x="304800" y="304800"/>
            <a:ext cx="4686300" cy="6248400"/>
          </a:xfrm>
          <a:prstGeom prst="rect">
            <a:avLst/>
          </a:prstGeom>
          <a:noFill/>
          <a:ln w="9525">
            <a:noFill/>
            <a:round/>
            <a:headEnd/>
            <a:tailEnd/>
          </a:ln>
          <a:effectLst/>
        </p:spPr>
      </p:pic>
      <p:sp>
        <p:nvSpPr>
          <p:cNvPr id="17410" name="Text Box 2"/>
          <p:cNvSpPr txBox="1">
            <a:spLocks noChangeArrowheads="1"/>
          </p:cNvSpPr>
          <p:nvPr/>
        </p:nvSpPr>
        <p:spPr bwMode="auto">
          <a:xfrm>
            <a:off x="6096000" y="609600"/>
            <a:ext cx="2362200" cy="457200"/>
          </a:xfrm>
          <a:prstGeom prst="rect">
            <a:avLst/>
          </a:prstGeom>
          <a:noFill/>
          <a:ln w="9525">
            <a:noFill/>
            <a:round/>
            <a:headEnd/>
            <a:tailEnd/>
          </a:ln>
          <a:effectLst/>
        </p:spPr>
        <p:txBody>
          <a:bodyPr wrap="none" anchor="ctr"/>
          <a:lstStyle/>
          <a:p>
            <a:endParaRPr lang="en-CA"/>
          </a:p>
        </p:txBody>
      </p:sp>
      <p:sp>
        <p:nvSpPr>
          <p:cNvPr id="17411" name="Text Box 3"/>
          <p:cNvSpPr txBox="1">
            <a:spLocks noChangeArrowheads="1"/>
          </p:cNvSpPr>
          <p:nvPr/>
        </p:nvSpPr>
        <p:spPr bwMode="auto">
          <a:xfrm>
            <a:off x="5486400" y="3384550"/>
            <a:ext cx="3886200" cy="457200"/>
          </a:xfrm>
          <a:prstGeom prst="rect">
            <a:avLst/>
          </a:prstGeom>
          <a:noFill/>
          <a:ln w="9525">
            <a:noFill/>
            <a:round/>
            <a:headEnd/>
            <a:tailEnd/>
          </a:ln>
          <a:effectLst/>
        </p:spPr>
        <p:txBody>
          <a:bodyPr wrap="none" anchor="ctr"/>
          <a:lstStyle/>
          <a:p>
            <a:endParaRPr lang="en-CA"/>
          </a:p>
        </p:txBody>
      </p:sp>
      <p:sp>
        <p:nvSpPr>
          <p:cNvPr id="17412" name="Text Box 4"/>
          <p:cNvSpPr txBox="1">
            <a:spLocks noChangeArrowheads="1"/>
          </p:cNvSpPr>
          <p:nvPr/>
        </p:nvSpPr>
        <p:spPr bwMode="auto">
          <a:xfrm>
            <a:off x="7146925" y="3097213"/>
            <a:ext cx="336550" cy="457200"/>
          </a:xfrm>
          <a:prstGeom prst="rect">
            <a:avLst/>
          </a:prstGeom>
          <a:noFill/>
          <a:ln w="9525">
            <a:noFill/>
            <a:round/>
            <a:headEnd/>
            <a:tailEnd/>
          </a:ln>
          <a:effectLst/>
        </p:spPr>
        <p:txBody>
          <a:bodyPr wrap="none" anchor="ctr"/>
          <a:lstStyle/>
          <a:p>
            <a:endParaRPr lang="en-CA"/>
          </a:p>
        </p:txBody>
      </p:sp>
      <p:sp>
        <p:nvSpPr>
          <p:cNvPr id="17413" name="Text Box 5"/>
          <p:cNvSpPr txBox="1">
            <a:spLocks noChangeArrowheads="1"/>
          </p:cNvSpPr>
          <p:nvPr/>
        </p:nvSpPr>
        <p:spPr bwMode="auto">
          <a:xfrm>
            <a:off x="5410200" y="1600200"/>
            <a:ext cx="2919413" cy="3751263"/>
          </a:xfrm>
          <a:prstGeom prst="rect">
            <a:avLst/>
          </a:prstGeom>
          <a:noFill/>
          <a:ln w="9525">
            <a:noFill/>
            <a:round/>
            <a:headEnd/>
            <a:tailEnd/>
          </a:ln>
          <a:effectLst/>
        </p:spPr>
        <p:txBody>
          <a:bodyPr lIns="90000" tIns="46800" rIns="90000" bIns="46800">
            <a:spAutoFit/>
          </a:bodyPr>
          <a:lstStyle/>
          <a:p>
            <a:pPr>
              <a:lnSpc>
                <a:spcPct val="100000"/>
              </a:lnSpc>
              <a:buFont typeface="Arial Black" pitchFamily="34"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solidFill>
                  <a:srgbClr val="000000"/>
                </a:solidFill>
                <a:latin typeface="Arial Black" pitchFamily="34" charset="0"/>
              </a:rPr>
              <a:t>All Japanese Canadians were treated as enemies, whether they lived in internment camps, road camps, or farms.</a:t>
            </a: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a:xfrm>
            <a:off x="304800" y="533400"/>
            <a:ext cx="8839200" cy="663575"/>
          </a:xfrm>
        </p:spPr>
        <p:txBody>
          <a:bodyPr>
            <a:normAutofit fontScale="90000"/>
          </a:bodyPr>
          <a:lstStyle/>
          <a:p>
            <a:pPr algn="l" eaLnBrk="1" hangingPunct="1">
              <a:defRPr/>
            </a:pPr>
            <a:r>
              <a:rPr lang="en-CA" sz="4000" b="1" dirty="0">
                <a:solidFill>
                  <a:schemeClr val="folHlink"/>
                </a:solidFill>
                <a:ea typeface="+mj-ea"/>
              </a:rPr>
              <a:t>Japanese Internment in Canada</a:t>
            </a:r>
          </a:p>
        </p:txBody>
      </p:sp>
      <p:sp>
        <p:nvSpPr>
          <p:cNvPr id="55300" name="Rectangle 4"/>
          <p:cNvSpPr>
            <a:spLocks noChangeArrowheads="1"/>
          </p:cNvSpPr>
          <p:nvPr/>
        </p:nvSpPr>
        <p:spPr bwMode="auto">
          <a:xfrm>
            <a:off x="611188" y="1495425"/>
            <a:ext cx="7561262" cy="641350"/>
          </a:xfrm>
          <a:prstGeom prst="rect">
            <a:avLst/>
          </a:prstGeom>
          <a:noFill/>
          <a:ln w="9525">
            <a:noFill/>
            <a:miter lim="800000"/>
            <a:headEnd/>
            <a:tailEnd/>
          </a:ln>
        </p:spPr>
        <p:txBody>
          <a:bodyPr anchor="ctr">
            <a:spAutoFit/>
          </a:bodyPr>
          <a:lstStyle/>
          <a:p>
            <a:pPr eaLnBrk="1" hangingPunct="1"/>
            <a:r>
              <a:rPr lang="en-US">
                <a:solidFill>
                  <a:schemeClr val="hlink"/>
                </a:solidFill>
                <a:latin typeface="Times New Roman" charset="0"/>
                <a:cs typeface="Arial" charset="0"/>
              </a:rPr>
              <a:t>■</a:t>
            </a:r>
            <a:r>
              <a:rPr lang="en-US">
                <a:latin typeface="Times New Roman" charset="0"/>
                <a:cs typeface="Arial" charset="0"/>
              </a:rPr>
              <a:t> </a:t>
            </a:r>
            <a:r>
              <a:rPr lang="en-US" b="1">
                <a:cs typeface="Arial" charset="0"/>
              </a:rPr>
              <a:t>The movement of 23,000 Japanese Canadians during the war was the largest mass exodus in Canadian history. </a:t>
            </a:r>
          </a:p>
        </p:txBody>
      </p:sp>
      <p:pic>
        <p:nvPicPr>
          <p:cNvPr id="47108" name="Picture 5"/>
          <p:cNvPicPr>
            <a:picLocks noChangeAspect="1" noChangeArrowheads="1"/>
          </p:cNvPicPr>
          <p:nvPr/>
        </p:nvPicPr>
        <p:blipFill>
          <a:blip r:embed="rId3" cstate="print"/>
          <a:srcRect/>
          <a:stretch>
            <a:fillRect/>
          </a:stretch>
        </p:blipFill>
        <p:spPr bwMode="auto">
          <a:xfrm>
            <a:off x="0" y="4076700"/>
            <a:ext cx="2895600" cy="2781300"/>
          </a:xfrm>
          <a:prstGeom prst="rect">
            <a:avLst/>
          </a:prstGeom>
          <a:noFill/>
          <a:ln w="9525">
            <a:noFill/>
            <a:miter lim="800000"/>
            <a:headEnd/>
            <a:tailEnd/>
          </a:ln>
        </p:spPr>
      </p:pic>
      <p:pic>
        <p:nvPicPr>
          <p:cNvPr id="55302" name="Picture 6"/>
          <p:cNvPicPr>
            <a:picLocks noChangeAspect="1" noChangeArrowheads="1"/>
          </p:cNvPicPr>
          <p:nvPr/>
        </p:nvPicPr>
        <p:blipFill>
          <a:blip r:embed="rId4" cstate="print"/>
          <a:srcRect/>
          <a:stretch>
            <a:fillRect/>
          </a:stretch>
        </p:blipFill>
        <p:spPr bwMode="auto">
          <a:xfrm>
            <a:off x="6362700" y="3200400"/>
            <a:ext cx="2781300" cy="3657600"/>
          </a:xfrm>
          <a:prstGeom prst="rect">
            <a:avLst/>
          </a:prstGeom>
          <a:noFill/>
          <a:ln w="9525">
            <a:noFill/>
            <a:miter lim="800000"/>
            <a:headEnd/>
            <a:tailEnd/>
          </a:ln>
        </p:spPr>
      </p:pic>
      <p:pic>
        <p:nvPicPr>
          <p:cNvPr id="55299" name="Picture 3" descr="japannot"/>
          <p:cNvPicPr>
            <a:picLocks noGrp="1" noChangeAspect="1" noChangeArrowheads="1"/>
          </p:cNvPicPr>
          <p:nvPr>
            <p:ph type="subTitle" idx="1"/>
          </p:nvPr>
        </p:nvPicPr>
        <p:blipFill>
          <a:blip r:embed="rId5" cstate="print"/>
          <a:srcRect/>
          <a:stretch>
            <a:fillRect/>
          </a:stretch>
        </p:blipFill>
        <p:spPr>
          <a:xfrm>
            <a:off x="2514600" y="2133600"/>
            <a:ext cx="4176713" cy="3960813"/>
          </a:xfr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198438"/>
            <a:ext cx="8229600" cy="944562"/>
          </a:xfrm>
        </p:spPr>
        <p:txBody>
          <a:bodyPr/>
          <a:lstStyle/>
          <a:p>
            <a:r>
              <a:rPr lang="en-US" sz="3600">
                <a:latin typeface="Mom´sTypewriter" pitchFamily="2" charset="0"/>
              </a:rPr>
              <a:t>King’s Decision</a:t>
            </a:r>
          </a:p>
        </p:txBody>
      </p:sp>
      <p:sp>
        <p:nvSpPr>
          <p:cNvPr id="38915" name="Rectangle 3"/>
          <p:cNvSpPr>
            <a:spLocks noGrp="1" noChangeArrowheads="1"/>
          </p:cNvSpPr>
          <p:nvPr>
            <p:ph type="body" idx="1"/>
          </p:nvPr>
        </p:nvSpPr>
        <p:spPr>
          <a:xfrm>
            <a:off x="381000" y="1219200"/>
            <a:ext cx="8305800" cy="5105400"/>
          </a:xfrm>
        </p:spPr>
        <p:txBody>
          <a:bodyPr/>
          <a:lstStyle/>
          <a:p>
            <a:pPr>
              <a:lnSpc>
                <a:spcPct val="90000"/>
              </a:lnSpc>
            </a:pPr>
            <a:r>
              <a:rPr lang="en-US" sz="2000">
                <a:solidFill>
                  <a:srgbClr val="CC0000"/>
                </a:solidFill>
              </a:rPr>
              <a:t>In spite of he RCMP assurances that there was no evidence  of Japanese disloyalty or Fifth Column activity, King made no attempt to stop relocation via the War Measures Act. Why?</a:t>
            </a:r>
          </a:p>
          <a:p>
            <a:pPr>
              <a:lnSpc>
                <a:spcPct val="90000"/>
              </a:lnSpc>
            </a:pPr>
            <a:r>
              <a:rPr lang="en-US" sz="2000">
                <a:solidFill>
                  <a:srgbClr val="CC0000"/>
                </a:solidFill>
              </a:rPr>
              <a:t>In her book, </a:t>
            </a:r>
            <a:r>
              <a:rPr lang="en-US" sz="2000" i="1">
                <a:solidFill>
                  <a:srgbClr val="CC0000"/>
                </a:solidFill>
              </a:rPr>
              <a:t>The Politics of Racism: The Uprooting of Japanese Canadians During World War Two, </a:t>
            </a:r>
            <a:r>
              <a:rPr lang="en-US" sz="2000">
                <a:solidFill>
                  <a:srgbClr val="CC0000"/>
                </a:solidFill>
              </a:rPr>
              <a:t>Ann Sunahara describes Prime Minister King</a:t>
            </a:r>
          </a:p>
          <a:p>
            <a:pPr lvl="1">
              <a:lnSpc>
                <a:spcPct val="90000"/>
              </a:lnSpc>
            </a:pPr>
            <a:r>
              <a:rPr lang="en-US" sz="1800">
                <a:solidFill>
                  <a:srgbClr val="CC0000"/>
                </a:solidFill>
              </a:rPr>
              <a:t>King was an astute politician who often changed positions to suit popular opinion. Thus he was swayed by the unfounded paranoia from B.C. &amp; the racism of west coast politicians like MP Ian MacKenzie.</a:t>
            </a:r>
          </a:p>
          <a:p>
            <a:pPr lvl="1">
              <a:lnSpc>
                <a:spcPct val="90000"/>
              </a:lnSpc>
            </a:pPr>
            <a:r>
              <a:rPr lang="en-US" sz="1800">
                <a:solidFill>
                  <a:srgbClr val="CC0000"/>
                </a:solidFill>
              </a:rPr>
              <a:t>In a quote to </a:t>
            </a:r>
            <a:r>
              <a:rPr lang="en-US" sz="1800" u="sng">
                <a:solidFill>
                  <a:srgbClr val="CC0000"/>
                </a:solidFill>
              </a:rPr>
              <a:t>Vancouver Sun</a:t>
            </a:r>
            <a:r>
              <a:rPr lang="en-US" sz="1800">
                <a:solidFill>
                  <a:srgbClr val="CC0000"/>
                </a:solidFill>
              </a:rPr>
              <a:t> MacKenzie declared</a:t>
            </a:r>
            <a:r>
              <a:rPr lang="en-US" sz="1800" i="1">
                <a:solidFill>
                  <a:srgbClr val="CC0000"/>
                </a:solidFill>
              </a:rPr>
              <a:t> </a:t>
            </a:r>
            <a:br>
              <a:rPr lang="en-US" sz="1800" i="1">
                <a:solidFill>
                  <a:srgbClr val="CC0000"/>
                </a:solidFill>
              </a:rPr>
            </a:br>
            <a:r>
              <a:rPr lang="en-US" sz="1800" i="1">
                <a:solidFill>
                  <a:srgbClr val="990033"/>
                </a:solidFill>
              </a:rPr>
              <a:t>"It is the government’s plan to get these people out of B.C. as fast as possible. It is my personal intention, as long as I remain in public life, to see they never come back here. Let our slogan be for British Columbia: ‘No Japs from the Rockies to the seas.”</a:t>
            </a:r>
          </a:p>
          <a:p>
            <a:pPr>
              <a:lnSpc>
                <a:spcPct val="90000"/>
              </a:lnSpc>
            </a:pPr>
            <a:r>
              <a:rPr lang="en-US" sz="2000">
                <a:solidFill>
                  <a:srgbClr val="CC0000"/>
                </a:solidFill>
              </a:rPr>
              <a:t>Canadians benefited financially buying confiscated property</a:t>
            </a:r>
            <a:endParaRPr lang="en-US" sz="1800">
              <a:solidFill>
                <a:srgbClr val="990033"/>
              </a:solidFill>
            </a:endParaRPr>
          </a:p>
        </p:txBody>
      </p:sp>
      <p:pic>
        <p:nvPicPr>
          <p:cNvPr id="38916" name="Picture 4"/>
          <p:cNvPicPr>
            <a:picLocks noChangeAspect="1" noChangeArrowheads="1"/>
          </p:cNvPicPr>
          <p:nvPr/>
        </p:nvPicPr>
        <p:blipFill>
          <a:blip r:embed="rId3" cstate="print"/>
          <a:srcRect/>
          <a:stretch>
            <a:fillRect/>
          </a:stretch>
        </p:blipFill>
        <p:spPr bwMode="auto">
          <a:xfrm>
            <a:off x="1676400" y="457200"/>
            <a:ext cx="571500" cy="381000"/>
          </a:xfrm>
          <a:prstGeom prst="rect">
            <a:avLst/>
          </a:prstGeom>
          <a:noFill/>
          <a:ln w="9525">
            <a:noFill/>
            <a:miter lim="800000"/>
            <a:headEnd/>
            <a:tailEnd/>
          </a:ln>
          <a:effectLst/>
        </p:spPr>
      </p:pic>
      <p:pic>
        <p:nvPicPr>
          <p:cNvPr id="139266" name="Picture 2"/>
          <p:cNvPicPr>
            <a:picLocks noChangeAspect="1" noChangeArrowheads="1"/>
          </p:cNvPicPr>
          <p:nvPr/>
        </p:nvPicPr>
        <p:blipFill>
          <a:blip r:embed="rId4" cstate="print"/>
          <a:srcRect/>
          <a:stretch>
            <a:fillRect/>
          </a:stretch>
        </p:blipFill>
        <p:spPr bwMode="auto">
          <a:xfrm>
            <a:off x="7315200" y="4724400"/>
            <a:ext cx="18288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395288" y="476250"/>
            <a:ext cx="5254625" cy="5545138"/>
          </a:xfrm>
        </p:spPr>
        <p:txBody>
          <a:bodyPr/>
          <a:lstStyle/>
          <a:p>
            <a:r>
              <a:rPr lang="en-US" sz="2800"/>
              <a:t>Discrimination was rampant:</a:t>
            </a:r>
          </a:p>
          <a:p>
            <a:pPr lvl="1"/>
            <a:r>
              <a:rPr lang="en-US" i="1"/>
              <a:t>"A Jap's a Jap. It makes no difference whether the Jap is a citizen or not."</a:t>
            </a:r>
            <a:r>
              <a:rPr lang="en-US" sz="2400"/>
              <a:t/>
            </a:r>
            <a:br>
              <a:rPr lang="en-US" sz="2400"/>
            </a:br>
            <a:r>
              <a:rPr lang="en-US" sz="2400"/>
              <a:t>— </a:t>
            </a:r>
            <a:r>
              <a:rPr lang="en-US" sz="2000"/>
              <a:t>General John L. DeWitt, Commander, 	Western Defense Command, 1942</a:t>
            </a:r>
            <a:r>
              <a:rPr lang="en-US" sz="2400"/>
              <a:t> </a:t>
            </a:r>
          </a:p>
          <a:p>
            <a:pPr lvl="1"/>
            <a:r>
              <a:rPr lang="en-US" i="1"/>
              <a:t>"I am determined that if they have one drop of Japanese blood in them, they must go to camp."</a:t>
            </a:r>
            <a:r>
              <a:rPr lang="en-US"/>
              <a:t/>
            </a:r>
            <a:br>
              <a:rPr lang="en-US"/>
            </a:br>
            <a:r>
              <a:rPr lang="en-US" sz="2400"/>
              <a:t>— </a:t>
            </a:r>
            <a:r>
              <a:rPr lang="en-US" sz="2000"/>
              <a:t>Colonel Karl Bendetsen, 	Administrator, Wartime Civil Control 	Administration, 1942 </a:t>
            </a:r>
          </a:p>
        </p:txBody>
      </p:sp>
      <p:pic>
        <p:nvPicPr>
          <p:cNvPr id="11270" name="Picture 6" descr="click to enlarge">
            <a:hlinkClick r:id="rId2"/>
          </p:cNvPr>
          <p:cNvPicPr>
            <a:picLocks noChangeAspect="1" noChangeArrowheads="1"/>
          </p:cNvPicPr>
          <p:nvPr/>
        </p:nvPicPr>
        <p:blipFill>
          <a:blip r:embed="rId3" cstate="print"/>
          <a:srcRect/>
          <a:stretch>
            <a:fillRect/>
          </a:stretch>
        </p:blipFill>
        <p:spPr bwMode="auto">
          <a:xfrm>
            <a:off x="5940425" y="692150"/>
            <a:ext cx="2081213" cy="2574925"/>
          </a:xfrm>
          <a:prstGeom prst="rect">
            <a:avLst/>
          </a:prstGeom>
          <a:noFill/>
        </p:spPr>
      </p:pic>
      <p:pic>
        <p:nvPicPr>
          <p:cNvPr id="11272" name="Picture 8" descr="click to enlarge">
            <a:hlinkClick r:id="rId4"/>
          </p:cNvPr>
          <p:cNvPicPr>
            <a:picLocks noChangeAspect="1" noChangeArrowheads="1"/>
          </p:cNvPicPr>
          <p:nvPr/>
        </p:nvPicPr>
        <p:blipFill>
          <a:blip r:embed="rId5" cstate="print"/>
          <a:srcRect/>
          <a:stretch>
            <a:fillRect/>
          </a:stretch>
        </p:blipFill>
        <p:spPr bwMode="auto">
          <a:xfrm>
            <a:off x="5940425" y="3500438"/>
            <a:ext cx="2232025" cy="2052637"/>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defRPr/>
            </a:pPr>
            <a:r>
              <a:rPr lang="en-US" dirty="0">
                <a:solidFill>
                  <a:schemeClr val="folHlink"/>
                </a:solidFill>
                <a:ea typeface="+mj-ea"/>
              </a:rPr>
              <a:t>Internment Timeline</a:t>
            </a:r>
          </a:p>
        </p:txBody>
      </p:sp>
      <p:sp>
        <p:nvSpPr>
          <p:cNvPr id="59395" name="Rectangle 3"/>
          <p:cNvSpPr>
            <a:spLocks noGrp="1" noChangeArrowheads="1"/>
          </p:cNvSpPr>
          <p:nvPr>
            <p:ph type="body" idx="1"/>
          </p:nvPr>
        </p:nvSpPr>
        <p:spPr>
          <a:xfrm>
            <a:off x="457200" y="1295400"/>
            <a:ext cx="8229600" cy="5562600"/>
          </a:xfrm>
        </p:spPr>
        <p:txBody>
          <a:bodyPr/>
          <a:lstStyle/>
          <a:p>
            <a:pPr eaLnBrk="1" hangingPunct="1">
              <a:lnSpc>
                <a:spcPct val="80000"/>
              </a:lnSpc>
              <a:buFont typeface="Wingdings" charset="2"/>
              <a:buNone/>
            </a:pPr>
            <a:endParaRPr lang="en-US" sz="1800" smtClean="0"/>
          </a:p>
          <a:p>
            <a:pPr eaLnBrk="1" hangingPunct="1">
              <a:lnSpc>
                <a:spcPct val="80000"/>
              </a:lnSpc>
            </a:pPr>
            <a:r>
              <a:rPr lang="en-US" sz="1800" b="1" smtClean="0">
                <a:solidFill>
                  <a:schemeClr val="folHlink"/>
                </a:solidFill>
              </a:rPr>
              <a:t>1941 (December 8):</a:t>
            </a:r>
            <a:r>
              <a:rPr lang="en-US" sz="1800" b="1" smtClean="0"/>
              <a:t> 1,200 Japanese Canadian fishing boats are impounded. Japanese language newspapers and schools close.</a:t>
            </a:r>
            <a:br>
              <a:rPr lang="en-US" sz="1800" b="1" smtClean="0"/>
            </a:br>
            <a:endParaRPr lang="en-US" sz="1800" b="1" smtClean="0"/>
          </a:p>
          <a:p>
            <a:pPr eaLnBrk="1" hangingPunct="1">
              <a:lnSpc>
                <a:spcPct val="80000"/>
              </a:lnSpc>
            </a:pPr>
            <a:r>
              <a:rPr lang="en-US" sz="1800" b="1" smtClean="0"/>
              <a:t> </a:t>
            </a:r>
            <a:r>
              <a:rPr lang="en-US" sz="1800" b="1" smtClean="0">
                <a:solidFill>
                  <a:schemeClr val="folHlink"/>
                </a:solidFill>
              </a:rPr>
              <a:t>1942 (January 16):</a:t>
            </a:r>
            <a:r>
              <a:rPr lang="en-US" sz="1800" b="1" smtClean="0"/>
              <a:t> Removal begins of Japanese immigrant males from coastal areas.</a:t>
            </a:r>
            <a:br>
              <a:rPr lang="en-US" sz="1800" b="1" smtClean="0"/>
            </a:br>
            <a:endParaRPr lang="en-US" sz="1800" b="1" smtClean="0"/>
          </a:p>
          <a:p>
            <a:pPr eaLnBrk="1" hangingPunct="1">
              <a:lnSpc>
                <a:spcPct val="80000"/>
              </a:lnSpc>
            </a:pPr>
            <a:r>
              <a:rPr lang="en-US" sz="1800" b="1" smtClean="0">
                <a:solidFill>
                  <a:schemeClr val="folHlink"/>
                </a:solidFill>
              </a:rPr>
              <a:t>1942 (February 24):</a:t>
            </a:r>
            <a:r>
              <a:rPr lang="en-US" sz="1800" b="1" smtClean="0"/>
              <a:t> All male Japanese Canadian citizens between the ages of 18 and 45 ordered to be removed from 100-mile-wide zone along the coast of British Columbia.</a:t>
            </a:r>
            <a:br>
              <a:rPr lang="en-US" sz="1800" b="1" smtClean="0"/>
            </a:br>
            <a:endParaRPr lang="en-US" sz="1800" b="1" smtClean="0"/>
          </a:p>
          <a:p>
            <a:pPr eaLnBrk="1" hangingPunct="1">
              <a:lnSpc>
                <a:spcPct val="80000"/>
              </a:lnSpc>
            </a:pPr>
            <a:r>
              <a:rPr lang="en-US" sz="1800" b="1" smtClean="0">
                <a:solidFill>
                  <a:schemeClr val="folHlink"/>
                </a:solidFill>
              </a:rPr>
              <a:t>1942 (February 26):</a:t>
            </a:r>
            <a:r>
              <a:rPr lang="en-US" sz="1800" b="1" smtClean="0"/>
              <a:t> Mass evacuation of Japanese Canadians begins. Some given only 24 hours notice. Cars, cameras and radios confiscated for “protective measures”. Curfew imposed.</a:t>
            </a:r>
            <a:br>
              <a:rPr lang="en-US" sz="1800" b="1" smtClean="0"/>
            </a:br>
            <a:endParaRPr lang="en-US" sz="1800" b="1" smtClean="0"/>
          </a:p>
          <a:p>
            <a:pPr eaLnBrk="1" hangingPunct="1">
              <a:lnSpc>
                <a:spcPct val="80000"/>
              </a:lnSpc>
            </a:pPr>
            <a:r>
              <a:rPr lang="en-US" sz="1800" b="1" smtClean="0">
                <a:solidFill>
                  <a:schemeClr val="folHlink"/>
                </a:solidFill>
              </a:rPr>
              <a:t>1942 (March 4):</a:t>
            </a:r>
            <a:r>
              <a:rPr lang="en-US" sz="1800" b="1" smtClean="0"/>
              <a:t> Japanese Canadians ordered to turn over property and belongings to Custodian of Enemy Alien Property as a “protective measure only”.  Eventually these assets were sold and proceeds used to pay for the interment</a:t>
            </a:r>
          </a:p>
          <a:p>
            <a:pPr eaLnBrk="1" hangingPunct="1">
              <a:lnSpc>
                <a:spcPct val="80000"/>
              </a:lnSpc>
            </a:pPr>
            <a:endParaRPr lang="en-US" sz="1800" b="1" smtClean="0">
              <a:solidFill>
                <a:schemeClr val="folHlink"/>
              </a:solidFill>
            </a:endParaRPr>
          </a:p>
          <a:p>
            <a:pPr eaLnBrk="1" hangingPunct="1">
              <a:lnSpc>
                <a:spcPct val="80000"/>
              </a:lnSpc>
            </a:pPr>
            <a:r>
              <a:rPr lang="en-US" sz="1800" b="1" smtClean="0">
                <a:solidFill>
                  <a:schemeClr val="folHlink"/>
                </a:solidFill>
              </a:rPr>
              <a:t>1942 (March 25):</a:t>
            </a:r>
            <a:r>
              <a:rPr lang="en-US" sz="1800" b="1" smtClean="0"/>
              <a:t> British Columbia Security Commission initiates scheme of forcing men to road camps and women and children to “ghost town” detention camps.</a:t>
            </a:r>
            <a:r>
              <a:rPr lang="en-US" sz="1800" smtClean="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solidFill>
                  <a:srgbClr val="FF0000"/>
                </a:solidFill>
              </a:rPr>
              <a:t>War on the Home front</a:t>
            </a:r>
          </a:p>
        </p:txBody>
      </p:sp>
      <p:sp>
        <p:nvSpPr>
          <p:cNvPr id="3" name="Content Placeholder 2"/>
          <p:cNvSpPr>
            <a:spLocks noGrp="1"/>
          </p:cNvSpPr>
          <p:nvPr>
            <p:ph idx="1"/>
          </p:nvPr>
        </p:nvSpPr>
        <p:spPr>
          <a:xfrm>
            <a:off x="457200" y="1981200"/>
            <a:ext cx="6934200" cy="4114800"/>
          </a:xfrm>
        </p:spPr>
        <p:txBody>
          <a:bodyPr>
            <a:normAutofit fontScale="92500" lnSpcReduction="10000"/>
          </a:bodyPr>
          <a:lstStyle/>
          <a:p>
            <a:pPr eaLnBrk="1" hangingPunct="1">
              <a:defRPr/>
            </a:pPr>
            <a:r>
              <a:rPr lang="en-US" dirty="0" smtClean="0"/>
              <a:t>QUESTION 1:  </a:t>
            </a:r>
            <a:br>
              <a:rPr lang="en-US" dirty="0" smtClean="0"/>
            </a:br>
            <a:r>
              <a:rPr lang="en-US" dirty="0" smtClean="0"/>
              <a:t>What is more important to you:   Civil liberties (democracy, individual freedoms, rights etc.)  OR National Security</a:t>
            </a:r>
            <a:br>
              <a:rPr lang="en-US" dirty="0" smtClean="0"/>
            </a:br>
            <a:endParaRPr lang="en-US" dirty="0" smtClean="0"/>
          </a:p>
          <a:p>
            <a:pPr eaLnBrk="1" hangingPunct="1">
              <a:defRPr/>
            </a:pPr>
            <a:r>
              <a:rPr lang="en-US" dirty="0" smtClean="0"/>
              <a:t>QUESTION 2:</a:t>
            </a:r>
            <a:br>
              <a:rPr lang="en-US" dirty="0" smtClean="0"/>
            </a:br>
            <a:r>
              <a:rPr lang="en-US" dirty="0" smtClean="0"/>
              <a:t>Would this change during war?  Why or why not?</a:t>
            </a:r>
          </a:p>
        </p:txBody>
      </p:sp>
      <p:pic>
        <p:nvPicPr>
          <p:cNvPr id="2052" name="Picture 2" descr="http://www.instaplanet.com/images/212pSilence.jpg"/>
          <p:cNvPicPr>
            <a:picLocks noChangeAspect="1" noChangeArrowheads="1"/>
          </p:cNvPicPr>
          <p:nvPr/>
        </p:nvPicPr>
        <p:blipFill>
          <a:blip r:embed="rId2" cstate="print"/>
          <a:srcRect/>
          <a:stretch>
            <a:fillRect/>
          </a:stretch>
        </p:blipFill>
        <p:spPr bwMode="auto">
          <a:xfrm>
            <a:off x="7086600" y="1524000"/>
            <a:ext cx="2057400" cy="3124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762000" y="304800"/>
            <a:ext cx="7543800" cy="603250"/>
          </a:xfrm>
        </p:spPr>
        <p:txBody>
          <a:bodyPr/>
          <a:lstStyle/>
          <a:p>
            <a:pPr algn="ctr"/>
            <a:r>
              <a:rPr lang="en-CA" sz="2800">
                <a:solidFill>
                  <a:schemeClr val="tx1"/>
                </a:solidFill>
              </a:rPr>
              <a:t> </a:t>
            </a:r>
            <a:r>
              <a:rPr lang="en-CA" sz="2800" b="1">
                <a:solidFill>
                  <a:schemeClr val="tx1"/>
                </a:solidFill>
                <a:latin typeface="Arial" charset="0"/>
              </a:rPr>
              <a:t>WWII – Japanese Internment</a:t>
            </a:r>
            <a:endParaRPr lang="en-US" sz="2800" b="1">
              <a:solidFill>
                <a:schemeClr val="tx1"/>
              </a:solidFill>
              <a:latin typeface="Arial" charset="0"/>
            </a:endParaRPr>
          </a:p>
        </p:txBody>
      </p:sp>
      <p:sp>
        <p:nvSpPr>
          <p:cNvPr id="117763" name="Rectangle 3"/>
          <p:cNvSpPr>
            <a:spLocks noGrp="1" noChangeArrowheads="1"/>
          </p:cNvSpPr>
          <p:nvPr>
            <p:ph type="body" idx="1"/>
          </p:nvPr>
        </p:nvSpPr>
        <p:spPr>
          <a:xfrm>
            <a:off x="250825" y="1052513"/>
            <a:ext cx="5102225" cy="5327650"/>
          </a:xfrm>
        </p:spPr>
        <p:txBody>
          <a:bodyPr/>
          <a:lstStyle/>
          <a:p>
            <a:pPr>
              <a:lnSpc>
                <a:spcPct val="80000"/>
              </a:lnSpc>
            </a:pPr>
            <a:r>
              <a:rPr lang="en-US" sz="2400" b="1" dirty="0"/>
              <a:t>Bowing to public pressure, the Government of Canada </a:t>
            </a:r>
            <a:r>
              <a:rPr lang="en-US" sz="2400" b="1" dirty="0">
                <a:solidFill>
                  <a:srgbClr val="FF0000"/>
                </a:solidFill>
              </a:rPr>
              <a:t>issued War Time Measures Act </a:t>
            </a:r>
            <a:r>
              <a:rPr lang="en-US" sz="2400" b="1" dirty="0"/>
              <a:t>on 24 February 1942 forcing Japanese-Canadians and Japanese in Canada on 24 into “protective areas” (i.e., internment camps) for </a:t>
            </a:r>
            <a:r>
              <a:rPr lang="en-US" sz="2400" b="1" dirty="0">
                <a:solidFill>
                  <a:srgbClr val="FF0000"/>
                </a:solidFill>
              </a:rPr>
              <a:t>“their own safety”.</a:t>
            </a:r>
          </a:p>
          <a:p>
            <a:pPr>
              <a:lnSpc>
                <a:spcPct val="80000"/>
              </a:lnSpc>
            </a:pPr>
            <a:endParaRPr lang="en-US" sz="2400" b="1" dirty="0"/>
          </a:p>
          <a:p>
            <a:pPr>
              <a:lnSpc>
                <a:spcPct val="80000"/>
              </a:lnSpc>
            </a:pPr>
            <a:r>
              <a:rPr lang="en-US" sz="2400" b="1" dirty="0"/>
              <a:t>All property that could not be carried would be taken into </a:t>
            </a:r>
            <a:r>
              <a:rPr lang="en-US" sz="2400" b="1" dirty="0">
                <a:solidFill>
                  <a:srgbClr val="FF0000"/>
                </a:solidFill>
              </a:rPr>
              <a:t>“protective custody.”  </a:t>
            </a:r>
            <a:r>
              <a:rPr lang="en-US" sz="2400" b="1" dirty="0"/>
              <a:t>These items effectively became the property of the Canadian government.</a:t>
            </a:r>
            <a:endParaRPr lang="en-US" sz="2600" b="1" dirty="0"/>
          </a:p>
          <a:p>
            <a:pPr>
              <a:lnSpc>
                <a:spcPct val="80000"/>
              </a:lnSpc>
            </a:pPr>
            <a:endParaRPr lang="en-US" sz="2600" b="1" dirty="0"/>
          </a:p>
        </p:txBody>
      </p:sp>
      <p:pic>
        <p:nvPicPr>
          <p:cNvPr id="117765" name="Picture 5" descr="instruc"/>
          <p:cNvPicPr>
            <a:picLocks noChangeAspect="1" noChangeArrowheads="1"/>
          </p:cNvPicPr>
          <p:nvPr/>
        </p:nvPicPr>
        <p:blipFill>
          <a:blip r:embed="rId2" cstate="print"/>
          <a:srcRect/>
          <a:stretch>
            <a:fillRect/>
          </a:stretch>
        </p:blipFill>
        <p:spPr bwMode="auto">
          <a:xfrm>
            <a:off x="5435600" y="1196975"/>
            <a:ext cx="3321050" cy="446405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762000" y="304800"/>
            <a:ext cx="7543800" cy="603250"/>
          </a:xfrm>
        </p:spPr>
        <p:txBody>
          <a:bodyPr/>
          <a:lstStyle/>
          <a:p>
            <a:pPr algn="ctr"/>
            <a:r>
              <a:rPr lang="en-CA" sz="2800">
                <a:solidFill>
                  <a:schemeClr val="tx1"/>
                </a:solidFill>
              </a:rPr>
              <a:t> </a:t>
            </a:r>
            <a:r>
              <a:rPr lang="en-CA" sz="2800" b="1">
                <a:solidFill>
                  <a:schemeClr val="tx1"/>
                </a:solidFill>
                <a:latin typeface="Arial" charset="0"/>
              </a:rPr>
              <a:t>WWII – Japanese Internment</a:t>
            </a:r>
            <a:endParaRPr lang="en-US" sz="2800" b="1">
              <a:solidFill>
                <a:schemeClr val="tx1"/>
              </a:solidFill>
              <a:latin typeface="Arial" charset="0"/>
            </a:endParaRPr>
          </a:p>
        </p:txBody>
      </p:sp>
      <p:sp>
        <p:nvSpPr>
          <p:cNvPr id="107523" name="Rectangle 3"/>
          <p:cNvSpPr>
            <a:spLocks noGrp="1" noChangeArrowheads="1"/>
          </p:cNvSpPr>
          <p:nvPr>
            <p:ph type="body" idx="1"/>
          </p:nvPr>
        </p:nvSpPr>
        <p:spPr>
          <a:xfrm>
            <a:off x="3635375" y="1268413"/>
            <a:ext cx="4670425" cy="4751387"/>
          </a:xfrm>
        </p:spPr>
        <p:txBody>
          <a:bodyPr/>
          <a:lstStyle/>
          <a:p>
            <a:pPr>
              <a:lnSpc>
                <a:spcPct val="80000"/>
              </a:lnSpc>
            </a:pPr>
            <a:r>
              <a:rPr lang="en-US" sz="2400" b="1"/>
              <a:t>There were ten internment camps in Canada.  The camps included three road camps, two Prisoner of War (POW) camps, and five self- supporting camps scattered throughout Canada. </a:t>
            </a:r>
          </a:p>
          <a:p>
            <a:pPr>
              <a:lnSpc>
                <a:spcPct val="80000"/>
              </a:lnSpc>
            </a:pPr>
            <a:endParaRPr lang="en-US" sz="2400" b="1"/>
          </a:p>
          <a:p>
            <a:pPr>
              <a:lnSpc>
                <a:spcPct val="80000"/>
              </a:lnSpc>
            </a:pPr>
            <a:r>
              <a:rPr lang="en-US" sz="2400" b="1"/>
              <a:t>The camps were not surrounded with barbed wire, but living conditions were primitive and crowded with no electricity or running water. </a:t>
            </a:r>
          </a:p>
        </p:txBody>
      </p:sp>
      <p:pic>
        <p:nvPicPr>
          <p:cNvPr id="107524" name="Picture 4" descr="here_comes"/>
          <p:cNvPicPr>
            <a:picLocks noChangeAspect="1" noChangeArrowheads="1"/>
          </p:cNvPicPr>
          <p:nvPr/>
        </p:nvPicPr>
        <p:blipFill>
          <a:blip r:embed="rId2" cstate="print"/>
          <a:srcRect/>
          <a:stretch>
            <a:fillRect/>
          </a:stretch>
        </p:blipFill>
        <p:spPr bwMode="auto">
          <a:xfrm>
            <a:off x="838200" y="1295400"/>
            <a:ext cx="2299731" cy="2365375"/>
          </a:xfrm>
          <a:prstGeom prst="rect">
            <a:avLst/>
          </a:prstGeom>
          <a:noFill/>
        </p:spPr>
      </p:pic>
      <p:pic>
        <p:nvPicPr>
          <p:cNvPr id="5" name="Picture 2" descr="http://static.howstuffworks.com/gif/japanese-internment-camp-3.jpg"/>
          <p:cNvPicPr>
            <a:picLocks noChangeAspect="1" noChangeArrowheads="1"/>
          </p:cNvPicPr>
          <p:nvPr/>
        </p:nvPicPr>
        <p:blipFill>
          <a:blip r:embed="rId3" cstate="print"/>
          <a:srcRect/>
          <a:stretch>
            <a:fillRect/>
          </a:stretch>
        </p:blipFill>
        <p:spPr bwMode="auto">
          <a:xfrm>
            <a:off x="304800" y="3886200"/>
            <a:ext cx="3073400"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762000" y="304800"/>
            <a:ext cx="7543800" cy="603250"/>
          </a:xfrm>
        </p:spPr>
        <p:txBody>
          <a:bodyPr/>
          <a:lstStyle/>
          <a:p>
            <a:pPr algn="ctr"/>
            <a:r>
              <a:rPr lang="en-CA" sz="2800">
                <a:solidFill>
                  <a:schemeClr val="tx1"/>
                </a:solidFill>
              </a:rPr>
              <a:t> </a:t>
            </a:r>
            <a:r>
              <a:rPr lang="en-CA" sz="2800" b="1">
                <a:solidFill>
                  <a:schemeClr val="tx1"/>
                </a:solidFill>
                <a:latin typeface="Arial" charset="0"/>
              </a:rPr>
              <a:t>WWII – Japanese Internment</a:t>
            </a:r>
            <a:endParaRPr lang="en-US" sz="2800" b="1">
              <a:solidFill>
                <a:schemeClr val="tx1"/>
              </a:solidFill>
              <a:latin typeface="Arial" charset="0"/>
            </a:endParaRPr>
          </a:p>
        </p:txBody>
      </p:sp>
      <p:sp>
        <p:nvSpPr>
          <p:cNvPr id="109571" name="Rectangle 3"/>
          <p:cNvSpPr>
            <a:spLocks noGrp="1" noChangeArrowheads="1"/>
          </p:cNvSpPr>
          <p:nvPr>
            <p:ph type="body" idx="1"/>
          </p:nvPr>
        </p:nvSpPr>
        <p:spPr>
          <a:xfrm>
            <a:off x="3203575" y="981075"/>
            <a:ext cx="5472113" cy="5038725"/>
          </a:xfrm>
        </p:spPr>
        <p:txBody>
          <a:bodyPr/>
          <a:lstStyle/>
          <a:p>
            <a:pPr>
              <a:lnSpc>
                <a:spcPct val="80000"/>
              </a:lnSpc>
            </a:pPr>
            <a:r>
              <a:rPr lang="en-US" sz="2400" b="1"/>
              <a:t>Canada sent Japanese males to (1) road camps in the British Columbian interior, (2) sugar beet projects on the Prairies, or (3) internment in a POW camp in Ontario.</a:t>
            </a:r>
          </a:p>
          <a:p>
            <a:pPr>
              <a:lnSpc>
                <a:spcPct val="80000"/>
              </a:lnSpc>
            </a:pPr>
            <a:endParaRPr lang="en-US" sz="2400" b="1"/>
          </a:p>
          <a:p>
            <a:pPr>
              <a:lnSpc>
                <a:spcPct val="80000"/>
              </a:lnSpc>
            </a:pPr>
            <a:r>
              <a:rPr lang="en-US" sz="2400" b="1"/>
              <a:t>Women and children were moved to six towns in the interior of British Columbia.   In these towns, the living conditions were desperately poor.  Citizens of wartime Japan sent supplemental food shipments through the Red Cross.</a:t>
            </a:r>
            <a:r>
              <a:rPr lang="en-US" sz="2400"/>
              <a:t> </a:t>
            </a:r>
          </a:p>
        </p:txBody>
      </p:sp>
      <p:pic>
        <p:nvPicPr>
          <p:cNvPr id="109574" name="Picture 6" descr="pic2"/>
          <p:cNvPicPr>
            <a:picLocks noChangeAspect="1" noChangeArrowheads="1"/>
          </p:cNvPicPr>
          <p:nvPr/>
        </p:nvPicPr>
        <p:blipFill>
          <a:blip r:embed="rId2" cstate="print"/>
          <a:srcRect/>
          <a:stretch>
            <a:fillRect/>
          </a:stretch>
        </p:blipFill>
        <p:spPr bwMode="auto">
          <a:xfrm>
            <a:off x="457200" y="4343400"/>
            <a:ext cx="2952750" cy="2079625"/>
          </a:xfrm>
          <a:prstGeom prst="rect">
            <a:avLst/>
          </a:prstGeom>
          <a:noFill/>
        </p:spPr>
      </p:pic>
      <p:pic>
        <p:nvPicPr>
          <p:cNvPr id="137218" name="Picture 2"/>
          <p:cNvPicPr>
            <a:picLocks noChangeAspect="1" noChangeArrowheads="1"/>
          </p:cNvPicPr>
          <p:nvPr/>
        </p:nvPicPr>
        <p:blipFill>
          <a:blip r:embed="rId3" cstate="print"/>
          <a:srcRect/>
          <a:stretch>
            <a:fillRect/>
          </a:stretch>
        </p:blipFill>
        <p:spPr bwMode="auto">
          <a:xfrm>
            <a:off x="381000" y="1066800"/>
            <a:ext cx="2679239"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762000" y="304800"/>
            <a:ext cx="7543800" cy="603250"/>
          </a:xfrm>
        </p:spPr>
        <p:txBody>
          <a:bodyPr/>
          <a:lstStyle/>
          <a:p>
            <a:pPr algn="ctr"/>
            <a:r>
              <a:rPr lang="en-CA" sz="2800">
                <a:solidFill>
                  <a:schemeClr val="tx1"/>
                </a:solidFill>
              </a:rPr>
              <a:t> </a:t>
            </a:r>
            <a:r>
              <a:rPr lang="en-CA" sz="2800" b="1">
                <a:solidFill>
                  <a:schemeClr val="tx1"/>
                </a:solidFill>
                <a:latin typeface="Arial" charset="0"/>
              </a:rPr>
              <a:t>WWII – Japanese Internment</a:t>
            </a:r>
            <a:endParaRPr lang="en-US" sz="2800" b="1">
              <a:solidFill>
                <a:schemeClr val="tx1"/>
              </a:solidFill>
              <a:latin typeface="Arial" charset="0"/>
            </a:endParaRPr>
          </a:p>
        </p:txBody>
      </p:sp>
      <p:sp>
        <p:nvSpPr>
          <p:cNvPr id="113667" name="Rectangle 3"/>
          <p:cNvSpPr>
            <a:spLocks noGrp="1" noChangeArrowheads="1"/>
          </p:cNvSpPr>
          <p:nvPr>
            <p:ph type="body" idx="1"/>
          </p:nvPr>
        </p:nvSpPr>
        <p:spPr>
          <a:xfrm>
            <a:off x="2987675" y="981075"/>
            <a:ext cx="5318125" cy="5038725"/>
          </a:xfrm>
        </p:spPr>
        <p:txBody>
          <a:bodyPr/>
          <a:lstStyle/>
          <a:p>
            <a:pPr>
              <a:lnSpc>
                <a:spcPct val="80000"/>
              </a:lnSpc>
            </a:pPr>
            <a:r>
              <a:rPr lang="en-US" sz="2100" b="1"/>
              <a:t>Under the pretence of homeland protection, Japanese-Canadians were </a:t>
            </a:r>
          </a:p>
          <a:p>
            <a:pPr>
              <a:lnSpc>
                <a:spcPct val="80000"/>
              </a:lnSpc>
              <a:buFontTx/>
              <a:buNone/>
            </a:pPr>
            <a:r>
              <a:rPr lang="en-US" sz="2100" b="1"/>
              <a:t>		(1) denied their basic rights, </a:t>
            </a:r>
          </a:p>
          <a:p>
            <a:pPr>
              <a:lnSpc>
                <a:spcPct val="80000"/>
              </a:lnSpc>
              <a:buFontTx/>
              <a:buNone/>
            </a:pPr>
            <a:r>
              <a:rPr lang="en-US" sz="2100" b="1"/>
              <a:t>		(2) issued special clothing, </a:t>
            </a:r>
          </a:p>
          <a:p>
            <a:pPr>
              <a:lnSpc>
                <a:spcPct val="80000"/>
              </a:lnSpc>
              <a:buFontTx/>
              <a:buNone/>
            </a:pPr>
            <a:r>
              <a:rPr lang="en-US" sz="2100" b="1"/>
              <a:t>		(3) stripped of their personal belongings and property, </a:t>
            </a:r>
          </a:p>
          <a:p>
            <a:pPr>
              <a:lnSpc>
                <a:spcPct val="80000"/>
              </a:lnSpc>
              <a:buFontTx/>
              <a:buNone/>
            </a:pPr>
            <a:r>
              <a:rPr lang="en-US" sz="2100" b="1"/>
              <a:t>		(4) relocated into camps, and </a:t>
            </a:r>
          </a:p>
          <a:p>
            <a:pPr>
              <a:lnSpc>
                <a:spcPct val="80000"/>
              </a:lnSpc>
              <a:buFontTx/>
              <a:buNone/>
            </a:pPr>
            <a:r>
              <a:rPr lang="en-US" sz="2100" b="1"/>
              <a:t>		(5) forced into manual labour.  </a:t>
            </a:r>
          </a:p>
          <a:p>
            <a:pPr>
              <a:lnSpc>
                <a:spcPct val="80000"/>
              </a:lnSpc>
            </a:pPr>
            <a:endParaRPr lang="en-US" sz="2100" b="1"/>
          </a:p>
          <a:p>
            <a:pPr>
              <a:lnSpc>
                <a:spcPct val="80000"/>
              </a:lnSpc>
            </a:pPr>
            <a:r>
              <a:rPr lang="en-US" sz="2100" b="1"/>
              <a:t>As well, Japanese schools were closed, Japanese newspapers were shut down and a dusk-to-dawn curfew was imposed.  </a:t>
            </a:r>
          </a:p>
          <a:p>
            <a:pPr>
              <a:lnSpc>
                <a:spcPct val="80000"/>
              </a:lnSpc>
            </a:pPr>
            <a:endParaRPr lang="en-US" sz="2100" b="1"/>
          </a:p>
          <a:p>
            <a:pPr>
              <a:lnSpc>
                <a:spcPct val="80000"/>
              </a:lnSpc>
            </a:pPr>
            <a:r>
              <a:rPr lang="en-US" sz="2100" b="1"/>
              <a:t>These actions were similar to to the Nazi impoverishment and relocation of Jews to ghettos prior to WWII.</a:t>
            </a:r>
          </a:p>
        </p:txBody>
      </p:sp>
      <p:pic>
        <p:nvPicPr>
          <p:cNvPr id="113669" name="Picture 5" descr="pic1"/>
          <p:cNvPicPr>
            <a:picLocks noChangeAspect="1" noChangeArrowheads="1"/>
          </p:cNvPicPr>
          <p:nvPr/>
        </p:nvPicPr>
        <p:blipFill>
          <a:blip r:embed="rId2" cstate="print"/>
          <a:srcRect/>
          <a:stretch>
            <a:fillRect/>
          </a:stretch>
        </p:blipFill>
        <p:spPr bwMode="auto">
          <a:xfrm>
            <a:off x="250825" y="1773238"/>
            <a:ext cx="2736850" cy="2371725"/>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356100" y="1700213"/>
            <a:ext cx="4248150" cy="4114800"/>
          </a:xfrm>
        </p:spPr>
        <p:txBody>
          <a:bodyPr/>
          <a:lstStyle/>
          <a:p>
            <a:r>
              <a:rPr lang="en-US"/>
              <a:t>This notice was posted in all coastal areas.</a:t>
            </a:r>
          </a:p>
        </p:txBody>
      </p:sp>
      <p:pic>
        <p:nvPicPr>
          <p:cNvPr id="37893" name="Picture 5" descr="japannot"/>
          <p:cNvPicPr>
            <a:picLocks noChangeAspect="1" noChangeArrowheads="1"/>
          </p:cNvPicPr>
          <p:nvPr/>
        </p:nvPicPr>
        <p:blipFill>
          <a:blip r:embed="rId2" cstate="print"/>
          <a:srcRect/>
          <a:stretch>
            <a:fillRect/>
          </a:stretch>
        </p:blipFill>
        <p:spPr bwMode="auto">
          <a:xfrm>
            <a:off x="323850" y="260350"/>
            <a:ext cx="3781425" cy="5761038"/>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68313" y="4221163"/>
            <a:ext cx="7989887" cy="2009775"/>
          </a:xfrm>
        </p:spPr>
        <p:txBody>
          <a:bodyPr/>
          <a:lstStyle/>
          <a:p>
            <a:r>
              <a:rPr lang="en-US"/>
              <a:t>Registration of all Japanese-Canadians, both resident aliens and citizens, was the first step toward forced removal. </a:t>
            </a:r>
          </a:p>
        </p:txBody>
      </p:sp>
      <p:pic>
        <p:nvPicPr>
          <p:cNvPr id="10245" name="Picture 5" descr="000809"/>
          <p:cNvPicPr>
            <a:picLocks noChangeAspect="1" noChangeArrowheads="1"/>
          </p:cNvPicPr>
          <p:nvPr/>
        </p:nvPicPr>
        <p:blipFill>
          <a:blip r:embed="rId2" cstate="print"/>
          <a:srcRect/>
          <a:stretch>
            <a:fillRect/>
          </a:stretch>
        </p:blipFill>
        <p:spPr bwMode="auto">
          <a:xfrm>
            <a:off x="1908175" y="241300"/>
            <a:ext cx="5184775" cy="3889375"/>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11188" y="0"/>
            <a:ext cx="3673475" cy="1143000"/>
          </a:xfrm>
        </p:spPr>
        <p:txBody>
          <a:bodyPr/>
          <a:lstStyle/>
          <a:p>
            <a:r>
              <a:rPr lang="en-US" b="1" u="none">
                <a:effectLst>
                  <a:outerShdw blurRad="38100" dist="38100" dir="2700000" algn="tl">
                    <a:srgbClr val="000000"/>
                  </a:outerShdw>
                </a:effectLst>
              </a:rPr>
              <a:t>Removal</a:t>
            </a:r>
          </a:p>
        </p:txBody>
      </p:sp>
      <p:sp>
        <p:nvSpPr>
          <p:cNvPr id="27651" name="Rectangle 3"/>
          <p:cNvSpPr>
            <a:spLocks noGrp="1" noChangeArrowheads="1"/>
          </p:cNvSpPr>
          <p:nvPr>
            <p:ph type="body" idx="1"/>
          </p:nvPr>
        </p:nvSpPr>
        <p:spPr>
          <a:xfrm>
            <a:off x="250825" y="1125538"/>
            <a:ext cx="5113338" cy="5256212"/>
          </a:xfrm>
        </p:spPr>
        <p:txBody>
          <a:bodyPr/>
          <a:lstStyle/>
          <a:p>
            <a:pPr>
              <a:lnSpc>
                <a:spcPct val="80000"/>
              </a:lnSpc>
            </a:pPr>
            <a:r>
              <a:rPr lang="en-US" sz="2800"/>
              <a:t>The order to prepare for the move to the assembly centers left little time for packing, selling household goods, or locating safe storage for precious personal possessions. </a:t>
            </a:r>
          </a:p>
          <a:p>
            <a:pPr>
              <a:lnSpc>
                <a:spcPct val="80000"/>
              </a:lnSpc>
            </a:pPr>
            <a:r>
              <a:rPr lang="en-US" sz="2800"/>
              <a:t>Allowed to take only what they could carry, Japanese Canadians headed for the camps had no room for toys, precious heirlooms, or other personal treasures. </a:t>
            </a:r>
          </a:p>
          <a:p>
            <a:pPr>
              <a:lnSpc>
                <a:spcPct val="80000"/>
              </a:lnSpc>
            </a:pPr>
            <a:r>
              <a:rPr lang="en-US" sz="2800"/>
              <a:t>Family pets were left behind.</a:t>
            </a:r>
          </a:p>
        </p:txBody>
      </p:sp>
      <p:pic>
        <p:nvPicPr>
          <p:cNvPr id="27653" name="Picture 5" descr="click to enlarge">
            <a:hlinkClick r:id="rId2"/>
          </p:cNvPr>
          <p:cNvPicPr>
            <a:picLocks noChangeAspect="1" noChangeArrowheads="1"/>
          </p:cNvPicPr>
          <p:nvPr/>
        </p:nvPicPr>
        <p:blipFill>
          <a:blip r:embed="rId3" cstate="print"/>
          <a:srcRect/>
          <a:stretch>
            <a:fillRect/>
          </a:stretch>
        </p:blipFill>
        <p:spPr bwMode="auto">
          <a:xfrm>
            <a:off x="5580063" y="404813"/>
            <a:ext cx="3048000" cy="2200275"/>
          </a:xfrm>
          <a:prstGeom prst="rect">
            <a:avLst/>
          </a:prstGeom>
          <a:noFill/>
        </p:spPr>
      </p:pic>
      <p:pic>
        <p:nvPicPr>
          <p:cNvPr id="27655" name="Picture 7" descr="000816"/>
          <p:cNvPicPr>
            <a:picLocks noChangeAspect="1" noChangeArrowheads="1"/>
          </p:cNvPicPr>
          <p:nvPr/>
        </p:nvPicPr>
        <p:blipFill>
          <a:blip r:embed="rId4" cstate="print"/>
          <a:srcRect/>
          <a:stretch>
            <a:fillRect/>
          </a:stretch>
        </p:blipFill>
        <p:spPr bwMode="auto">
          <a:xfrm>
            <a:off x="5584825" y="2924175"/>
            <a:ext cx="3027363" cy="3097213"/>
          </a:xfrm>
          <a:prstGeom prst="rect">
            <a:avLst/>
          </a:prstGeom>
          <a:noFill/>
        </p:spPr>
      </p:pic>
    </p:spTree>
  </p:cSld>
  <p:clrMapOvr>
    <a:masterClrMapping/>
  </p:clrMapOvr>
  <p:transition>
    <p:pull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ctrTitle"/>
          </p:nvPr>
        </p:nvSpPr>
        <p:spPr>
          <a:xfrm>
            <a:off x="0" y="0"/>
            <a:ext cx="4572000" cy="1341438"/>
          </a:xfrm>
        </p:spPr>
        <p:txBody>
          <a:bodyPr/>
          <a:lstStyle/>
          <a:p>
            <a:endParaRPr lang="en-CA" sz="3600" dirty="0" smtClean="0"/>
          </a:p>
        </p:txBody>
      </p:sp>
      <p:sp>
        <p:nvSpPr>
          <p:cNvPr id="4" name="Title 1"/>
          <p:cNvSpPr txBox="1">
            <a:spLocks/>
          </p:cNvSpPr>
          <p:nvPr/>
        </p:nvSpPr>
        <p:spPr>
          <a:xfrm>
            <a:off x="152400" y="4913313"/>
            <a:ext cx="9144000" cy="1944687"/>
          </a:xfrm>
          <a:prstGeom prst="rect">
            <a:avLst/>
          </a:prstGeom>
        </p:spPr>
        <p:txBody>
          <a:bodyPr/>
          <a:lstStyle/>
          <a:p>
            <a:pPr fontAlgn="auto">
              <a:spcAft>
                <a:spcPts val="0"/>
              </a:spcAft>
              <a:defRPr/>
            </a:pPr>
            <a:r>
              <a:rPr lang="en-CA" sz="2400" dirty="0" smtClean="0">
                <a:latin typeface="+mn-lt"/>
                <a:cs typeface="+mn-cs"/>
              </a:rPr>
              <a:t>They </a:t>
            </a:r>
            <a:r>
              <a:rPr lang="en-CA" sz="2400" dirty="0">
                <a:latin typeface="+mn-lt"/>
                <a:cs typeface="+mn-cs"/>
              </a:rPr>
              <a:t>had no rights and could not legally refuse to obey.  Men, women, and children were photographed and fingerprinted, and given an identification number. </a:t>
            </a:r>
            <a:endParaRPr lang="en-CA" sz="2400" dirty="0">
              <a:latin typeface="+mj-lt"/>
              <a:ea typeface="+mj-ea"/>
              <a:cs typeface="+mj-cs"/>
            </a:endParaRPr>
          </a:p>
        </p:txBody>
      </p:sp>
      <p:pic>
        <p:nvPicPr>
          <p:cNvPr id="11268" name="Picture 2" descr="http://images.ctv.ca/archives/CTVNews/img2/20100731/800_cp_camp_100731.jpg"/>
          <p:cNvPicPr>
            <a:picLocks noChangeAspect="1" noChangeArrowheads="1"/>
          </p:cNvPicPr>
          <p:nvPr/>
        </p:nvPicPr>
        <p:blipFill>
          <a:blip r:embed="rId2" cstate="print"/>
          <a:srcRect/>
          <a:stretch>
            <a:fillRect/>
          </a:stretch>
        </p:blipFill>
        <p:spPr bwMode="auto">
          <a:xfrm>
            <a:off x="0" y="152400"/>
            <a:ext cx="9144000"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50" name="Picture 10" descr="http://www.bookmice.net/darkchilde/japan/japan/sign.jpg"/>
          <p:cNvPicPr>
            <a:picLocks noChangeAspect="1" noChangeArrowheads="1"/>
          </p:cNvPicPr>
          <p:nvPr/>
        </p:nvPicPr>
        <p:blipFill>
          <a:blip r:embed="rId2" cstate="print"/>
          <a:srcRect/>
          <a:stretch>
            <a:fillRect/>
          </a:stretch>
        </p:blipFill>
        <p:spPr bwMode="auto">
          <a:xfrm>
            <a:off x="152400" y="0"/>
            <a:ext cx="8991600" cy="3415802"/>
          </a:xfrm>
          <a:prstGeom prst="rect">
            <a:avLst/>
          </a:prstGeom>
          <a:noFill/>
        </p:spPr>
      </p:pic>
      <p:pic>
        <p:nvPicPr>
          <p:cNvPr id="87056" name="Picture 16" descr="http://data2.archives.ca/ap/c/c057249.jpg"/>
          <p:cNvPicPr>
            <a:picLocks noChangeAspect="1" noChangeArrowheads="1"/>
          </p:cNvPicPr>
          <p:nvPr/>
        </p:nvPicPr>
        <p:blipFill>
          <a:blip r:embed="rId3" cstate="print"/>
          <a:srcRect/>
          <a:stretch>
            <a:fillRect/>
          </a:stretch>
        </p:blipFill>
        <p:spPr bwMode="auto">
          <a:xfrm>
            <a:off x="2438400" y="3423475"/>
            <a:ext cx="5029200" cy="3434525"/>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611188" y="3789363"/>
            <a:ext cx="8134350" cy="2032000"/>
          </a:xfrm>
        </p:spPr>
        <p:txBody>
          <a:bodyPr/>
          <a:lstStyle/>
          <a:p>
            <a:pPr>
              <a:lnSpc>
                <a:spcPct val="90000"/>
              </a:lnSpc>
            </a:pPr>
            <a:r>
              <a:rPr lang="en-US"/>
              <a:t>For thousands of Japanese-Canadian (and Japanese-American) homeowners and small businessmen, moving out also meant selling out — quickly, and at an enormous loss. </a:t>
            </a:r>
          </a:p>
        </p:txBody>
      </p:sp>
      <p:pic>
        <p:nvPicPr>
          <p:cNvPr id="28677" name="Picture 5" descr="click to enlarge">
            <a:hlinkClick r:id="rId2"/>
          </p:cNvPr>
          <p:cNvPicPr>
            <a:picLocks noChangeAspect="1" noChangeArrowheads="1"/>
          </p:cNvPicPr>
          <p:nvPr/>
        </p:nvPicPr>
        <p:blipFill>
          <a:blip r:embed="rId3" cstate="print"/>
          <a:srcRect/>
          <a:stretch>
            <a:fillRect/>
          </a:stretch>
        </p:blipFill>
        <p:spPr bwMode="auto">
          <a:xfrm>
            <a:off x="1116013" y="549275"/>
            <a:ext cx="2295525" cy="3167063"/>
          </a:xfrm>
          <a:prstGeom prst="rect">
            <a:avLst/>
          </a:prstGeom>
          <a:noFill/>
        </p:spPr>
      </p:pic>
      <p:pic>
        <p:nvPicPr>
          <p:cNvPr id="28679" name="Picture 7" descr="000626"/>
          <p:cNvPicPr>
            <a:picLocks noChangeAspect="1" noChangeArrowheads="1"/>
          </p:cNvPicPr>
          <p:nvPr/>
        </p:nvPicPr>
        <p:blipFill>
          <a:blip r:embed="rId4" cstate="print"/>
          <a:srcRect/>
          <a:stretch>
            <a:fillRect/>
          </a:stretch>
        </p:blipFill>
        <p:spPr bwMode="auto">
          <a:xfrm>
            <a:off x="3708400" y="549275"/>
            <a:ext cx="3894138" cy="31623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0"/>
            <a:ext cx="9144000" cy="1470025"/>
          </a:xfrm>
        </p:spPr>
        <p:txBody>
          <a:bodyPr/>
          <a:lstStyle/>
          <a:p>
            <a:r>
              <a:rPr lang="en-CA" b="1" u="sng" smtClean="0"/>
              <a:t>Treatment of Japanese Canadians</a:t>
            </a:r>
            <a:endParaRPr lang="en-CA" smtClean="0"/>
          </a:p>
        </p:txBody>
      </p:sp>
      <p:pic>
        <p:nvPicPr>
          <p:cNvPr id="2051" name="Picture 2" descr="http://www.cic.gc.ca/English/resources/publications/legacy/images/ph-204ht.jpg"/>
          <p:cNvPicPr>
            <a:picLocks noChangeAspect="1" noChangeArrowheads="1"/>
          </p:cNvPicPr>
          <p:nvPr/>
        </p:nvPicPr>
        <p:blipFill>
          <a:blip r:embed="rId2" cstate="print"/>
          <a:srcRect/>
          <a:stretch>
            <a:fillRect/>
          </a:stretch>
        </p:blipFill>
        <p:spPr bwMode="auto">
          <a:xfrm>
            <a:off x="1258888" y="1341438"/>
            <a:ext cx="6697662" cy="5322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3" name="Rectangle 3"/>
          <p:cNvSpPr>
            <a:spLocks noGrp="1" noChangeArrowheads="1"/>
          </p:cNvSpPr>
          <p:nvPr>
            <p:ph type="body" idx="1"/>
          </p:nvPr>
        </p:nvSpPr>
        <p:spPr>
          <a:xfrm>
            <a:off x="611188" y="549275"/>
            <a:ext cx="4722812" cy="5040313"/>
          </a:xfrm>
        </p:spPr>
        <p:txBody>
          <a:bodyPr>
            <a:normAutofit fontScale="85000" lnSpcReduction="20000"/>
          </a:bodyPr>
          <a:lstStyle/>
          <a:p>
            <a:pPr>
              <a:lnSpc>
                <a:spcPct val="90000"/>
              </a:lnSpc>
              <a:buFontTx/>
              <a:buNone/>
            </a:pPr>
            <a:endParaRPr lang="en-US" dirty="0"/>
          </a:p>
          <a:p>
            <a:pPr>
              <a:lnSpc>
                <a:spcPct val="90000"/>
              </a:lnSpc>
            </a:pPr>
            <a:r>
              <a:rPr lang="en-US" dirty="0"/>
              <a:t>The federal government </a:t>
            </a:r>
            <a:r>
              <a:rPr lang="en-US" dirty="0">
                <a:solidFill>
                  <a:srgbClr val="FF0000"/>
                </a:solidFill>
              </a:rPr>
              <a:t>sold off all Japanese-Canadian-owned property left behind</a:t>
            </a:r>
            <a:r>
              <a:rPr lang="en-US" dirty="0"/>
              <a:t>: homes, farms, fishing boats, businesses and personal property at bargain basement prices. </a:t>
            </a:r>
          </a:p>
          <a:p>
            <a:pPr>
              <a:lnSpc>
                <a:spcPct val="90000"/>
              </a:lnSpc>
            </a:pPr>
            <a:r>
              <a:rPr lang="en-US" dirty="0"/>
              <a:t>To add insult to injury, the </a:t>
            </a:r>
            <a:r>
              <a:rPr lang="en-US" dirty="0">
                <a:solidFill>
                  <a:srgbClr val="FF0000"/>
                </a:solidFill>
              </a:rPr>
              <a:t>government then deducted the proceeds of these sell-offs to pay for any welfare received by the owner while unemployed in a detention camp</a:t>
            </a:r>
            <a:r>
              <a:rPr lang="en-US" dirty="0"/>
              <a:t>. </a:t>
            </a:r>
          </a:p>
        </p:txBody>
      </p:sp>
      <p:pic>
        <p:nvPicPr>
          <p:cNvPr id="3" name="Picture 3" descr="http://koncentracni-tabor.navajo.cz/koncentracni-tabor.jpg"/>
          <p:cNvPicPr>
            <a:picLocks noChangeAspect="1" noChangeArrowheads="1"/>
          </p:cNvPicPr>
          <p:nvPr/>
        </p:nvPicPr>
        <p:blipFill>
          <a:blip r:embed="rId2" cstate="print"/>
          <a:srcRect/>
          <a:stretch>
            <a:fillRect/>
          </a:stretch>
        </p:blipFill>
        <p:spPr bwMode="auto">
          <a:xfrm>
            <a:off x="5410200" y="1143000"/>
            <a:ext cx="3082925"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250825" y="260350"/>
            <a:ext cx="8713788" cy="2736850"/>
          </a:xfrm>
        </p:spPr>
        <p:txBody>
          <a:bodyPr>
            <a:normAutofit fontScale="92500" lnSpcReduction="20000"/>
          </a:bodyPr>
          <a:lstStyle/>
          <a:p>
            <a:pPr>
              <a:lnSpc>
                <a:spcPct val="80000"/>
              </a:lnSpc>
            </a:pPr>
            <a:r>
              <a:rPr lang="en-US" sz="3000" dirty="0"/>
              <a:t>This photograph shows Japanese fishing boats seized by the government and corralled at </a:t>
            </a:r>
            <a:r>
              <a:rPr lang="en-US" sz="3000" dirty="0" err="1"/>
              <a:t>Annieville</a:t>
            </a:r>
            <a:r>
              <a:rPr lang="en-US" sz="3000" dirty="0"/>
              <a:t> Dyke of the Fraser River. </a:t>
            </a:r>
          </a:p>
          <a:p>
            <a:pPr>
              <a:lnSpc>
                <a:spcPct val="80000"/>
              </a:lnSpc>
            </a:pPr>
            <a:r>
              <a:rPr lang="en-US" sz="3000" dirty="0"/>
              <a:t>Japanese fishermen were evacuated first in response to the rumors that they might actually be operating as spies, gathering information on coastal waters and areas. They were subsequently displaced to work camps without any warning. </a:t>
            </a:r>
            <a:br>
              <a:rPr lang="en-US" sz="3000" dirty="0"/>
            </a:br>
            <a:endParaRPr lang="en-US" sz="3000" dirty="0"/>
          </a:p>
        </p:txBody>
      </p:sp>
      <p:pic>
        <p:nvPicPr>
          <p:cNvPr id="39942" name="Picture 6" descr="Japanese fishing boats"/>
          <p:cNvPicPr>
            <a:picLocks noChangeAspect="1" noChangeArrowheads="1"/>
          </p:cNvPicPr>
          <p:nvPr/>
        </p:nvPicPr>
        <p:blipFill>
          <a:blip r:embed="rId2" cstate="print"/>
          <a:srcRect/>
          <a:stretch>
            <a:fillRect/>
          </a:stretch>
        </p:blipFill>
        <p:spPr bwMode="auto">
          <a:xfrm>
            <a:off x="0" y="2438400"/>
            <a:ext cx="9144000" cy="44196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5" name="Rectangle 3"/>
          <p:cNvSpPr>
            <a:spLocks noGrp="1" noChangeArrowheads="1"/>
          </p:cNvSpPr>
          <p:nvPr>
            <p:ph type="body" idx="1"/>
          </p:nvPr>
        </p:nvSpPr>
        <p:spPr>
          <a:xfrm>
            <a:off x="250825" y="188913"/>
            <a:ext cx="4897438" cy="5832475"/>
          </a:xfrm>
        </p:spPr>
        <p:txBody>
          <a:bodyPr/>
          <a:lstStyle/>
          <a:p>
            <a:r>
              <a:rPr lang="en-US" sz="3000" dirty="0"/>
              <a:t>By October 1942, the Canadian government had set up 8 internment camps in interior BC. They were in </a:t>
            </a:r>
            <a:r>
              <a:rPr lang="en-US" sz="3000" dirty="0" err="1"/>
              <a:t>Kaslo</a:t>
            </a:r>
            <a:r>
              <a:rPr lang="en-US" sz="3000" dirty="0"/>
              <a:t>, New Denver, </a:t>
            </a:r>
            <a:r>
              <a:rPr lang="en-US" sz="3000" dirty="0" err="1"/>
              <a:t>Tashme</a:t>
            </a:r>
            <a:r>
              <a:rPr lang="en-US" sz="3000" dirty="0"/>
              <a:t>, Roseberry, Slocan City, Lemon Creek, </a:t>
            </a:r>
            <a:r>
              <a:rPr lang="en-US" sz="3000" dirty="0" err="1"/>
              <a:t>Sandon</a:t>
            </a:r>
            <a:r>
              <a:rPr lang="en-US" sz="3000" dirty="0"/>
              <a:t>, and Greenwood. </a:t>
            </a:r>
          </a:p>
          <a:p>
            <a:r>
              <a:rPr lang="en-US" sz="3000" dirty="0" err="1"/>
              <a:t>Tashme</a:t>
            </a:r>
            <a:r>
              <a:rPr lang="en-US" sz="3000" dirty="0"/>
              <a:t> was named after the 3 leading BC's security </a:t>
            </a:r>
            <a:r>
              <a:rPr lang="en-US" sz="3000" dirty="0" err="1"/>
              <a:t>commisioners</a:t>
            </a:r>
            <a:r>
              <a:rPr lang="en-US" sz="3000" dirty="0"/>
              <a:t>; </a:t>
            </a:r>
            <a:r>
              <a:rPr lang="en-US" sz="3000" dirty="0" smtClean="0"/>
              <a:t>Taylor</a:t>
            </a:r>
            <a:r>
              <a:rPr lang="en-US" sz="3000" dirty="0"/>
              <a:t>, </a:t>
            </a:r>
            <a:r>
              <a:rPr lang="en-US" sz="3000" dirty="0" err="1" smtClean="0"/>
              <a:t>Shirras</a:t>
            </a:r>
            <a:r>
              <a:rPr lang="en-US" sz="3000" dirty="0"/>
              <a:t>, and </a:t>
            </a:r>
            <a:r>
              <a:rPr lang="en-US" sz="3000" dirty="0" smtClean="0"/>
              <a:t>Mead</a:t>
            </a:r>
            <a:r>
              <a:rPr lang="en-US" sz="3000" dirty="0"/>
              <a:t>. </a:t>
            </a:r>
          </a:p>
        </p:txBody>
      </p:sp>
      <p:pic>
        <p:nvPicPr>
          <p:cNvPr id="38917" name="Picture 5" descr="canadian map"/>
          <p:cNvPicPr>
            <a:picLocks noChangeAspect="1" noChangeArrowheads="1"/>
          </p:cNvPicPr>
          <p:nvPr/>
        </p:nvPicPr>
        <p:blipFill>
          <a:blip r:embed="rId2" cstate="print"/>
          <a:srcRect r="43781"/>
          <a:stretch>
            <a:fillRect/>
          </a:stretch>
        </p:blipFill>
        <p:spPr bwMode="auto">
          <a:xfrm>
            <a:off x="5292725" y="765175"/>
            <a:ext cx="3533775" cy="4392613"/>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sz="3600">
                <a:latin typeface="Mom´sTypewriter" pitchFamily="2" charset="0"/>
              </a:rPr>
              <a:t>Canadian Internment Camps</a:t>
            </a:r>
          </a:p>
        </p:txBody>
      </p:sp>
      <p:pic>
        <p:nvPicPr>
          <p:cNvPr id="92167" name="Picture 7"/>
          <p:cNvPicPr>
            <a:picLocks noChangeAspect="1" noChangeArrowheads="1"/>
          </p:cNvPicPr>
          <p:nvPr/>
        </p:nvPicPr>
        <p:blipFill>
          <a:blip r:embed="rId3" cstate="print"/>
          <a:srcRect r="1176"/>
          <a:stretch>
            <a:fillRect/>
          </a:stretch>
        </p:blipFill>
        <p:spPr bwMode="auto">
          <a:xfrm>
            <a:off x="0" y="914400"/>
            <a:ext cx="9144000" cy="59268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body" idx="1"/>
          </p:nvPr>
        </p:nvSpPr>
        <p:spPr>
          <a:xfrm>
            <a:off x="755650" y="476250"/>
            <a:ext cx="7772400" cy="808038"/>
          </a:xfrm>
        </p:spPr>
        <p:txBody>
          <a:bodyPr/>
          <a:lstStyle/>
          <a:p>
            <a:r>
              <a:rPr lang="en-US"/>
              <a:t>Leaving for the camps</a:t>
            </a:r>
          </a:p>
        </p:txBody>
      </p:sp>
      <p:pic>
        <p:nvPicPr>
          <p:cNvPr id="43014" name="Picture 6" descr="1942relocation2sm">
            <a:hlinkClick r:id="rId2"/>
          </p:cNvPr>
          <p:cNvPicPr>
            <a:picLocks noChangeAspect="1" noChangeArrowheads="1"/>
          </p:cNvPicPr>
          <p:nvPr/>
        </p:nvPicPr>
        <p:blipFill>
          <a:blip r:embed="rId3" cstate="print"/>
          <a:srcRect/>
          <a:stretch>
            <a:fillRect/>
          </a:stretch>
        </p:blipFill>
        <p:spPr bwMode="auto">
          <a:xfrm>
            <a:off x="685800" y="1066800"/>
            <a:ext cx="7848600" cy="548741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611188" y="3141663"/>
            <a:ext cx="7772400" cy="2824162"/>
          </a:xfrm>
        </p:spPr>
        <p:txBody>
          <a:bodyPr/>
          <a:lstStyle/>
          <a:p>
            <a:r>
              <a:rPr lang="en-US"/>
              <a:t>By the end of 1942, more than 22,000 men, women, and children of Japanese ancestry had been uprooted from their homes. Their final destinations would be camps in the interior of BC.  </a:t>
            </a:r>
          </a:p>
        </p:txBody>
      </p:sp>
      <p:pic>
        <p:nvPicPr>
          <p:cNvPr id="29701" name="Picture 5" descr="click to enlarge">
            <a:hlinkClick r:id="rId2"/>
          </p:cNvPr>
          <p:cNvPicPr>
            <a:picLocks noChangeAspect="1" noChangeArrowheads="1"/>
          </p:cNvPicPr>
          <p:nvPr/>
        </p:nvPicPr>
        <p:blipFill>
          <a:blip r:embed="rId3" cstate="print"/>
          <a:srcRect/>
          <a:stretch>
            <a:fillRect/>
          </a:stretch>
        </p:blipFill>
        <p:spPr bwMode="auto">
          <a:xfrm>
            <a:off x="2268538" y="260350"/>
            <a:ext cx="4392612" cy="2951163"/>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395288" y="476250"/>
            <a:ext cx="4537075" cy="6121400"/>
          </a:xfrm>
        </p:spPr>
        <p:txBody>
          <a:bodyPr/>
          <a:lstStyle/>
          <a:p>
            <a:pPr>
              <a:lnSpc>
                <a:spcPct val="90000"/>
              </a:lnSpc>
            </a:pPr>
            <a:r>
              <a:rPr lang="en-US" dirty="0"/>
              <a:t>Hastily built, with tarpaper walls and no amenities, the barracks were hot in summer and cold in winter. Most did not meet minimal standards for military housing. </a:t>
            </a:r>
          </a:p>
          <a:p>
            <a:pPr>
              <a:lnSpc>
                <a:spcPct val="90000"/>
              </a:lnSpc>
            </a:pPr>
            <a:r>
              <a:rPr lang="en-US" dirty="0">
                <a:solidFill>
                  <a:srgbClr val="FF0000"/>
                </a:solidFill>
              </a:rPr>
              <a:t>A visiting judge noted that prisoners in federal penitentiaries were better housed</a:t>
            </a:r>
            <a:r>
              <a:rPr lang="en-US" dirty="0"/>
              <a:t>. </a:t>
            </a:r>
          </a:p>
        </p:txBody>
      </p:sp>
      <p:pic>
        <p:nvPicPr>
          <p:cNvPr id="31749" name="Picture 5" descr="000288"/>
          <p:cNvPicPr>
            <a:picLocks noChangeAspect="1" noChangeArrowheads="1"/>
          </p:cNvPicPr>
          <p:nvPr/>
        </p:nvPicPr>
        <p:blipFill>
          <a:blip r:embed="rId2" cstate="print"/>
          <a:srcRect/>
          <a:stretch>
            <a:fillRect/>
          </a:stretch>
        </p:blipFill>
        <p:spPr bwMode="auto">
          <a:xfrm>
            <a:off x="5148263" y="404813"/>
            <a:ext cx="3624262" cy="2689225"/>
          </a:xfrm>
          <a:prstGeom prst="rect">
            <a:avLst/>
          </a:prstGeom>
          <a:noFill/>
        </p:spPr>
      </p:pic>
      <p:pic>
        <p:nvPicPr>
          <p:cNvPr id="31751" name="Picture 7" descr="000278"/>
          <p:cNvPicPr>
            <a:picLocks noChangeAspect="1" noChangeArrowheads="1"/>
          </p:cNvPicPr>
          <p:nvPr/>
        </p:nvPicPr>
        <p:blipFill>
          <a:blip r:embed="rId3" cstate="print"/>
          <a:srcRect/>
          <a:stretch>
            <a:fillRect/>
          </a:stretch>
        </p:blipFill>
        <p:spPr bwMode="auto">
          <a:xfrm>
            <a:off x="5219700" y="3357563"/>
            <a:ext cx="3600450" cy="2700337"/>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type="body" idx="1"/>
          </p:nvPr>
        </p:nvSpPr>
        <p:spPr>
          <a:xfrm>
            <a:off x="323850" y="333375"/>
            <a:ext cx="4535488" cy="5688013"/>
          </a:xfrm>
        </p:spPr>
        <p:txBody>
          <a:bodyPr/>
          <a:lstStyle/>
          <a:p>
            <a:pPr>
              <a:lnSpc>
                <a:spcPct val="90000"/>
              </a:lnSpc>
            </a:pPr>
            <a:r>
              <a:rPr lang="en-US" sz="2800" i="1" dirty="0"/>
              <a:t>"There was a lack of privacy everywhere. The incomplete partitions in the [latrine] stalls and the barracks made a single symphony of yours and your neighbors' loves, hates, and joys. One had to get used to snores, baby-crying, family troubles... The sewage system was poor, [and] the stench from the stagnant sewage was terrible."</a:t>
            </a:r>
            <a:r>
              <a:rPr lang="en-US" sz="2800" dirty="0"/>
              <a:t> —Mine Okubo </a:t>
            </a:r>
          </a:p>
        </p:txBody>
      </p:sp>
      <p:pic>
        <p:nvPicPr>
          <p:cNvPr id="32773" name="Picture 5" descr="000290"/>
          <p:cNvPicPr>
            <a:picLocks noChangeAspect="1" noChangeArrowheads="1"/>
          </p:cNvPicPr>
          <p:nvPr/>
        </p:nvPicPr>
        <p:blipFill>
          <a:blip r:embed="rId2" cstate="print"/>
          <a:srcRect/>
          <a:stretch>
            <a:fillRect/>
          </a:stretch>
        </p:blipFill>
        <p:spPr bwMode="auto">
          <a:xfrm>
            <a:off x="5076825" y="549275"/>
            <a:ext cx="3209925" cy="457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800" decel="100000"/>
                                        <p:tgtEl>
                                          <p:spTgt spid="32771">
                                            <p:txEl>
                                              <p:pRg st="0" end="0"/>
                                            </p:txEl>
                                          </p:spTgt>
                                        </p:tgtEl>
                                      </p:cBhvr>
                                    </p:animEffect>
                                    <p:anim calcmode="lin" valueType="num">
                                      <p:cBhvr>
                                        <p:cTn id="8" dur="800" decel="100000" fill="hold"/>
                                        <p:tgtEl>
                                          <p:spTgt spid="32771">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2771">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2771">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2771">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2771">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539750" y="4076700"/>
            <a:ext cx="7772400" cy="2160588"/>
          </a:xfrm>
        </p:spPr>
        <p:txBody>
          <a:bodyPr/>
          <a:lstStyle/>
          <a:p>
            <a:pPr>
              <a:lnSpc>
                <a:spcPct val="90000"/>
              </a:lnSpc>
            </a:pPr>
            <a:r>
              <a:rPr lang="en-US" sz="2800"/>
              <a:t>Despite the starkness of their barracks apartments, evacuees did their best to give them a homey touch and find a bit of privacy." </a:t>
            </a:r>
            <a:br>
              <a:rPr lang="en-US" sz="2800"/>
            </a:br>
            <a:r>
              <a:rPr lang="en-US" sz="2800"/>
              <a:t>	</a:t>
            </a:r>
            <a:r>
              <a:rPr lang="en-US" sz="2800" i="1"/>
              <a:t>Nisei: The Quiet Americans</a:t>
            </a:r>
            <a:r>
              <a:rPr lang="en-US" sz="2800"/>
              <a:t/>
            </a:r>
            <a:br>
              <a:rPr lang="en-US" sz="2800"/>
            </a:br>
            <a:endParaRPr lang="en-US" sz="2800"/>
          </a:p>
        </p:txBody>
      </p:sp>
      <p:pic>
        <p:nvPicPr>
          <p:cNvPr id="33797" name="Picture 5" descr="click to enlarge">
            <a:hlinkClick r:id="rId2"/>
          </p:cNvPr>
          <p:cNvPicPr>
            <a:picLocks noChangeAspect="1" noChangeArrowheads="1"/>
          </p:cNvPicPr>
          <p:nvPr/>
        </p:nvPicPr>
        <p:blipFill>
          <a:blip r:embed="rId3" cstate="print"/>
          <a:srcRect/>
          <a:stretch>
            <a:fillRect/>
          </a:stretch>
        </p:blipFill>
        <p:spPr bwMode="auto">
          <a:xfrm>
            <a:off x="1835150" y="333375"/>
            <a:ext cx="4824413" cy="361950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250825" y="260350"/>
            <a:ext cx="8569325" cy="5832475"/>
          </a:xfrm>
        </p:spPr>
        <p:txBody>
          <a:bodyPr/>
          <a:lstStyle/>
          <a:p>
            <a:pPr>
              <a:lnSpc>
                <a:spcPct val="80000"/>
              </a:lnSpc>
            </a:pPr>
            <a:r>
              <a:rPr lang="en-US"/>
              <a:t>The war caused a large labour shortage for farmers, especially sugar beet farmers. The Security Commission Council organized sugar beet projects to combat the labour shortage. This gave the Japanese males a choice. </a:t>
            </a:r>
          </a:p>
          <a:p>
            <a:pPr>
              <a:lnSpc>
                <a:spcPct val="80000"/>
              </a:lnSpc>
            </a:pPr>
            <a:r>
              <a:rPr lang="en-US"/>
              <a:t>The choice was to work in road camps as slaves or go to the beet camps and be with their families. Working in the beet camps was the choice taken by the majority of Japanese married men. </a:t>
            </a:r>
          </a:p>
          <a:p>
            <a:pPr>
              <a:lnSpc>
                <a:spcPct val="80000"/>
              </a:lnSpc>
              <a:buFontTx/>
              <a:buNone/>
            </a:pPr>
            <a:endParaRPr lang="en-US"/>
          </a:p>
        </p:txBody>
      </p:sp>
      <p:pic>
        <p:nvPicPr>
          <p:cNvPr id="34821" name="Picture 5" descr="Gulf of Georgia Cannery Society, Yamamura Collection"/>
          <p:cNvPicPr>
            <a:picLocks noChangeAspect="1" noChangeArrowheads="1"/>
          </p:cNvPicPr>
          <p:nvPr/>
        </p:nvPicPr>
        <p:blipFill>
          <a:blip r:embed="rId2" cstate="print"/>
          <a:srcRect/>
          <a:stretch>
            <a:fillRect/>
          </a:stretch>
        </p:blipFill>
        <p:spPr bwMode="auto">
          <a:xfrm>
            <a:off x="3200400" y="3962400"/>
            <a:ext cx="4848225" cy="271500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539750" y="404813"/>
            <a:ext cx="7467600" cy="647700"/>
          </a:xfrm>
        </p:spPr>
        <p:txBody>
          <a:bodyPr/>
          <a:lstStyle/>
          <a:p>
            <a:pPr algn="ctr"/>
            <a:r>
              <a:rPr lang="en-CA" sz="2800" b="1">
                <a:solidFill>
                  <a:schemeClr val="tx1"/>
                </a:solidFill>
                <a:latin typeface="Arial" charset="0"/>
              </a:rPr>
              <a:t>WWII – Japanese Internment</a:t>
            </a:r>
            <a:endParaRPr lang="en-US" sz="2800" b="1">
              <a:solidFill>
                <a:schemeClr val="tx1"/>
              </a:solidFill>
              <a:latin typeface="Arial" charset="0"/>
            </a:endParaRPr>
          </a:p>
        </p:txBody>
      </p:sp>
      <p:sp>
        <p:nvSpPr>
          <p:cNvPr id="97283" name="Rectangle 3"/>
          <p:cNvSpPr>
            <a:spLocks noGrp="1" noChangeArrowheads="1"/>
          </p:cNvSpPr>
          <p:nvPr>
            <p:ph type="subTitle" idx="1"/>
          </p:nvPr>
        </p:nvSpPr>
        <p:spPr>
          <a:xfrm>
            <a:off x="611188" y="1196975"/>
            <a:ext cx="5040312" cy="4751388"/>
          </a:xfrm>
        </p:spPr>
        <p:txBody>
          <a:bodyPr/>
          <a:lstStyle/>
          <a:p>
            <a:pPr algn="l">
              <a:buFont typeface="Wingdings" pitchFamily="2" charset="2"/>
              <a:buChar char="q"/>
            </a:pPr>
            <a:r>
              <a:rPr lang="en-US" sz="2400" b="1" dirty="0"/>
              <a:t>At the start of World War II, nearly 23,000 people of Japanese descent lived in Canada, most in British Columbia.  </a:t>
            </a:r>
            <a:endParaRPr lang="en-US" sz="2400" b="1" dirty="0" smtClean="0"/>
          </a:p>
          <a:p>
            <a:pPr algn="l">
              <a:buFont typeface="Wingdings" pitchFamily="2" charset="2"/>
              <a:buChar char="q"/>
            </a:pPr>
            <a:r>
              <a:rPr lang="en-US" sz="2400" b="1" dirty="0" smtClean="0"/>
              <a:t>Nearly </a:t>
            </a:r>
            <a:r>
              <a:rPr lang="en-US" sz="2400" b="1" dirty="0"/>
              <a:t>75% held Canadian citizenship, and over 13,000 were Japanese-Canadians (i.e., they were born in Canada).</a:t>
            </a:r>
            <a:r>
              <a:rPr lang="en-US" sz="2400" dirty="0"/>
              <a:t> </a:t>
            </a:r>
          </a:p>
          <a:p>
            <a:pPr algn="l">
              <a:buFont typeface="Wingdings" pitchFamily="2" charset="2"/>
              <a:buChar char="q"/>
            </a:pPr>
            <a:r>
              <a:rPr lang="en-US" sz="2400" b="1" dirty="0" smtClean="0"/>
              <a:t>Many </a:t>
            </a:r>
            <a:r>
              <a:rPr lang="en-US" sz="2400" b="1" dirty="0"/>
              <a:t>Japanese-Canadians owned land, worked hard and dutifully paid taxes.  </a:t>
            </a:r>
            <a:endParaRPr lang="en-US" sz="2400" dirty="0"/>
          </a:p>
        </p:txBody>
      </p:sp>
      <p:pic>
        <p:nvPicPr>
          <p:cNvPr id="97287" name="Picture 7" descr="david_suzuki_echo_lismore"/>
          <p:cNvPicPr>
            <a:picLocks noChangeAspect="1" noChangeArrowheads="1"/>
          </p:cNvPicPr>
          <p:nvPr/>
        </p:nvPicPr>
        <p:blipFill>
          <a:blip r:embed="rId2" cstate="print"/>
          <a:srcRect/>
          <a:stretch>
            <a:fillRect/>
          </a:stretch>
        </p:blipFill>
        <p:spPr bwMode="auto">
          <a:xfrm>
            <a:off x="6096000" y="1295400"/>
            <a:ext cx="2020521" cy="1858962"/>
          </a:xfrm>
          <a:prstGeom prst="rect">
            <a:avLst/>
          </a:prstGeom>
          <a:noFill/>
        </p:spPr>
      </p:pic>
      <p:pic>
        <p:nvPicPr>
          <p:cNvPr id="5" name="Picture 5" descr="PIC1"/>
          <p:cNvPicPr>
            <a:picLocks noChangeAspect="1" noChangeArrowheads="1"/>
          </p:cNvPicPr>
          <p:nvPr/>
        </p:nvPicPr>
        <p:blipFill>
          <a:blip r:embed="rId3" cstate="print"/>
          <a:srcRect/>
          <a:stretch>
            <a:fillRect/>
          </a:stretch>
        </p:blipFill>
        <p:spPr bwMode="auto">
          <a:xfrm>
            <a:off x="5562600" y="3276600"/>
            <a:ext cx="2798763" cy="3324225"/>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endParaRPr lang="en-US"/>
          </a:p>
        </p:txBody>
      </p:sp>
      <p:sp>
        <p:nvSpPr>
          <p:cNvPr id="23555" name="Rectangle 3"/>
          <p:cNvSpPr>
            <a:spLocks noGrp="1" noChangeArrowheads="1"/>
          </p:cNvSpPr>
          <p:nvPr>
            <p:ph type="body" idx="1"/>
          </p:nvPr>
        </p:nvSpPr>
        <p:spPr/>
        <p:txBody>
          <a:bodyPr/>
          <a:lstStyle/>
          <a:p>
            <a:endParaRPr lang="en-US"/>
          </a:p>
        </p:txBody>
      </p:sp>
      <p:pic>
        <p:nvPicPr>
          <p:cNvPr id="23556" name="Picture 4" descr="greenwood"/>
          <p:cNvPicPr>
            <a:picLocks noChangeAspect="1" noChangeArrowheads="1"/>
          </p:cNvPicPr>
          <p:nvPr/>
        </p:nvPicPr>
        <p:blipFill>
          <a:blip r:embed="rId2" cstate="print"/>
          <a:srcRect/>
          <a:stretch>
            <a:fillRect/>
          </a:stretch>
        </p:blipFill>
        <p:spPr bwMode="auto">
          <a:xfrm>
            <a:off x="0" y="762000"/>
            <a:ext cx="3962400" cy="2760663"/>
          </a:xfrm>
          <a:prstGeom prst="rect">
            <a:avLst/>
          </a:prstGeom>
          <a:noFill/>
        </p:spPr>
      </p:pic>
      <p:pic>
        <p:nvPicPr>
          <p:cNvPr id="23557" name="Picture 5" descr="internment house 1"/>
          <p:cNvPicPr>
            <a:picLocks noChangeAspect="1" noChangeArrowheads="1"/>
          </p:cNvPicPr>
          <p:nvPr/>
        </p:nvPicPr>
        <p:blipFill>
          <a:blip r:embed="rId3" cstate="print"/>
          <a:srcRect/>
          <a:stretch>
            <a:fillRect/>
          </a:stretch>
        </p:blipFill>
        <p:spPr bwMode="auto">
          <a:xfrm>
            <a:off x="0" y="4095750"/>
            <a:ext cx="3429000" cy="2762250"/>
          </a:xfrm>
          <a:prstGeom prst="rect">
            <a:avLst/>
          </a:prstGeom>
          <a:noFill/>
        </p:spPr>
      </p:pic>
      <p:pic>
        <p:nvPicPr>
          <p:cNvPr id="23558" name="Picture 6" descr="internment house"/>
          <p:cNvPicPr>
            <a:picLocks noChangeAspect="1" noChangeArrowheads="1"/>
          </p:cNvPicPr>
          <p:nvPr/>
        </p:nvPicPr>
        <p:blipFill>
          <a:blip r:embed="rId4" cstate="print"/>
          <a:srcRect/>
          <a:stretch>
            <a:fillRect/>
          </a:stretch>
        </p:blipFill>
        <p:spPr bwMode="auto">
          <a:xfrm>
            <a:off x="3429000" y="4114800"/>
            <a:ext cx="4114800" cy="2743200"/>
          </a:xfrm>
          <a:prstGeom prst="rect">
            <a:avLst/>
          </a:prstGeom>
          <a:noFill/>
        </p:spPr>
      </p:pic>
      <p:pic>
        <p:nvPicPr>
          <p:cNvPr id="23559" name="Picture 7" descr="internment house 2"/>
          <p:cNvPicPr>
            <a:picLocks noChangeAspect="1" noChangeArrowheads="1"/>
          </p:cNvPicPr>
          <p:nvPr/>
        </p:nvPicPr>
        <p:blipFill>
          <a:blip r:embed="rId5" cstate="print"/>
          <a:srcRect/>
          <a:stretch>
            <a:fillRect/>
          </a:stretch>
        </p:blipFill>
        <p:spPr bwMode="auto">
          <a:xfrm>
            <a:off x="4391025" y="228600"/>
            <a:ext cx="4752975" cy="38100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 descr="bciw4slocanlemck"/>
          <p:cNvPicPr>
            <a:picLocks noChangeAspect="1" noChangeArrowheads="1"/>
          </p:cNvPicPr>
          <p:nvPr/>
        </p:nvPicPr>
        <p:blipFill>
          <a:blip r:embed="rId2" cstate="print"/>
          <a:srcRect/>
          <a:stretch>
            <a:fillRect/>
          </a:stretch>
        </p:blipFill>
        <p:spPr bwMode="auto">
          <a:xfrm>
            <a:off x="0" y="188913"/>
            <a:ext cx="9139238" cy="6048375"/>
          </a:xfrm>
          <a:prstGeom prst="rect">
            <a:avLst/>
          </a:prstGeom>
          <a:noFill/>
          <a:ln w="9525">
            <a:noFill/>
            <a:miter lim="800000"/>
            <a:headEnd/>
            <a:tailEnd/>
          </a:ln>
        </p:spPr>
      </p:pic>
      <p:sp>
        <p:nvSpPr>
          <p:cNvPr id="13315" name="Title 4"/>
          <p:cNvSpPr>
            <a:spLocks noGrp="1"/>
          </p:cNvSpPr>
          <p:nvPr>
            <p:ph type="ctrTitle"/>
          </p:nvPr>
        </p:nvSpPr>
        <p:spPr/>
        <p:txBody>
          <a:bodyPr/>
          <a:lstStyle/>
          <a:p>
            <a:endParaRPr lang="en-CA"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Japanese Canadian women and children were relocated to shantytowns in the B.C. wilderness during the Second World War. Pictured here, a community kitchen at Japanese-Canadian internment camp in Greenwood, B.C., 1943. (National Archives of Canada, C-024452"/>
          <p:cNvPicPr>
            <a:picLocks noGrp="1" noChangeAspect="1" noChangeArrowheads="1"/>
          </p:cNvPicPr>
          <p:nvPr>
            <p:ph sz="quarter" idx="2"/>
          </p:nvPr>
        </p:nvPicPr>
        <p:blipFill>
          <a:blip r:embed="rId3" cstate="print"/>
          <a:srcRect/>
          <a:stretch>
            <a:fillRect/>
          </a:stretch>
        </p:blipFill>
        <p:spPr>
          <a:xfrm>
            <a:off x="4343400" y="381000"/>
            <a:ext cx="4799013" cy="2667000"/>
          </a:xfrm>
          <a:noFill/>
        </p:spPr>
      </p:pic>
      <p:pic>
        <p:nvPicPr>
          <p:cNvPr id="70661" name="Picture 5" descr="http://www.michaelkluckner.com/Site%20images/bciw4slocanorchfp.GIF"/>
          <p:cNvPicPr>
            <a:picLocks noGrp="1" noChangeAspect="1" noChangeArrowheads="1"/>
          </p:cNvPicPr>
          <p:nvPr>
            <p:ph sz="quarter" idx="3"/>
          </p:nvPr>
        </p:nvPicPr>
        <p:blipFill>
          <a:blip r:embed="rId4" r:link="rId5" cstate="print"/>
          <a:srcRect/>
          <a:stretch>
            <a:fillRect/>
          </a:stretch>
        </p:blipFill>
        <p:spPr>
          <a:xfrm>
            <a:off x="990600" y="3733800"/>
            <a:ext cx="6911975" cy="2565400"/>
          </a:xfrm>
          <a:noFill/>
        </p:spPr>
      </p:pic>
      <p:pic>
        <p:nvPicPr>
          <p:cNvPr id="9" name="Picture 4" descr="japanese_evaction"/>
          <p:cNvPicPr>
            <a:picLocks noChangeAspect="1" noChangeArrowheads="1"/>
          </p:cNvPicPr>
          <p:nvPr/>
        </p:nvPicPr>
        <p:blipFill>
          <a:blip r:embed="rId6" cstate="print"/>
          <a:srcRect/>
          <a:stretch>
            <a:fillRect/>
          </a:stretch>
        </p:blipFill>
        <p:spPr bwMode="auto">
          <a:xfrm>
            <a:off x="457200" y="228600"/>
            <a:ext cx="3455988" cy="3167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Grp="1" noChangeArrowheads="1"/>
          </p:cNvSpPr>
          <p:nvPr>
            <p:ph type="body"/>
          </p:nvPr>
        </p:nvSpPr>
        <p:spPr>
          <a:xfrm>
            <a:off x="685800" y="228600"/>
            <a:ext cx="7772400" cy="461665"/>
          </a:xfrm>
          <a:ln/>
        </p:spPr>
        <p:txBody>
          <a:bodyPr anchor="t">
            <a:spAutoFit/>
          </a:bodyPr>
          <a:lstStyle/>
          <a:p>
            <a:pPr marL="341313" indent="-341313" algn="l">
              <a:lnSpc>
                <a:spcPct val="100000"/>
              </a:lnSpc>
              <a:spcBef>
                <a:spcPts val="600"/>
              </a:spcBef>
              <a:buFont typeface="Arial Black"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dirty="0">
              <a:latin typeface="Arial Black" pitchFamily="34" charset="0"/>
            </a:endParaRPr>
          </a:p>
        </p:txBody>
      </p:sp>
      <p:pic>
        <p:nvPicPr>
          <p:cNvPr id="16386" name="Picture 2"/>
          <p:cNvPicPr>
            <a:picLocks noChangeAspect="1" noChangeArrowheads="1"/>
          </p:cNvPicPr>
          <p:nvPr/>
        </p:nvPicPr>
        <p:blipFill>
          <a:blip r:embed="rId3" cstate="print"/>
          <a:srcRect/>
          <a:stretch>
            <a:fillRect/>
          </a:stretch>
        </p:blipFill>
        <p:spPr bwMode="auto">
          <a:xfrm>
            <a:off x="0" y="-1"/>
            <a:ext cx="5715000" cy="6858001"/>
          </a:xfrm>
          <a:prstGeom prst="rect">
            <a:avLst/>
          </a:prstGeom>
          <a:noFill/>
          <a:ln w="9525">
            <a:noFill/>
            <a:round/>
            <a:headEnd/>
            <a:tailEnd/>
          </a:ln>
          <a:effectLst/>
        </p:spPr>
      </p:pic>
      <p:pic>
        <p:nvPicPr>
          <p:cNvPr id="16387" name="Picture 3"/>
          <p:cNvPicPr>
            <a:picLocks noChangeAspect="1" noChangeArrowheads="1"/>
          </p:cNvPicPr>
          <p:nvPr/>
        </p:nvPicPr>
        <p:blipFill>
          <a:blip r:embed="rId4" cstate="print"/>
          <a:srcRect/>
          <a:stretch>
            <a:fillRect/>
          </a:stretch>
        </p:blipFill>
        <p:spPr bwMode="auto">
          <a:xfrm>
            <a:off x="5943600" y="1828800"/>
            <a:ext cx="2705100" cy="4038600"/>
          </a:xfrm>
          <a:prstGeom prst="rect">
            <a:avLst/>
          </a:prstGeom>
          <a:noFill/>
          <a:ln w="9525">
            <a:noFill/>
            <a:round/>
            <a:headEnd/>
            <a:tailEnd/>
          </a:ln>
          <a:effectLst/>
        </p:spPr>
      </p:pic>
    </p:spTree>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eaLnBrk="1" hangingPunct="1">
              <a:defRPr/>
            </a:pPr>
            <a:r>
              <a:rPr lang="en-CA">
                <a:solidFill>
                  <a:schemeClr val="folHlink"/>
                </a:solidFill>
                <a:ea typeface="+mj-ea"/>
              </a:rPr>
              <a:t>Camp Conditions continued</a:t>
            </a:r>
          </a:p>
        </p:txBody>
      </p:sp>
      <p:sp>
        <p:nvSpPr>
          <p:cNvPr id="75779" name="Rectangle 3"/>
          <p:cNvSpPr>
            <a:spLocks noGrp="1" noChangeArrowheads="1"/>
          </p:cNvSpPr>
          <p:nvPr>
            <p:ph type="body" sz="half" idx="1"/>
          </p:nvPr>
        </p:nvSpPr>
        <p:spPr>
          <a:xfrm>
            <a:off x="457200" y="1676400"/>
            <a:ext cx="4038600" cy="4114800"/>
          </a:xfrm>
        </p:spPr>
        <p:txBody>
          <a:bodyPr/>
          <a:lstStyle/>
          <a:p>
            <a:pPr eaLnBrk="1" hangingPunct="1">
              <a:lnSpc>
                <a:spcPct val="90000"/>
              </a:lnSpc>
            </a:pPr>
            <a:r>
              <a:rPr lang="en-US" sz="2400" smtClean="0"/>
              <a:t>Hundreds of women and children were squeezed into livestock buildings</a:t>
            </a:r>
            <a:r>
              <a:rPr lang="en-CA" sz="2400" smtClean="0"/>
              <a:t> </a:t>
            </a:r>
          </a:p>
          <a:p>
            <a:pPr eaLnBrk="1" hangingPunct="1">
              <a:lnSpc>
                <a:spcPct val="90000"/>
              </a:lnSpc>
            </a:pPr>
            <a:r>
              <a:rPr lang="en-CA" sz="2400" smtClean="0"/>
              <a:t>Slept on beds covered in straw for comfort</a:t>
            </a:r>
          </a:p>
          <a:p>
            <a:pPr eaLnBrk="1" hangingPunct="1">
              <a:lnSpc>
                <a:spcPct val="90000"/>
              </a:lnSpc>
            </a:pPr>
            <a:r>
              <a:rPr lang="en-CA" sz="2400" smtClean="0"/>
              <a:t>Conditions were so poor that food packages were sent from Japan through the Canadian Red Cross to those suffering in the camps</a:t>
            </a:r>
          </a:p>
          <a:p>
            <a:pPr eaLnBrk="1" hangingPunct="1">
              <a:lnSpc>
                <a:spcPct val="90000"/>
              </a:lnSpc>
            </a:pPr>
            <a:endParaRPr lang="en-CA" sz="2400" smtClean="0"/>
          </a:p>
        </p:txBody>
      </p:sp>
      <p:pic>
        <p:nvPicPr>
          <p:cNvPr id="75780" name="Picture 4" descr="japanese_evaction"/>
          <p:cNvPicPr>
            <a:picLocks noGrp="1" noChangeAspect="1" noChangeArrowheads="1"/>
          </p:cNvPicPr>
          <p:nvPr>
            <p:ph sz="half" idx="2"/>
          </p:nvPr>
        </p:nvPicPr>
        <p:blipFill>
          <a:blip r:embed="rId3" cstate="print"/>
          <a:srcRect/>
          <a:stretch>
            <a:fillRect/>
          </a:stretch>
        </p:blipFill>
        <p:spPr>
          <a:xfrm>
            <a:off x="5003800" y="2209800"/>
            <a:ext cx="3455988" cy="3167063"/>
          </a:xfr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defRPr/>
            </a:pPr>
            <a:r>
              <a:rPr lang="en-CA">
                <a:solidFill>
                  <a:schemeClr val="folHlink"/>
                </a:solidFill>
                <a:ea typeface="+mj-ea"/>
              </a:rPr>
              <a:t>Conditions in the Camps</a:t>
            </a:r>
          </a:p>
        </p:txBody>
      </p:sp>
      <p:sp>
        <p:nvSpPr>
          <p:cNvPr id="70659" name="Rectangle 3"/>
          <p:cNvSpPr>
            <a:spLocks noGrp="1" noChangeArrowheads="1"/>
          </p:cNvSpPr>
          <p:nvPr>
            <p:ph type="body" sz="half" idx="1"/>
          </p:nvPr>
        </p:nvSpPr>
        <p:spPr>
          <a:xfrm>
            <a:off x="457200" y="1628775"/>
            <a:ext cx="4330700" cy="2736850"/>
          </a:xfrm>
        </p:spPr>
        <p:txBody>
          <a:bodyPr/>
          <a:lstStyle/>
          <a:p>
            <a:pPr eaLnBrk="1" hangingPunct="1">
              <a:lnSpc>
                <a:spcPct val="90000"/>
              </a:lnSpc>
              <a:defRPr/>
            </a:pPr>
            <a:r>
              <a:rPr lang="en-CA" sz="2800">
                <a:ea typeface="+mn-ea"/>
              </a:rPr>
              <a:t>Housed in huts with two bedrooms and a kitchen </a:t>
            </a:r>
          </a:p>
          <a:p>
            <a:pPr eaLnBrk="1" hangingPunct="1">
              <a:lnSpc>
                <a:spcPct val="90000"/>
              </a:lnSpc>
              <a:defRPr/>
            </a:pPr>
            <a:r>
              <a:rPr lang="en-CA" sz="2800">
                <a:ea typeface="+mn-ea"/>
              </a:rPr>
              <a:t>shared by two families</a:t>
            </a:r>
          </a:p>
          <a:p>
            <a:pPr eaLnBrk="1" hangingPunct="1">
              <a:lnSpc>
                <a:spcPct val="90000"/>
              </a:lnSpc>
              <a:defRPr/>
            </a:pPr>
            <a:r>
              <a:rPr lang="en-CA" sz="2800">
                <a:ea typeface="+mn-ea"/>
              </a:rPr>
              <a:t>No electricity or running water until 1943</a:t>
            </a:r>
          </a:p>
        </p:txBody>
      </p:sp>
      <p:pic>
        <p:nvPicPr>
          <p:cNvPr id="70660" name="Picture 4" descr="Japanese Canadian women and children were relocated to shantytowns in the B.C. wilderness during the Second World War. Pictured here, a community kitchen at Japanese-Canadian internment camp in Greenwood, B.C., 1943. (National Archives of Canada, C-024452"/>
          <p:cNvPicPr>
            <a:picLocks noGrp="1" noChangeAspect="1" noChangeArrowheads="1"/>
          </p:cNvPicPr>
          <p:nvPr>
            <p:ph sz="quarter" idx="2"/>
          </p:nvPr>
        </p:nvPicPr>
        <p:blipFill>
          <a:blip r:embed="rId3" cstate="print"/>
          <a:srcRect/>
          <a:stretch>
            <a:fillRect/>
          </a:stretch>
        </p:blipFill>
        <p:spPr>
          <a:xfrm>
            <a:off x="4932363" y="1844675"/>
            <a:ext cx="3887787" cy="2160588"/>
          </a:xfrm>
          <a:noFill/>
        </p:spPr>
      </p:pic>
      <p:pic>
        <p:nvPicPr>
          <p:cNvPr id="70661" name="Picture 5" descr="http://www.michaelkluckner.com/Site%20images/bciw4slocanorchfp.GIF"/>
          <p:cNvPicPr>
            <a:picLocks noGrp="1" noChangeAspect="1" noChangeArrowheads="1"/>
          </p:cNvPicPr>
          <p:nvPr>
            <p:ph sz="quarter" idx="3"/>
          </p:nvPr>
        </p:nvPicPr>
        <p:blipFill>
          <a:blip r:embed="rId4" cstate="print"/>
          <a:srcRect/>
          <a:stretch>
            <a:fillRect/>
          </a:stretch>
        </p:blipFill>
        <p:spPr>
          <a:xfrm>
            <a:off x="827088" y="4292600"/>
            <a:ext cx="6911975" cy="2565400"/>
          </a:xfr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a:lstStyle/>
          <a:p>
            <a:pPr eaLnBrk="1" hangingPunct="1"/>
            <a:r>
              <a:rPr lang="en-CA" dirty="0" smtClean="0">
                <a:solidFill>
                  <a:schemeClr val="folHlink"/>
                </a:solidFill>
              </a:rPr>
              <a:t>End of the War</a:t>
            </a:r>
          </a:p>
        </p:txBody>
      </p:sp>
      <p:sp>
        <p:nvSpPr>
          <p:cNvPr id="166915" name="Rectangle 3"/>
          <p:cNvSpPr>
            <a:spLocks noGrp="1" noChangeArrowheads="1"/>
          </p:cNvSpPr>
          <p:nvPr>
            <p:ph type="body" idx="1"/>
          </p:nvPr>
        </p:nvSpPr>
        <p:spPr/>
        <p:txBody>
          <a:bodyPr>
            <a:normAutofit fontScale="92500" lnSpcReduction="10000"/>
          </a:bodyPr>
          <a:lstStyle/>
          <a:p>
            <a:pPr eaLnBrk="1" hangingPunct="1"/>
            <a:r>
              <a:rPr lang="en-US" sz="2800" dirty="0" smtClean="0">
                <a:latin typeface="Arial" charset="0"/>
              </a:rPr>
              <a:t>In 1945, the government extended the Order in Council to force the Japanese Canadians to go to Japan and lose their Canadian citizenship, or move to eastern Canada. </a:t>
            </a:r>
          </a:p>
          <a:p>
            <a:pPr eaLnBrk="1" hangingPunct="1"/>
            <a:r>
              <a:rPr lang="en-US" sz="2800" dirty="0" smtClean="0">
                <a:latin typeface="Arial" charset="0"/>
              </a:rPr>
              <a:t>Even though the war was over, it was illegal for Japanese Canadians to return to Vancouver until 1949. </a:t>
            </a:r>
          </a:p>
          <a:p>
            <a:r>
              <a:rPr lang="en-CA" sz="2800" dirty="0" smtClean="0"/>
              <a:t>Public protest would eventually stop the deportations, but not before 4000 Japanese left the country.</a:t>
            </a:r>
            <a:r>
              <a:rPr lang="en-US" sz="2800" dirty="0" smtClean="0"/>
              <a:t> </a:t>
            </a:r>
          </a:p>
          <a:p>
            <a:r>
              <a:rPr lang="en-US" sz="2800" dirty="0" smtClean="0"/>
              <a:t>New Japanese immigrants were barred from entering Canada until 1967</a:t>
            </a:r>
            <a:endParaRPr lang="en-CA" sz="2800" dirty="0" smtClean="0"/>
          </a:p>
          <a:p>
            <a:pPr eaLnBrk="1" hangingPunct="1"/>
            <a:endParaRPr lang="en-CA" sz="2800" dirty="0" smtClean="0"/>
          </a:p>
        </p:txBody>
      </p:sp>
    </p:spTree>
  </p:cSld>
  <p:clrMapOvr>
    <a:masterClrMapping/>
  </p:clrMapOvr>
  <p:transition>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762000" y="304800"/>
            <a:ext cx="7543800" cy="603250"/>
          </a:xfrm>
        </p:spPr>
        <p:txBody>
          <a:bodyPr/>
          <a:lstStyle/>
          <a:p>
            <a:pPr algn="ctr"/>
            <a:r>
              <a:rPr lang="en-CA" sz="2800">
                <a:solidFill>
                  <a:schemeClr val="tx1"/>
                </a:solidFill>
              </a:rPr>
              <a:t> </a:t>
            </a:r>
            <a:r>
              <a:rPr lang="en-CA" sz="2800" b="1">
                <a:solidFill>
                  <a:schemeClr val="tx1"/>
                </a:solidFill>
                <a:latin typeface="Arial" charset="0"/>
              </a:rPr>
              <a:t>WWII – Japanese Internment</a:t>
            </a:r>
            <a:endParaRPr lang="en-US" sz="2800" b="1">
              <a:solidFill>
                <a:schemeClr val="tx1"/>
              </a:solidFill>
              <a:latin typeface="Arial" charset="0"/>
            </a:endParaRPr>
          </a:p>
        </p:txBody>
      </p:sp>
      <p:sp>
        <p:nvSpPr>
          <p:cNvPr id="116739" name="Rectangle 3"/>
          <p:cNvSpPr>
            <a:spLocks noGrp="1" noChangeArrowheads="1"/>
          </p:cNvSpPr>
          <p:nvPr>
            <p:ph type="body" idx="1"/>
          </p:nvPr>
        </p:nvSpPr>
        <p:spPr>
          <a:xfrm>
            <a:off x="323850" y="1052513"/>
            <a:ext cx="5318125" cy="4678362"/>
          </a:xfrm>
        </p:spPr>
        <p:txBody>
          <a:bodyPr/>
          <a:lstStyle/>
          <a:p>
            <a:pPr>
              <a:lnSpc>
                <a:spcPct val="80000"/>
              </a:lnSpc>
            </a:pPr>
            <a:r>
              <a:rPr lang="en-US" sz="2400" b="1"/>
              <a:t>Japanese-Canadians who remained in Canada were not allowed to resettle in British Columbia.  Rather, they were ordered to disperse eastward.</a:t>
            </a:r>
          </a:p>
          <a:p>
            <a:pPr>
              <a:lnSpc>
                <a:spcPct val="80000"/>
              </a:lnSpc>
            </a:pPr>
            <a:endParaRPr lang="en-US" sz="2400" b="1"/>
          </a:p>
          <a:p>
            <a:pPr>
              <a:lnSpc>
                <a:spcPct val="80000"/>
              </a:lnSpc>
            </a:pPr>
            <a:r>
              <a:rPr lang="en-US" sz="2400" b="1"/>
              <a:t>Their homes and property was not returned.  These items had been sold long ago by the Government of Canada.  The Japanese did not receive compensation for the sale of their properties.</a:t>
            </a:r>
          </a:p>
          <a:p>
            <a:pPr>
              <a:lnSpc>
                <a:spcPct val="80000"/>
              </a:lnSpc>
            </a:pPr>
            <a:endParaRPr lang="en-US" sz="2400" b="1"/>
          </a:p>
          <a:p>
            <a:pPr>
              <a:lnSpc>
                <a:spcPct val="80000"/>
              </a:lnSpc>
            </a:pPr>
            <a:r>
              <a:rPr lang="en-US" sz="2400" b="1"/>
              <a:t>Japanese-Canadians were given the right to vote in 1949.</a:t>
            </a:r>
          </a:p>
        </p:txBody>
      </p:sp>
      <p:pic>
        <p:nvPicPr>
          <p:cNvPr id="116741" name="Picture 5" descr="rememberpostergraphic"/>
          <p:cNvPicPr>
            <a:picLocks noChangeAspect="1" noChangeArrowheads="1"/>
          </p:cNvPicPr>
          <p:nvPr/>
        </p:nvPicPr>
        <p:blipFill>
          <a:blip r:embed="rId2" cstate="print"/>
          <a:srcRect/>
          <a:stretch>
            <a:fillRect/>
          </a:stretch>
        </p:blipFill>
        <p:spPr bwMode="auto">
          <a:xfrm>
            <a:off x="5580063" y="1052513"/>
            <a:ext cx="3200400" cy="4403725"/>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762000" y="304800"/>
            <a:ext cx="7543800" cy="603250"/>
          </a:xfrm>
        </p:spPr>
        <p:txBody>
          <a:bodyPr/>
          <a:lstStyle/>
          <a:p>
            <a:pPr algn="ctr"/>
            <a:r>
              <a:rPr lang="en-CA" sz="2800">
                <a:solidFill>
                  <a:schemeClr val="tx1"/>
                </a:solidFill>
              </a:rPr>
              <a:t> </a:t>
            </a:r>
            <a:r>
              <a:rPr lang="en-CA" sz="2800" b="1">
                <a:solidFill>
                  <a:schemeClr val="tx1"/>
                </a:solidFill>
                <a:latin typeface="Arial" charset="0"/>
              </a:rPr>
              <a:t>WWII – Japanese Internment</a:t>
            </a:r>
            <a:endParaRPr lang="en-US" sz="2800" b="1">
              <a:solidFill>
                <a:schemeClr val="tx1"/>
              </a:solidFill>
              <a:latin typeface="Arial" charset="0"/>
            </a:endParaRPr>
          </a:p>
        </p:txBody>
      </p:sp>
      <p:sp>
        <p:nvSpPr>
          <p:cNvPr id="110595" name="Rectangle 3"/>
          <p:cNvSpPr>
            <a:spLocks noGrp="1" noChangeArrowheads="1"/>
          </p:cNvSpPr>
          <p:nvPr>
            <p:ph type="body" idx="1"/>
          </p:nvPr>
        </p:nvSpPr>
        <p:spPr>
          <a:xfrm>
            <a:off x="3203575" y="1196975"/>
            <a:ext cx="5102225" cy="5327650"/>
          </a:xfrm>
        </p:spPr>
        <p:txBody>
          <a:bodyPr/>
          <a:lstStyle/>
          <a:p>
            <a:pPr>
              <a:lnSpc>
                <a:spcPct val="90000"/>
              </a:lnSpc>
            </a:pPr>
            <a:r>
              <a:rPr lang="en-US" sz="2400" b="1"/>
              <a:t>On 22 September 1988, Canadian Prime Minister Brian Mulroney offered a  formal apology from Canada to the internees.  </a:t>
            </a:r>
          </a:p>
          <a:p>
            <a:pPr>
              <a:lnSpc>
                <a:spcPct val="90000"/>
              </a:lnSpc>
            </a:pPr>
            <a:endParaRPr lang="en-US" sz="2400" b="1"/>
          </a:p>
          <a:p>
            <a:pPr>
              <a:lnSpc>
                <a:spcPct val="90000"/>
              </a:lnSpc>
            </a:pPr>
            <a:r>
              <a:rPr lang="en-US" sz="2400" b="1"/>
              <a:t>The Canadian government also provided compensation.  The package included (1) $21,000 to all surviving internees, and (2) the re-instatement of Canadian citizenship to those who were deported to Japan.</a:t>
            </a:r>
            <a:r>
              <a:rPr lang="en-US" sz="2400"/>
              <a:t> </a:t>
            </a:r>
          </a:p>
        </p:txBody>
      </p:sp>
      <p:pic>
        <p:nvPicPr>
          <p:cNvPr id="110597" name="Picture 5" descr="Brian_Mulroney33-256x360"/>
          <p:cNvPicPr>
            <a:picLocks noChangeAspect="1" noChangeArrowheads="1"/>
          </p:cNvPicPr>
          <p:nvPr/>
        </p:nvPicPr>
        <p:blipFill>
          <a:blip r:embed="rId2" cstate="print"/>
          <a:srcRect/>
          <a:stretch>
            <a:fillRect/>
          </a:stretch>
        </p:blipFill>
        <p:spPr bwMode="auto">
          <a:xfrm>
            <a:off x="323850" y="1412875"/>
            <a:ext cx="2816225" cy="3959225"/>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body"/>
          </p:nvPr>
        </p:nvSpPr>
        <p:spPr>
          <a:xfrm>
            <a:off x="5029200" y="2133600"/>
            <a:ext cx="3657600" cy="3962400"/>
          </a:xfrm>
          <a:ln/>
        </p:spPr>
        <p:txBody>
          <a:bodyPr anchor="t">
            <a:spAutoFit/>
          </a:bodyPr>
          <a:lstStyle/>
          <a:p>
            <a:pPr marL="341313" indent="-341313" algn="l">
              <a:lnSpc>
                <a:spcPct val="90000"/>
              </a:lnSpc>
              <a:spcBef>
                <a:spcPts val="600"/>
              </a:spcBef>
              <a:buFont typeface="Arial Black"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latin typeface="Arial Black" pitchFamily="34" charset="0"/>
              </a:rPr>
              <a:t>On this date, the Terms of Agreement between the Government of Canada and the National Association of Japanese Canadians was signed.</a:t>
            </a:r>
          </a:p>
        </p:txBody>
      </p:sp>
      <p:sp>
        <p:nvSpPr>
          <p:cNvPr id="22530" name="WordArt 2"/>
          <p:cNvSpPr>
            <a:spLocks noChangeArrowheads="1" noChangeShapeType="1" noTextEdit="1"/>
          </p:cNvSpPr>
          <p:nvPr/>
        </p:nvSpPr>
        <p:spPr bwMode="auto">
          <a:xfrm>
            <a:off x="838200" y="457200"/>
            <a:ext cx="7467600" cy="1143000"/>
          </a:xfrm>
          <a:prstGeom prst="rect">
            <a:avLst/>
          </a:prstGeom>
        </p:spPr>
        <p:txBody>
          <a:bodyPr wrap="none" fromWordArt="1">
            <a:prstTxWarp prst="textPlain">
              <a:avLst>
                <a:gd name="adj" fmla="val 50000"/>
              </a:avLst>
            </a:prstTxWarp>
          </a:bodyPr>
          <a:lstStyle/>
          <a:p>
            <a:pPr algn="ctr"/>
            <a:r>
              <a:rPr lang="en-CA" sz="3600" kern="10" dirty="0">
                <a:ln w="9525">
                  <a:noFill/>
                  <a:round/>
                  <a:headEnd/>
                  <a:tailEnd/>
                </a:ln>
                <a:gradFill rotWithShape="0">
                  <a:gsLst>
                    <a:gs pos="0">
                      <a:srgbClr val="FF9933"/>
                    </a:gs>
                    <a:gs pos="100000">
                      <a:srgbClr val="FFFF00"/>
                    </a:gs>
                  </a:gsLst>
                  <a:path path="rect">
                    <a:fillToRect l="100000" t="100000"/>
                  </a:path>
                </a:gradFill>
                <a:effectLst>
                  <a:outerShdw dist="17819" dir="2700000" algn="ctr" rotWithShape="0">
                    <a:srgbClr val="C0C0C0"/>
                  </a:outerShdw>
                </a:effectLst>
                <a:latin typeface="Impact"/>
              </a:rPr>
              <a:t>August 26, 1988</a:t>
            </a:r>
          </a:p>
        </p:txBody>
      </p:sp>
      <p:pic>
        <p:nvPicPr>
          <p:cNvPr id="22531" name="Picture 3"/>
          <p:cNvPicPr>
            <a:picLocks noChangeAspect="1" noChangeArrowheads="1"/>
          </p:cNvPicPr>
          <p:nvPr/>
        </p:nvPicPr>
        <p:blipFill>
          <a:blip r:embed="rId3" cstate="print"/>
          <a:srcRect/>
          <a:stretch>
            <a:fillRect/>
          </a:stretch>
        </p:blipFill>
        <p:spPr bwMode="auto">
          <a:xfrm>
            <a:off x="228600" y="1828800"/>
            <a:ext cx="4667250" cy="4762500"/>
          </a:xfrm>
          <a:prstGeom prst="rect">
            <a:avLst/>
          </a:prstGeom>
          <a:noFill/>
          <a:ln w="9525">
            <a:noFill/>
            <a:round/>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22530">
                                            <p:txEl>
                                              <p:pRg st="0" end="0"/>
                                            </p:txEl>
                                          </p:spTgt>
                                        </p:tgtEl>
                                        <p:attrNameLst>
                                          <p:attrName>style.visibility</p:attrName>
                                        </p:attrNameLst>
                                      </p:cBhvr>
                                      <p:to>
                                        <p:strVal val="visible"/>
                                      </p:to>
                                    </p:set>
                                    <p:animEffect transition="in" filter="fade">
                                      <p:cBhvr>
                                        <p:cTn id="7" dur="800" decel="100000"/>
                                        <p:tgtEl>
                                          <p:spTgt spid="22530">
                                            <p:txEl>
                                              <p:pRg st="0" end="0"/>
                                            </p:txEl>
                                          </p:spTgt>
                                        </p:tgtEl>
                                      </p:cBhvr>
                                    </p:animEffect>
                                    <p:anim calcmode="lin" valueType="num">
                                      <p:cBhvr>
                                        <p:cTn id="8" dur="800" decel="100000" fill="hold"/>
                                        <p:tgtEl>
                                          <p:spTgt spid="22530">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22530">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22530">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530">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530">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normAutofit fontScale="90000"/>
          </a:bodyPr>
          <a:lstStyle/>
          <a:p>
            <a:pPr eaLnBrk="1" hangingPunct="1"/>
            <a:r>
              <a:rPr lang="en-CA" sz="4000" b="1" dirty="0" smtClean="0">
                <a:solidFill>
                  <a:srgbClr val="FF0000"/>
                </a:solidFill>
              </a:rPr>
              <a:t>Canadian Sentiment</a:t>
            </a:r>
            <a:r>
              <a:rPr lang="en-CA" sz="4000" dirty="0" smtClean="0"/>
              <a:t>…</a:t>
            </a:r>
            <a:br>
              <a:rPr lang="en-CA" sz="4000" dirty="0" smtClean="0"/>
            </a:br>
            <a:endParaRPr lang="en-CA" sz="4000" dirty="0" smtClean="0"/>
          </a:p>
        </p:txBody>
      </p:sp>
      <p:sp>
        <p:nvSpPr>
          <p:cNvPr id="143363" name="Rectangle 3"/>
          <p:cNvSpPr>
            <a:spLocks noGrp="1" noChangeArrowheads="1"/>
          </p:cNvSpPr>
          <p:nvPr>
            <p:ph type="body" idx="1"/>
          </p:nvPr>
        </p:nvSpPr>
        <p:spPr>
          <a:xfrm>
            <a:off x="228600" y="1447800"/>
            <a:ext cx="8610600" cy="5105400"/>
          </a:xfrm>
        </p:spPr>
        <p:txBody>
          <a:bodyPr/>
          <a:lstStyle/>
          <a:p>
            <a:pPr eaLnBrk="1" hangingPunct="1"/>
            <a:r>
              <a:rPr lang="en-CA" sz="2800" dirty="0" smtClean="0"/>
              <a:t>Common belief held was that the Japanese are unable to assimilate into Canadian society as easily as those of European heritage.</a:t>
            </a:r>
            <a:endParaRPr lang="en-US" sz="2800" dirty="0" smtClean="0"/>
          </a:p>
          <a:p>
            <a:pPr eaLnBrk="1" hangingPunct="1"/>
            <a:r>
              <a:rPr lang="en-CA" sz="2800" dirty="0" smtClean="0"/>
              <a:t>Prime Minister Mackenzie King himself expressed a belief in “the extreme difficulty of assimilating Japanese persons in Canada”</a:t>
            </a:r>
            <a:endParaRPr lang="en-US" sz="2800" dirty="0" smtClean="0"/>
          </a:p>
          <a:p>
            <a:pPr eaLnBrk="1" hangingPunct="1">
              <a:buFont typeface="Wingdings" charset="2"/>
              <a:buNone/>
            </a:pPr>
            <a:endParaRPr lang="en-CA" sz="2800" dirty="0" smtClean="0"/>
          </a:p>
        </p:txBody>
      </p:sp>
      <p:pic>
        <p:nvPicPr>
          <p:cNvPr id="138242" name="Picture 2"/>
          <p:cNvPicPr>
            <a:picLocks noChangeAspect="1" noChangeArrowheads="1"/>
          </p:cNvPicPr>
          <p:nvPr/>
        </p:nvPicPr>
        <p:blipFill>
          <a:blip r:embed="rId3" cstate="print"/>
          <a:srcRect/>
          <a:stretch>
            <a:fillRect/>
          </a:stretch>
        </p:blipFill>
        <p:spPr bwMode="auto">
          <a:xfrm>
            <a:off x="1143000" y="4267200"/>
            <a:ext cx="3048000" cy="2085975"/>
          </a:xfrm>
          <a:prstGeom prst="rect">
            <a:avLst/>
          </a:prstGeom>
          <a:noFill/>
          <a:ln w="9525">
            <a:noFill/>
            <a:miter lim="800000"/>
            <a:headEnd/>
            <a:tailEnd/>
          </a:ln>
        </p:spPr>
      </p:pic>
      <p:pic>
        <p:nvPicPr>
          <p:cNvPr id="138243" name="Picture 3"/>
          <p:cNvPicPr>
            <a:picLocks noChangeAspect="1" noChangeArrowheads="1"/>
          </p:cNvPicPr>
          <p:nvPr/>
        </p:nvPicPr>
        <p:blipFill>
          <a:blip r:embed="rId4" cstate="print"/>
          <a:srcRect/>
          <a:stretch>
            <a:fillRect/>
          </a:stretch>
        </p:blipFill>
        <p:spPr bwMode="auto">
          <a:xfrm>
            <a:off x="5334000" y="3886200"/>
            <a:ext cx="1866900"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noGrp="1" noChangeArrowheads="1"/>
          </p:cNvSpPr>
          <p:nvPr>
            <p:ph type="body"/>
          </p:nvPr>
        </p:nvSpPr>
        <p:spPr>
          <a:xfrm>
            <a:off x="685800" y="228600"/>
            <a:ext cx="7772400" cy="5867400"/>
          </a:xfrm>
          <a:ln/>
        </p:spPr>
        <p:txBody>
          <a:bodyPr anchor="t">
            <a:spAutoFit/>
          </a:bodyPr>
          <a:lstStyle/>
          <a:p>
            <a:pPr marL="341313" indent="-341313" algn="l">
              <a:lnSpc>
                <a:spcPct val="100000"/>
              </a:lnSpc>
              <a:spcBef>
                <a:spcPts val="600"/>
              </a:spcBef>
              <a:buFont typeface="Arial Black"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latin typeface="Arial Black" pitchFamily="34" charset="0"/>
              </a:rPr>
              <a:t>1) An acknowledgement that the treatment of Japanese Canadians before and after WWII was unjust and a violation of human rights.</a:t>
            </a:r>
          </a:p>
          <a:p>
            <a:pPr marL="341313" indent="-341313" algn="l">
              <a:lnSpc>
                <a:spcPct val="100000"/>
              </a:lnSpc>
              <a:spcBef>
                <a:spcPts val="600"/>
              </a:spcBef>
              <a:buFont typeface="Arial Black"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a:latin typeface="Arial Black" pitchFamily="34" charset="0"/>
            </a:endParaRPr>
          </a:p>
          <a:p>
            <a:pPr marL="341313" indent="-341313" algn="l">
              <a:lnSpc>
                <a:spcPct val="100000"/>
              </a:lnSpc>
              <a:spcBef>
                <a:spcPts val="600"/>
              </a:spcBef>
              <a:buFont typeface="Arial Black"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latin typeface="Arial Black" pitchFamily="34" charset="0"/>
              </a:rPr>
              <a:t>2) A pledge to ensure that the Government, to it’s full power would prevent events such as these from occurring again.</a:t>
            </a:r>
          </a:p>
          <a:p>
            <a:pPr marL="341313" indent="-341313" algn="l">
              <a:lnSpc>
                <a:spcPct val="100000"/>
              </a:lnSpc>
              <a:spcBef>
                <a:spcPts val="600"/>
              </a:spcBef>
              <a:buFont typeface="Arial Black"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a:latin typeface="Arial Black" pitchFamily="34" charset="0"/>
            </a:endParaRPr>
          </a:p>
          <a:p>
            <a:pPr marL="341313" indent="-341313" algn="l">
              <a:lnSpc>
                <a:spcPct val="100000"/>
              </a:lnSpc>
              <a:spcBef>
                <a:spcPts val="600"/>
              </a:spcBef>
              <a:buFont typeface="Arial Black"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latin typeface="Arial Black" pitchFamily="34" charset="0"/>
              </a:rPr>
              <a:t>3) Recognize the determination of Japanese Canadians, that despite their hardships, continue to remain committed &amp; loyal to Canada and contribute to the nation.</a:t>
            </a: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body"/>
          </p:nvPr>
        </p:nvSpPr>
        <p:spPr>
          <a:xfrm>
            <a:off x="685800" y="1981200"/>
            <a:ext cx="7772400" cy="4132263"/>
          </a:xfrm>
          <a:ln/>
        </p:spPr>
        <p:txBody>
          <a:bodyPr anchor="t">
            <a:spAutoFit/>
          </a:bodyPr>
          <a:lstStyle/>
          <a:p>
            <a:pPr marL="341313" indent="-341313" algn="l">
              <a:lnSpc>
                <a:spcPct val="100000"/>
              </a:lnSpc>
              <a:spcBef>
                <a:spcPts val="600"/>
              </a:spcBef>
              <a:buFont typeface="Arial Black"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latin typeface="Arial Black" pitchFamily="34" charset="0"/>
              </a:rPr>
              <a:t>Monetary redress for those who were interred, relocated, deported or lost property based solely on their Japanese ancestry.</a:t>
            </a:r>
          </a:p>
          <a:p>
            <a:pPr marL="341313" indent="-341313" algn="l">
              <a:lnSpc>
                <a:spcPct val="100000"/>
              </a:lnSpc>
              <a:spcBef>
                <a:spcPts val="600"/>
              </a:spcBef>
              <a:buFont typeface="Arial Black"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a:latin typeface="Arial Black" pitchFamily="34" charset="0"/>
            </a:endParaRPr>
          </a:p>
          <a:p>
            <a:pPr marL="341313" indent="-341313" algn="l">
              <a:lnSpc>
                <a:spcPct val="100000"/>
              </a:lnSpc>
              <a:spcBef>
                <a:spcPts val="600"/>
              </a:spcBef>
              <a:buFont typeface="Arial Black"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latin typeface="Arial Black" pitchFamily="34" charset="0"/>
              </a:rPr>
              <a:t>Individual amount was $21,000 tax free.</a:t>
            </a:r>
          </a:p>
          <a:p>
            <a:pPr marL="341313" indent="-341313" algn="l">
              <a:lnSpc>
                <a:spcPct val="100000"/>
              </a:lnSpc>
              <a:spcBef>
                <a:spcPts val="600"/>
              </a:spcBef>
              <a:buFont typeface="Arial Black"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a:latin typeface="Arial Black" pitchFamily="34" charset="0"/>
            </a:endParaRPr>
          </a:p>
          <a:p>
            <a:pPr marL="341313" indent="-341313" algn="l">
              <a:lnSpc>
                <a:spcPct val="100000"/>
              </a:lnSpc>
              <a:spcBef>
                <a:spcPts val="600"/>
              </a:spcBef>
              <a:buFont typeface="Arial Black"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latin typeface="Arial Black" pitchFamily="34" charset="0"/>
              </a:rPr>
              <a:t>$12 million was given to the  Japanese community through the NAJC.</a:t>
            </a:r>
          </a:p>
          <a:p>
            <a:pPr marL="341313" indent="-341313" algn="l">
              <a:lnSpc>
                <a:spcPct val="100000"/>
              </a:lnSpc>
              <a:spcBef>
                <a:spcPts val="600"/>
              </a:spcBef>
              <a:buFont typeface="Arial Black"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a:latin typeface="Arial Black" pitchFamily="34" charset="0"/>
            </a:endParaRPr>
          </a:p>
        </p:txBody>
      </p:sp>
      <p:sp>
        <p:nvSpPr>
          <p:cNvPr id="24578" name="WordArt 2"/>
          <p:cNvSpPr>
            <a:spLocks noChangeArrowheads="1" noChangeShapeType="1" noTextEdit="1"/>
          </p:cNvSpPr>
          <p:nvPr/>
        </p:nvSpPr>
        <p:spPr bwMode="auto">
          <a:xfrm>
            <a:off x="1600200" y="304800"/>
            <a:ext cx="6096000" cy="990600"/>
          </a:xfrm>
          <a:prstGeom prst="rect">
            <a:avLst/>
          </a:prstGeom>
        </p:spPr>
        <p:txBody>
          <a:bodyPr wrap="none" fromWordArt="1">
            <a:prstTxWarp prst="textPlain">
              <a:avLst>
                <a:gd name="adj" fmla="val 50000"/>
              </a:avLst>
            </a:prstTxWarp>
          </a:bodyPr>
          <a:lstStyle/>
          <a:p>
            <a:pPr algn="ctr"/>
            <a:r>
              <a:rPr lang="en-CA" sz="3600" kern="10">
                <a:ln w="9525">
                  <a:noFill/>
                  <a:round/>
                  <a:headEnd/>
                  <a:tailEnd/>
                </a:ln>
                <a:gradFill rotWithShape="0">
                  <a:gsLst>
                    <a:gs pos="0">
                      <a:srgbClr val="FF9933"/>
                    </a:gs>
                    <a:gs pos="100000">
                      <a:srgbClr val="FFFF00"/>
                    </a:gs>
                  </a:gsLst>
                  <a:path path="rect">
                    <a:fillToRect l="100000" t="100000"/>
                  </a:path>
                </a:gradFill>
                <a:effectLst>
                  <a:outerShdw dist="17819" dir="2700000" algn="ctr" rotWithShape="0">
                    <a:srgbClr val="C0C0C0"/>
                  </a:outerShdw>
                </a:effectLst>
                <a:latin typeface="Impact"/>
              </a:rPr>
              <a:t>Redress</a:t>
            </a:r>
          </a:p>
        </p:txBody>
      </p:sp>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body"/>
          </p:nvPr>
        </p:nvSpPr>
        <p:spPr>
          <a:xfrm>
            <a:off x="685800" y="381000"/>
            <a:ext cx="7772400" cy="5715000"/>
          </a:xfrm>
          <a:ln/>
        </p:spPr>
        <p:txBody>
          <a:bodyPr anchor="t">
            <a:spAutoFit/>
          </a:bodyPr>
          <a:lstStyle/>
          <a:p>
            <a:pPr marL="341313" indent="-341313" algn="l">
              <a:lnSpc>
                <a:spcPct val="100000"/>
              </a:lnSpc>
              <a:spcBef>
                <a:spcPts val="600"/>
              </a:spcBef>
              <a:buFont typeface="Arial Black"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a:latin typeface="Arial Black" pitchFamily="34" charset="0"/>
            </a:endParaRPr>
          </a:p>
          <a:p>
            <a:pPr marL="341313" indent="-341313" algn="l">
              <a:lnSpc>
                <a:spcPct val="100000"/>
              </a:lnSpc>
              <a:spcBef>
                <a:spcPts val="600"/>
              </a:spcBef>
              <a:buFont typeface="Arial Black"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latin typeface="Arial Black" pitchFamily="34" charset="0"/>
              </a:rPr>
              <a:t>$24 million for a Race Relations Foundation.</a:t>
            </a:r>
          </a:p>
          <a:p>
            <a:pPr marL="341313" indent="-341313" algn="l">
              <a:lnSpc>
                <a:spcPct val="100000"/>
              </a:lnSpc>
              <a:spcBef>
                <a:spcPts val="600"/>
              </a:spcBef>
              <a:buFont typeface="Arial Black"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a:latin typeface="Arial Black" pitchFamily="34" charset="0"/>
            </a:endParaRPr>
          </a:p>
          <a:p>
            <a:pPr marL="341313" indent="-341313" algn="l">
              <a:lnSpc>
                <a:spcPct val="100000"/>
              </a:lnSpc>
              <a:spcBef>
                <a:spcPts val="600"/>
              </a:spcBef>
              <a:buFont typeface="Arial Black"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latin typeface="Arial Black" pitchFamily="34" charset="0"/>
              </a:rPr>
              <a:t> The names of those Japanese Canadians convicted under the WMA would be cleared.</a:t>
            </a:r>
          </a:p>
          <a:p>
            <a:pPr marL="341313" indent="-341313" algn="l">
              <a:lnSpc>
                <a:spcPct val="100000"/>
              </a:lnSpc>
              <a:spcBef>
                <a:spcPts val="600"/>
              </a:spcBef>
              <a:buFont typeface="Arial Black"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a:latin typeface="Arial Black" pitchFamily="34" charset="0"/>
            </a:endParaRPr>
          </a:p>
          <a:p>
            <a:pPr marL="341313" indent="-341313" algn="l">
              <a:lnSpc>
                <a:spcPct val="100000"/>
              </a:lnSpc>
              <a:spcBef>
                <a:spcPts val="600"/>
              </a:spcBef>
              <a:buFont typeface="Arial Black"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latin typeface="Arial Black" pitchFamily="34" charset="0"/>
              </a:rPr>
              <a:t>Canadian citizenship would be reinstated.</a:t>
            </a:r>
          </a:p>
          <a:p>
            <a:pPr marL="341313" indent="-341313" algn="l">
              <a:lnSpc>
                <a:spcPct val="100000"/>
              </a:lnSpc>
              <a:spcBef>
                <a:spcPts val="600"/>
              </a:spcBef>
              <a:buFont typeface="Arial Black"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sz="2400">
              <a:latin typeface="Arial Black" pitchFamily="34" charset="0"/>
            </a:endParaRPr>
          </a:p>
          <a:p>
            <a:pPr marL="341313" indent="-341313" algn="l">
              <a:lnSpc>
                <a:spcPct val="100000"/>
              </a:lnSpc>
              <a:spcBef>
                <a:spcPts val="600"/>
              </a:spcBef>
              <a:buFont typeface="Arial Black"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400">
                <a:latin typeface="Arial Black" pitchFamily="34" charset="0"/>
              </a:rPr>
              <a:t>$3 million given to the NAJC for the administration of the redress process.</a:t>
            </a:r>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dirty="0" smtClean="0"/>
              <a:t>Discussion Questions: </a:t>
            </a:r>
            <a:endParaRPr lang="en-CA" dirty="0"/>
          </a:p>
        </p:txBody>
      </p:sp>
      <p:sp>
        <p:nvSpPr>
          <p:cNvPr id="83971" name="Rectangle 3"/>
          <p:cNvSpPr>
            <a:spLocks noGrp="1" noChangeArrowheads="1"/>
          </p:cNvSpPr>
          <p:nvPr>
            <p:ph type="body" idx="1"/>
          </p:nvPr>
        </p:nvSpPr>
        <p:spPr/>
        <p:txBody>
          <a:bodyPr>
            <a:normAutofit lnSpcReduction="10000"/>
          </a:bodyPr>
          <a:lstStyle/>
          <a:p>
            <a:pPr marL="457200" indent="-457200">
              <a:buFont typeface="+mj-lt"/>
              <a:buAutoNum type="arabicPeriod"/>
            </a:pPr>
            <a:r>
              <a:rPr lang="en-US" sz="2400" i="0" dirty="0" smtClean="0"/>
              <a:t>It </a:t>
            </a:r>
            <a:r>
              <a:rPr lang="en-US" sz="2400" i="0" dirty="0"/>
              <a:t>is important to note that Canada is at war with Japan, Germany, Italy and Austria. Why then were only Japanese-Canadians held against their will</a:t>
            </a:r>
            <a:r>
              <a:rPr lang="en-US" sz="2400" i="0" dirty="0" smtClean="0"/>
              <a:t>?</a:t>
            </a:r>
          </a:p>
          <a:p>
            <a:pPr marL="457200" indent="-457200">
              <a:buFont typeface="+mj-lt"/>
              <a:buAutoNum type="arabicPeriod"/>
            </a:pPr>
            <a:r>
              <a:rPr lang="en-CA" sz="2400" dirty="0" smtClean="0"/>
              <a:t>Is $21,000 for each individual directly wronged an acceptable redress to the issue? Would it be enough to compensate the many losses incurred?</a:t>
            </a:r>
          </a:p>
          <a:p>
            <a:pPr marL="457200" indent="-457200">
              <a:buFont typeface="+mj-lt"/>
              <a:buAutoNum type="arabicPeriod"/>
              <a:defRPr/>
            </a:pPr>
            <a:r>
              <a:rPr lang="en-CA" sz="2400" dirty="0" smtClean="0"/>
              <a:t>Was the government justified in  relocating the Japanese Canadians during WWII? </a:t>
            </a:r>
          </a:p>
          <a:p>
            <a:pPr marL="457200" indent="-457200">
              <a:buFont typeface="+mj-lt"/>
              <a:buAutoNum type="arabicPeriod"/>
              <a:defRPr/>
            </a:pPr>
            <a:r>
              <a:rPr lang="en-CA" sz="2400" dirty="0" smtClean="0"/>
              <a:t>Under  what circumstances would Canada do this again?</a:t>
            </a:r>
          </a:p>
          <a:p>
            <a:pPr marL="457200" indent="-457200">
              <a:buFont typeface="+mj-lt"/>
              <a:buAutoNum type="arabicPeriod"/>
              <a:defRPr/>
            </a:pPr>
            <a:r>
              <a:rPr lang="en-CA" sz="2400" dirty="0" smtClean="0"/>
              <a:t> Can you think of any other examples of a population being forced to move, relocate, or live in an area away form everyone else? </a:t>
            </a:r>
          </a:p>
          <a:p>
            <a:endParaRPr lang="en-CA" sz="2400" i="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457200"/>
          </a:xfrm>
        </p:spPr>
        <p:txBody>
          <a:bodyPr>
            <a:normAutofit fontScale="90000"/>
          </a:bodyPr>
          <a:lstStyle/>
          <a:p>
            <a:pPr eaLnBrk="1" hangingPunct="1">
              <a:defRPr/>
            </a:pPr>
            <a:r>
              <a:rPr lang="en-US" b="1" dirty="0" smtClean="0">
                <a:solidFill>
                  <a:srgbClr val="FFC000"/>
                </a:solidFill>
              </a:rPr>
              <a:t>Justified?</a:t>
            </a:r>
          </a:p>
        </p:txBody>
      </p:sp>
      <p:sp>
        <p:nvSpPr>
          <p:cNvPr id="3" name="Text Placeholder 2"/>
          <p:cNvSpPr>
            <a:spLocks noGrp="1"/>
          </p:cNvSpPr>
          <p:nvPr>
            <p:ph type="body" sz="half" idx="1"/>
          </p:nvPr>
        </p:nvSpPr>
        <p:spPr>
          <a:xfrm>
            <a:off x="0" y="990600"/>
            <a:ext cx="4495800" cy="5105400"/>
          </a:xfrm>
        </p:spPr>
        <p:txBody>
          <a:bodyPr/>
          <a:lstStyle/>
          <a:p>
            <a:pPr eaLnBrk="1" hangingPunct="1">
              <a:buFont typeface="Wingdings" pitchFamily="2" charset="2"/>
              <a:buNone/>
              <a:defRPr/>
            </a:pPr>
            <a:r>
              <a:rPr lang="en-US" sz="1600" dirty="0" smtClean="0">
                <a:solidFill>
                  <a:srgbClr val="C00000"/>
                </a:solidFill>
              </a:rPr>
              <a:t>YES</a:t>
            </a:r>
          </a:p>
          <a:p>
            <a:pPr eaLnBrk="1" hangingPunct="1">
              <a:defRPr/>
            </a:pPr>
            <a:r>
              <a:rPr lang="en-US" sz="1600" dirty="0" smtClean="0"/>
              <a:t>Prime Minister Mackenzie King took necessary precautions to ensure national security of Canada and North America, as the US had also interned Japanese-Americans</a:t>
            </a:r>
          </a:p>
          <a:p>
            <a:pPr eaLnBrk="1" hangingPunct="1">
              <a:lnSpc>
                <a:spcPct val="80000"/>
              </a:lnSpc>
              <a:defRPr/>
            </a:pPr>
            <a:r>
              <a:rPr lang="en-US" sz="1600" dirty="0" smtClean="0"/>
              <a:t>Despite no evidence of threat, there was no guarantee of loyalty or passivity of the Japanese Canadians to homeland Japan</a:t>
            </a:r>
          </a:p>
          <a:p>
            <a:pPr eaLnBrk="1" hangingPunct="1">
              <a:lnSpc>
                <a:spcPct val="80000"/>
              </a:lnSpc>
              <a:defRPr/>
            </a:pPr>
            <a:r>
              <a:rPr lang="en-US" sz="1600" dirty="0" smtClean="0"/>
              <a:t>Canadians felt that Japanese-born Canadians showed too much sympathy for Japan and that there was a chance that some of them might form a fifth column (espionage). </a:t>
            </a:r>
          </a:p>
          <a:p>
            <a:pPr eaLnBrk="1" hangingPunct="1">
              <a:lnSpc>
                <a:spcPct val="80000"/>
              </a:lnSpc>
              <a:defRPr/>
            </a:pPr>
            <a:r>
              <a:rPr lang="en-US" sz="1600" dirty="0" smtClean="0"/>
              <a:t>“Japan was aggressively expanding in the Pacific (islands of Attu and Kiska).  Moreover, American and Canadian governments were more alarmed as a Japanese submarine had fired on telegraph station and lighthouse in British Columbia”.</a:t>
            </a:r>
          </a:p>
          <a:p>
            <a:pPr eaLnBrk="1" hangingPunct="1">
              <a:lnSpc>
                <a:spcPct val="80000"/>
              </a:lnSpc>
              <a:defRPr/>
            </a:pPr>
            <a:r>
              <a:rPr lang="en-US" sz="1600" dirty="0" smtClean="0"/>
              <a:t>The interment, deportation and relocation of the Japanese Canadians was for their own safety and was legal through War Measure Act</a:t>
            </a:r>
          </a:p>
          <a:p>
            <a:pPr eaLnBrk="1" hangingPunct="1">
              <a:defRPr/>
            </a:pPr>
            <a:endParaRPr lang="en-US" dirty="0" smtClean="0"/>
          </a:p>
        </p:txBody>
      </p:sp>
      <p:sp>
        <p:nvSpPr>
          <p:cNvPr id="4" name="Content Placeholder 3"/>
          <p:cNvSpPr>
            <a:spLocks noGrp="1"/>
          </p:cNvSpPr>
          <p:nvPr>
            <p:ph sz="half" idx="2"/>
          </p:nvPr>
        </p:nvSpPr>
        <p:spPr>
          <a:xfrm>
            <a:off x="4648200" y="990600"/>
            <a:ext cx="4343400" cy="5105400"/>
          </a:xfrm>
        </p:spPr>
        <p:txBody>
          <a:bodyPr/>
          <a:lstStyle/>
          <a:p>
            <a:pPr eaLnBrk="1" hangingPunct="1">
              <a:buFont typeface="Wingdings" pitchFamily="2" charset="2"/>
              <a:buNone/>
              <a:defRPr/>
            </a:pPr>
            <a:r>
              <a:rPr lang="en-US" sz="1600" dirty="0" smtClean="0">
                <a:solidFill>
                  <a:srgbClr val="00B050"/>
                </a:solidFill>
              </a:rPr>
              <a:t>NO</a:t>
            </a:r>
          </a:p>
          <a:p>
            <a:pPr eaLnBrk="1" hangingPunct="1">
              <a:defRPr/>
            </a:pPr>
            <a:r>
              <a:rPr lang="en-US" sz="1600" dirty="0" smtClean="0"/>
              <a:t>Japanese Canadians were judged solely on the basis of their racial ancestry, and not their citizenship.</a:t>
            </a:r>
          </a:p>
          <a:p>
            <a:pPr eaLnBrk="1" hangingPunct="1">
              <a:defRPr/>
            </a:pPr>
            <a:r>
              <a:rPr lang="en-US" sz="1600" dirty="0" smtClean="0"/>
              <a:t>Internment based on racist and xenophobic public sentiment</a:t>
            </a:r>
          </a:p>
          <a:p>
            <a:pPr eaLnBrk="1" hangingPunct="1">
              <a:lnSpc>
                <a:spcPct val="80000"/>
              </a:lnSpc>
              <a:defRPr/>
            </a:pPr>
            <a:r>
              <a:rPr lang="en-US" sz="1600" dirty="0" smtClean="0"/>
              <a:t>RCMP and Canadian military evaluations suggest no imminent threat to national security and the J-C are law abiding citizens</a:t>
            </a:r>
          </a:p>
          <a:p>
            <a:pPr eaLnBrk="1" hangingPunct="1">
              <a:lnSpc>
                <a:spcPct val="80000"/>
              </a:lnSpc>
              <a:defRPr/>
            </a:pPr>
            <a:r>
              <a:rPr lang="en-US" sz="1600" dirty="0" smtClean="0"/>
              <a:t>The Japanese Canadians were harshly mistreated, property was seized and sold and used to pay for camps</a:t>
            </a:r>
          </a:p>
          <a:p>
            <a:pPr eaLnBrk="1" hangingPunct="1">
              <a:lnSpc>
                <a:spcPct val="80000"/>
              </a:lnSpc>
              <a:defRPr/>
            </a:pPr>
            <a:r>
              <a:rPr lang="en-US" sz="1600" dirty="0" smtClean="0"/>
              <a:t>Camps had terrible conditions</a:t>
            </a:r>
            <a:endParaRPr lang="en-CA" sz="1600" dirty="0" smtClean="0"/>
          </a:p>
          <a:p>
            <a:pPr eaLnBrk="1" hangingPunct="1">
              <a:lnSpc>
                <a:spcPct val="90000"/>
              </a:lnSpc>
              <a:defRPr/>
            </a:pPr>
            <a:r>
              <a:rPr lang="en-CA" sz="1600" dirty="0" smtClean="0"/>
              <a:t>Food packages were sent from Japan through the Canadian Red Cross to those suffering in the camps</a:t>
            </a:r>
          </a:p>
          <a:p>
            <a:pPr eaLnBrk="1" hangingPunct="1">
              <a:lnSpc>
                <a:spcPct val="90000"/>
              </a:lnSpc>
              <a:defRPr/>
            </a:pPr>
            <a:r>
              <a:rPr lang="en-CA" sz="1600" dirty="0" smtClean="0"/>
              <a:t>Canadian government spend 1/3 the per capita amount expended by the US on Japanese American internees</a:t>
            </a:r>
          </a:p>
          <a:p>
            <a:pPr eaLnBrk="1" hangingPunct="1">
              <a:lnSpc>
                <a:spcPct val="90000"/>
              </a:lnSpc>
              <a:defRPr/>
            </a:pPr>
            <a:endParaRPr lang="en-CA" sz="1600" dirty="0" smtClean="0"/>
          </a:p>
          <a:p>
            <a:pPr eaLnBrk="1" hangingPunct="1">
              <a:lnSpc>
                <a:spcPct val="80000"/>
              </a:lnSpc>
              <a:defRPr/>
            </a:pPr>
            <a:endParaRPr lang="en-CA" sz="1600" dirty="0" smtClean="0"/>
          </a:p>
          <a:p>
            <a:pPr eaLnBrk="1" hangingPunct="1">
              <a:lnSpc>
                <a:spcPct val="80000"/>
              </a:lnSpc>
              <a:defRPr/>
            </a:pPr>
            <a:endParaRPr lang="en-US" sz="1600" dirty="0" smtClean="0"/>
          </a:p>
          <a:p>
            <a:pPr eaLnBrk="1" hangingPunct="1">
              <a:lnSpc>
                <a:spcPct val="80000"/>
              </a:lnSpc>
              <a:defRPr/>
            </a:pPr>
            <a:endParaRPr lang="en-US" sz="1600" dirty="0" smtClean="0"/>
          </a:p>
          <a:p>
            <a:pPr eaLnBrk="1" hangingPunct="1">
              <a:defRPr/>
            </a:pPr>
            <a:endParaRPr lang="en-US" sz="1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381000"/>
            <a:ext cx="8229600" cy="1066800"/>
          </a:xfrm>
        </p:spPr>
        <p:txBody>
          <a:bodyPr/>
          <a:lstStyle/>
          <a:p>
            <a:pPr eaLnBrk="1" hangingPunct="1"/>
            <a:r>
              <a:rPr lang="en-CA" b="1" dirty="0" smtClean="0">
                <a:solidFill>
                  <a:srgbClr val="FF0000"/>
                </a:solidFill>
              </a:rPr>
              <a:t>Do we need proof?</a:t>
            </a:r>
          </a:p>
        </p:txBody>
      </p:sp>
      <p:sp>
        <p:nvSpPr>
          <p:cNvPr id="145411" name="Rectangle 3"/>
          <p:cNvSpPr>
            <a:spLocks noGrp="1" noChangeArrowheads="1"/>
          </p:cNvSpPr>
          <p:nvPr>
            <p:ph type="body" idx="1"/>
          </p:nvPr>
        </p:nvSpPr>
        <p:spPr>
          <a:xfrm>
            <a:off x="152400" y="1371600"/>
            <a:ext cx="5638800" cy="5486400"/>
          </a:xfrm>
        </p:spPr>
        <p:txBody>
          <a:bodyPr>
            <a:normAutofit fontScale="92500" lnSpcReduction="10000"/>
          </a:bodyPr>
          <a:lstStyle/>
          <a:p>
            <a:pPr eaLnBrk="1" hangingPunct="1"/>
            <a:r>
              <a:rPr lang="en-CA" dirty="0" smtClean="0"/>
              <a:t>Japanese submarines are known to have been operating off the coast of British Columbia</a:t>
            </a:r>
            <a:endParaRPr lang="en-US" dirty="0" smtClean="0"/>
          </a:p>
          <a:p>
            <a:pPr eaLnBrk="1" hangingPunct="1"/>
            <a:r>
              <a:rPr lang="en-CA" dirty="0" smtClean="0"/>
              <a:t>Although RCMP and Canadian military evaluations suggested </a:t>
            </a:r>
            <a:r>
              <a:rPr lang="en-CA" dirty="0" smtClean="0">
                <a:solidFill>
                  <a:srgbClr val="FF0000"/>
                </a:solidFill>
              </a:rPr>
              <a:t>no imminent threat </a:t>
            </a:r>
            <a:r>
              <a:rPr lang="en-CA" dirty="0" smtClean="0"/>
              <a:t>by Japanese Canadians, this assessment is not universally accepted, as there exists no guarantee of the loyalty, or passivity of Japanese-Canadians. </a:t>
            </a:r>
            <a:r>
              <a:rPr lang="en-CA" sz="2800" dirty="0" smtClean="0"/>
              <a:t/>
            </a:r>
            <a:br>
              <a:rPr lang="en-CA" sz="2800" dirty="0" smtClean="0"/>
            </a:br>
            <a:r>
              <a:rPr lang="en-CA" sz="2800" dirty="0" smtClean="0"/>
              <a:t> </a:t>
            </a:r>
            <a:endParaRPr lang="en-US" sz="2800" dirty="0" smtClean="0"/>
          </a:p>
          <a:p>
            <a:pPr eaLnBrk="1" hangingPunct="1">
              <a:buFont typeface="Wingdings" charset="2"/>
              <a:buNone/>
            </a:pPr>
            <a:r>
              <a:rPr lang="en-CA" sz="2000" dirty="0" smtClean="0"/>
              <a:t>   </a:t>
            </a:r>
            <a:endParaRPr lang="en-US" sz="2000" dirty="0" smtClean="0"/>
          </a:p>
        </p:txBody>
      </p:sp>
      <p:pic>
        <p:nvPicPr>
          <p:cNvPr id="4" name="Picture 2" descr="http://4.bp.blogspot.com/_ugZ9dQdwU2s/R7JhLqLhabI/AAAAAAAAAFs/aAOcha7ZY9Y/s400/anti.gif"/>
          <p:cNvPicPr>
            <a:picLocks noChangeAspect="1" noChangeArrowheads="1"/>
          </p:cNvPicPr>
          <p:nvPr/>
        </p:nvPicPr>
        <p:blipFill>
          <a:blip r:embed="rId3" cstate="print"/>
          <a:srcRect/>
          <a:stretch>
            <a:fillRect/>
          </a:stretch>
        </p:blipFill>
        <p:spPr bwMode="auto">
          <a:xfrm>
            <a:off x="5638800" y="1981200"/>
            <a:ext cx="3505200" cy="3352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45410"/>
                                        </p:tgtEl>
                                        <p:attrNameLst>
                                          <p:attrName>style.visibility</p:attrName>
                                        </p:attrNameLst>
                                      </p:cBhvr>
                                      <p:to>
                                        <p:strVal val="visible"/>
                                      </p:to>
                                    </p:set>
                                    <p:animEffect transition="in" filter="fade">
                                      <p:cBhvr>
                                        <p:cTn id="7" dur="1000"/>
                                        <p:tgtEl>
                                          <p:spTgt spid="145410"/>
                                        </p:tgtEl>
                                      </p:cBhvr>
                                    </p:animEffect>
                                    <p:anim calcmode="lin" valueType="num">
                                      <p:cBhvr>
                                        <p:cTn id="8" dur="1000" fill="hold"/>
                                        <p:tgtEl>
                                          <p:spTgt spid="145410"/>
                                        </p:tgtEl>
                                        <p:attrNameLst>
                                          <p:attrName>ppt_x</p:attrName>
                                        </p:attrNameLst>
                                      </p:cBhvr>
                                      <p:tavLst>
                                        <p:tav tm="0">
                                          <p:val>
                                            <p:strVal val="#ppt_x"/>
                                          </p:val>
                                        </p:tav>
                                        <p:tav tm="100000">
                                          <p:val>
                                            <p:strVal val="#ppt_x"/>
                                          </p:val>
                                        </p:tav>
                                      </p:tavLst>
                                    </p:anim>
                                    <p:anim calcmode="lin" valueType="num">
                                      <p:cBhvr>
                                        <p:cTn id="9" dur="900" decel="100000" fill="hold"/>
                                        <p:tgtEl>
                                          <p:spTgt spid="14541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454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762000" y="304800"/>
            <a:ext cx="7543800" cy="603250"/>
          </a:xfrm>
        </p:spPr>
        <p:txBody>
          <a:bodyPr/>
          <a:lstStyle/>
          <a:p>
            <a:pPr algn="ctr"/>
            <a:r>
              <a:rPr lang="en-CA" sz="2800">
                <a:solidFill>
                  <a:schemeClr val="tx1"/>
                </a:solidFill>
              </a:rPr>
              <a:t> </a:t>
            </a:r>
            <a:r>
              <a:rPr lang="en-CA" sz="2800" b="1">
                <a:solidFill>
                  <a:schemeClr val="tx1"/>
                </a:solidFill>
                <a:latin typeface="Arial" charset="0"/>
              </a:rPr>
              <a:t>WWII – Japanese Internment</a:t>
            </a:r>
            <a:endParaRPr lang="en-US" sz="2800" b="1">
              <a:solidFill>
                <a:schemeClr val="tx1"/>
              </a:solidFill>
              <a:latin typeface="Arial" charset="0"/>
            </a:endParaRPr>
          </a:p>
        </p:txBody>
      </p:sp>
      <p:sp>
        <p:nvSpPr>
          <p:cNvPr id="114691" name="Rectangle 3"/>
          <p:cNvSpPr>
            <a:spLocks noGrp="1" noChangeArrowheads="1"/>
          </p:cNvSpPr>
          <p:nvPr>
            <p:ph type="body" idx="1"/>
          </p:nvPr>
        </p:nvSpPr>
        <p:spPr>
          <a:xfrm>
            <a:off x="2268538" y="981075"/>
            <a:ext cx="6037262" cy="5327650"/>
          </a:xfrm>
        </p:spPr>
        <p:txBody>
          <a:bodyPr/>
          <a:lstStyle/>
          <a:p>
            <a:pPr>
              <a:lnSpc>
                <a:spcPct val="80000"/>
              </a:lnSpc>
            </a:pPr>
            <a:r>
              <a:rPr lang="en-US" sz="2000" b="1"/>
              <a:t>Japanese had always faced racism in British Columbia.  Highly conscious of their British heritage, whites enacted laws excluding “undesirables” (e.g., prohibition on working on any provincial project)</a:t>
            </a:r>
          </a:p>
          <a:p>
            <a:pPr>
              <a:lnSpc>
                <a:spcPct val="80000"/>
              </a:lnSpc>
            </a:pPr>
            <a:endParaRPr lang="en-US" sz="2000" b="1"/>
          </a:p>
          <a:p>
            <a:pPr>
              <a:lnSpc>
                <a:spcPct val="80000"/>
              </a:lnSpc>
            </a:pPr>
            <a:r>
              <a:rPr lang="en-US" sz="2000" b="1"/>
              <a:t>In 1941, members of the non-Japanese population of British Columbia, including municipal government offices, local newspapers and businesses called for the internment or imprisonment of Japanese. </a:t>
            </a:r>
          </a:p>
          <a:p>
            <a:pPr>
              <a:lnSpc>
                <a:spcPct val="80000"/>
              </a:lnSpc>
              <a:buFontTx/>
              <a:buNone/>
            </a:pPr>
            <a:endParaRPr lang="en-US" sz="2000" b="1"/>
          </a:p>
          <a:p>
            <a:pPr>
              <a:lnSpc>
                <a:spcPct val="80000"/>
              </a:lnSpc>
            </a:pPr>
            <a:r>
              <a:rPr lang="en-US" sz="2000" b="1"/>
              <a:t>Many Japanese worked in the fishing industry.  Some Canadians expressed fear that the Japanese fishermen were charting the coastline for the Japanese navy.  As a result, 1,200 Japanese fishing boats were confiscated by the Government of Canada. </a:t>
            </a:r>
          </a:p>
        </p:txBody>
      </p:sp>
      <p:pic>
        <p:nvPicPr>
          <p:cNvPr id="114693" name="Picture 5" descr="cartoon_charter_boat_001"/>
          <p:cNvPicPr>
            <a:picLocks noChangeAspect="1" noChangeArrowheads="1"/>
          </p:cNvPicPr>
          <p:nvPr/>
        </p:nvPicPr>
        <p:blipFill>
          <a:blip r:embed="rId2" cstate="print"/>
          <a:srcRect/>
          <a:stretch>
            <a:fillRect/>
          </a:stretch>
        </p:blipFill>
        <p:spPr bwMode="auto">
          <a:xfrm>
            <a:off x="250825" y="4437063"/>
            <a:ext cx="2286000" cy="17145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CA" b="1" smtClean="0">
                <a:solidFill>
                  <a:schemeClr val="folHlink"/>
                </a:solidFill>
              </a:rPr>
              <a:t>What should be done?</a:t>
            </a:r>
          </a:p>
        </p:txBody>
      </p:sp>
      <p:sp>
        <p:nvSpPr>
          <p:cNvPr id="67587" name="Rectangle 3"/>
          <p:cNvSpPr>
            <a:spLocks noGrp="1" noChangeArrowheads="1"/>
          </p:cNvSpPr>
          <p:nvPr>
            <p:ph type="body" sz="half" idx="1"/>
          </p:nvPr>
        </p:nvSpPr>
        <p:spPr>
          <a:xfrm>
            <a:off x="304800" y="1557338"/>
            <a:ext cx="3581400" cy="4843462"/>
          </a:xfrm>
        </p:spPr>
        <p:txBody>
          <a:bodyPr/>
          <a:lstStyle/>
          <a:p>
            <a:pPr eaLnBrk="1" hangingPunct="1">
              <a:lnSpc>
                <a:spcPct val="80000"/>
              </a:lnSpc>
              <a:buFont typeface="Wingdings" charset="2"/>
              <a:buNone/>
            </a:pPr>
            <a:endParaRPr lang="en-US" sz="2400" smtClean="0"/>
          </a:p>
          <a:p>
            <a:pPr eaLnBrk="1" hangingPunct="1">
              <a:lnSpc>
                <a:spcPct val="80000"/>
              </a:lnSpc>
            </a:pPr>
            <a:r>
              <a:rPr lang="en-US" sz="2400" smtClean="0"/>
              <a:t>Resentment against Japanese Canadians exploded into panic and anger in British Columbia. </a:t>
            </a:r>
          </a:p>
          <a:p>
            <a:pPr eaLnBrk="1" hangingPunct="1">
              <a:lnSpc>
                <a:spcPct val="80000"/>
              </a:lnSpc>
            </a:pPr>
            <a:r>
              <a:rPr lang="en-US" sz="2400" smtClean="0"/>
              <a:t>1,200 fishing boats were seized by the Canadian navy in fear of spying</a:t>
            </a:r>
          </a:p>
          <a:p>
            <a:pPr eaLnBrk="1" hangingPunct="1">
              <a:lnSpc>
                <a:spcPct val="80000"/>
              </a:lnSpc>
            </a:pPr>
            <a:r>
              <a:rPr lang="en-US" sz="2400" smtClean="0"/>
              <a:t>The war offered a convenient excuse for Canadians to address the Japanese Canadian question.</a:t>
            </a:r>
          </a:p>
          <a:p>
            <a:pPr eaLnBrk="1" hangingPunct="1">
              <a:lnSpc>
                <a:spcPct val="80000"/>
              </a:lnSpc>
            </a:pPr>
            <a:endParaRPr lang="en-CA" sz="2400" smtClean="0"/>
          </a:p>
          <a:p>
            <a:pPr eaLnBrk="1" hangingPunct="1">
              <a:lnSpc>
                <a:spcPct val="80000"/>
              </a:lnSpc>
            </a:pPr>
            <a:endParaRPr lang="en-CA" sz="2400" smtClean="0"/>
          </a:p>
          <a:p>
            <a:pPr eaLnBrk="1" hangingPunct="1">
              <a:lnSpc>
                <a:spcPct val="80000"/>
              </a:lnSpc>
            </a:pPr>
            <a:endParaRPr lang="en-CA" sz="2400" smtClean="0"/>
          </a:p>
        </p:txBody>
      </p:sp>
      <p:pic>
        <p:nvPicPr>
          <p:cNvPr id="67588" name="Picture 4" descr="japanboa"/>
          <p:cNvPicPr>
            <a:picLocks noGrp="1" noChangeAspect="1" noChangeArrowheads="1"/>
          </p:cNvPicPr>
          <p:nvPr>
            <p:ph sz="half" idx="2"/>
          </p:nvPr>
        </p:nvPicPr>
        <p:blipFill>
          <a:blip r:embed="rId3" cstate="print"/>
          <a:srcRect/>
          <a:stretch>
            <a:fillRect/>
          </a:stretch>
        </p:blipFill>
        <p:spPr>
          <a:xfrm>
            <a:off x="4038600" y="1581150"/>
            <a:ext cx="4953000" cy="4692650"/>
          </a:xfr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b="1" dirty="0" smtClean="0">
                <a:ea typeface="+mj-ea"/>
              </a:rPr>
              <a:t>TOWN HALL MEETINGS</a:t>
            </a:r>
          </a:p>
        </p:txBody>
      </p:sp>
      <p:sp>
        <p:nvSpPr>
          <p:cNvPr id="3" name="Text Placeholder 2"/>
          <p:cNvSpPr>
            <a:spLocks noGrp="1"/>
          </p:cNvSpPr>
          <p:nvPr>
            <p:ph type="body" sz="half" idx="1"/>
          </p:nvPr>
        </p:nvSpPr>
        <p:spPr>
          <a:xfrm>
            <a:off x="457200" y="1676400"/>
            <a:ext cx="8229600" cy="4953000"/>
          </a:xfrm>
        </p:spPr>
        <p:txBody>
          <a:bodyPr/>
          <a:lstStyle/>
          <a:p>
            <a:pPr eaLnBrk="1" hangingPunct="1">
              <a:buNone/>
            </a:pPr>
            <a:r>
              <a:rPr lang="en-CA" sz="1800" dirty="0" smtClean="0"/>
              <a:t/>
            </a:r>
            <a:br>
              <a:rPr lang="en-CA" sz="1800" dirty="0" smtClean="0"/>
            </a:br>
            <a:r>
              <a:rPr lang="en-CA" sz="1800" dirty="0" smtClean="0"/>
              <a:t/>
            </a:r>
            <a:br>
              <a:rPr lang="en-CA" sz="1800" dirty="0" smtClean="0"/>
            </a:br>
            <a:r>
              <a:rPr lang="en-CA" sz="2400" b="1" dirty="0" smtClean="0">
                <a:solidFill>
                  <a:srgbClr val="FF0000"/>
                </a:solidFill>
              </a:rPr>
              <a:t>“</a:t>
            </a:r>
            <a:r>
              <a:rPr lang="en-CA" sz="2400" b="1" i="1" dirty="0" smtClean="0">
                <a:solidFill>
                  <a:srgbClr val="FF0000"/>
                </a:solidFill>
              </a:rPr>
              <a:t>Due to the increasing suspicions of the Japanese Canadians and following Canada’s declaration of war on Japan, what should be done with the Japanese Canadians living in British Columbia</a:t>
            </a:r>
            <a:r>
              <a:rPr lang="en-CA" sz="2400" b="1" dirty="0" smtClean="0">
                <a:solidFill>
                  <a:srgbClr val="FF0000"/>
                </a:solidFill>
              </a:rPr>
              <a:t>?” </a:t>
            </a:r>
            <a:endParaRPr lang="en-US" sz="2400" b="1" dirty="0" smtClean="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TotalTime>
  <Words>2240</Words>
  <Application>Microsoft Office PowerPoint</Application>
  <PresentationFormat>On-screen Show (4:3)</PresentationFormat>
  <Paragraphs>194</Paragraphs>
  <Slides>54</Slides>
  <Notes>20</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Office Theme</vt:lpstr>
      <vt:lpstr> Canadian Japanese Internment Camps</vt:lpstr>
      <vt:lpstr>War on the Home front</vt:lpstr>
      <vt:lpstr>Treatment of Japanese Canadians</vt:lpstr>
      <vt:lpstr>WWII – Japanese Internment</vt:lpstr>
      <vt:lpstr>Canadian Sentiment… </vt:lpstr>
      <vt:lpstr>Do we need proof?</vt:lpstr>
      <vt:lpstr> WWII – Japanese Internment</vt:lpstr>
      <vt:lpstr>What should be done?</vt:lpstr>
      <vt:lpstr>TOWN HALL MEETINGS</vt:lpstr>
      <vt:lpstr>Slide 10</vt:lpstr>
      <vt:lpstr>Slide 11</vt:lpstr>
      <vt:lpstr>Slide 12</vt:lpstr>
      <vt:lpstr>Minoru</vt:lpstr>
      <vt:lpstr>The Canadian War Measures Act</vt:lpstr>
      <vt:lpstr>Slide 15</vt:lpstr>
      <vt:lpstr>Japanese Internment in Canada</vt:lpstr>
      <vt:lpstr>King’s Decision</vt:lpstr>
      <vt:lpstr>Slide 18</vt:lpstr>
      <vt:lpstr>Internment Timeline</vt:lpstr>
      <vt:lpstr> WWII – Japanese Internment</vt:lpstr>
      <vt:lpstr> WWII – Japanese Internment</vt:lpstr>
      <vt:lpstr> WWII – Japanese Internment</vt:lpstr>
      <vt:lpstr> WWII – Japanese Internment</vt:lpstr>
      <vt:lpstr>Slide 24</vt:lpstr>
      <vt:lpstr>Slide 25</vt:lpstr>
      <vt:lpstr>Removal</vt:lpstr>
      <vt:lpstr>Slide 27</vt:lpstr>
      <vt:lpstr>Slide 28</vt:lpstr>
      <vt:lpstr>Slide 29</vt:lpstr>
      <vt:lpstr>Slide 30</vt:lpstr>
      <vt:lpstr>Slide 31</vt:lpstr>
      <vt:lpstr>Slide 32</vt:lpstr>
      <vt:lpstr>Canadian Internment Camps</vt:lpstr>
      <vt:lpstr>Slide 34</vt:lpstr>
      <vt:lpstr>Slide 35</vt:lpstr>
      <vt:lpstr>Slide 36</vt:lpstr>
      <vt:lpstr>Slide 37</vt:lpstr>
      <vt:lpstr>Slide 38</vt:lpstr>
      <vt:lpstr>Slide 39</vt:lpstr>
      <vt:lpstr>Slide 40</vt:lpstr>
      <vt:lpstr>Slide 41</vt:lpstr>
      <vt:lpstr>Slide 42</vt:lpstr>
      <vt:lpstr>Slide 43</vt:lpstr>
      <vt:lpstr>Camp Conditions continued</vt:lpstr>
      <vt:lpstr>Conditions in the Camps</vt:lpstr>
      <vt:lpstr>End of the War</vt:lpstr>
      <vt:lpstr> WWII – Japanese Internment</vt:lpstr>
      <vt:lpstr> WWII – Japanese Internment</vt:lpstr>
      <vt:lpstr>Slide 49</vt:lpstr>
      <vt:lpstr>Slide 50</vt:lpstr>
      <vt:lpstr>Slide 51</vt:lpstr>
      <vt:lpstr>Slide 52</vt:lpstr>
      <vt:lpstr>Discussion Questions: </vt:lpstr>
      <vt:lpstr>Justified?</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Iachetta</dc:creator>
  <cp:lastModifiedBy>Teacher</cp:lastModifiedBy>
  <cp:revision>41</cp:revision>
  <dcterms:created xsi:type="dcterms:W3CDTF">2006-08-16T00:00:00Z</dcterms:created>
  <dcterms:modified xsi:type="dcterms:W3CDTF">2013-01-30T19:04:00Z</dcterms:modified>
</cp:coreProperties>
</file>