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58" r:id="rId16"/>
    <p:sldId id="260" r:id="rId17"/>
    <p:sldId id="261" r:id="rId18"/>
    <p:sldId id="262" r:id="rId19"/>
    <p:sldId id="263" r:id="rId20"/>
    <p:sldId id="282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1CA5-1580-4F18-AD21-49956CF63301}" type="datetimeFigureOut">
              <a:rPr lang="en-CA" smtClean="0"/>
              <a:pPr/>
              <a:t>14/11/2012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E792-EA87-4E87-8221-BD1230A872C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9385E-46BF-4574-8241-9FEDB5D7527C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B24F0E-E04D-4E66-9000-61C79CA6C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5914C-793D-4E50-B31D-31EDB2435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ollections.ic.gc.ca/turner/ar_redcros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infoukes.com/history/internmen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itageproject.ca/media/minutes/expanded/mcclun.htm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ald.ns.ca/aboutus/hfxexplosio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4213" y="908050"/>
            <a:ext cx="74882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  <a:p>
            <a:pPr algn="ctr"/>
            <a:r>
              <a:rPr lang="en-US" sz="2800" dirty="0"/>
              <a:t>The spreading of ideas, information, or rumor for the purpose of helping or injuring an institution, a cause, or a person.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750" y="404813"/>
            <a:ext cx="813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/>
              <a:t>What is </a:t>
            </a:r>
            <a:r>
              <a:rPr lang="en-US" sz="4400" b="1">
                <a:solidFill>
                  <a:srgbClr val="FF0000"/>
                </a:solidFill>
              </a:rPr>
              <a:t>propaganda</a:t>
            </a:r>
            <a:r>
              <a:rPr lang="en-US" sz="4400"/>
              <a:t>?</a:t>
            </a:r>
          </a:p>
        </p:txBody>
      </p:sp>
      <p:pic>
        <p:nvPicPr>
          <p:cNvPr id="2052" name="Picture 2" descr="WARNING! Our Homes Are in Danger Now!--Our Job Keep 'Em Fi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708275"/>
            <a:ext cx="76327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_can_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404813"/>
            <a:ext cx="43942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_us_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_can_2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_can_1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4125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GB" b="1" dirty="0" smtClean="0"/>
              <a:t>The Home Front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676400" y="1066800"/>
          <a:ext cx="5816600" cy="5124450"/>
        </p:xfrm>
        <a:graphic>
          <a:graphicData uri="http://schemas.openxmlformats.org/presentationml/2006/ole">
            <p:oleObj spid="_x0000_s36865" name="Image" r:id="rId3" imgW="11639958" imgH="10254854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Families were Separated by the War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Contributions by Ordinary Canadians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Canadian Patriotic Fund</a:t>
            </a:r>
            <a:r>
              <a:rPr lang="en-US"/>
              <a:t> collected money for soldiers’ families.</a:t>
            </a:r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Military Hospitals Commission</a:t>
            </a:r>
            <a:r>
              <a:rPr lang="en-US"/>
              <a:t> set up hospitals to care for the wounded.</a:t>
            </a:r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YMCA</a:t>
            </a:r>
            <a:r>
              <a:rPr lang="en-US"/>
              <a:t> organized canteens and support services for soldiers on leave.</a:t>
            </a:r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C0202"/>
                </a:solidFill>
                <a:hlinkClick r:id="rId2"/>
              </a:rPr>
              <a:t>Red Cross</a:t>
            </a:r>
            <a:r>
              <a:rPr lang="en-US">
                <a:hlinkClick r:id="rId2"/>
              </a:rPr>
              <a:t> </a:t>
            </a:r>
            <a:r>
              <a:rPr lang="en-US"/>
              <a:t>provided humanitarian aid and kept track of wounded soldiers.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762000"/>
          </a:xfrm>
        </p:spPr>
        <p:txBody>
          <a:bodyPr/>
          <a:lstStyle/>
          <a:p>
            <a:r>
              <a:rPr lang="en-US"/>
              <a:t>Financing the War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costs were enormous and to meet these expenses government introduced a </a:t>
            </a:r>
            <a:r>
              <a:rPr lang="en-US" sz="2800" dirty="0">
                <a:solidFill>
                  <a:srgbClr val="FF0000"/>
                </a:solidFill>
              </a:rPr>
              <a:t>temporary tax </a:t>
            </a:r>
            <a:r>
              <a:rPr lang="en-US" sz="2800" dirty="0"/>
              <a:t>on personal income in 1917</a:t>
            </a:r>
            <a:r>
              <a:rPr lang="en-US" sz="2800" dirty="0" smtClean="0"/>
              <a:t>.(</a:t>
            </a:r>
            <a:r>
              <a:rPr lang="en-US" sz="2800" dirty="0" smtClean="0">
                <a:solidFill>
                  <a:srgbClr val="FF0000"/>
                </a:solidFill>
              </a:rPr>
              <a:t>Income TAX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Victory bonds</a:t>
            </a:r>
            <a:r>
              <a:rPr lang="en-US" sz="2800" dirty="0"/>
              <a:t> were offered for sale at an interest rate of 5%.</a:t>
            </a:r>
          </a:p>
          <a:p>
            <a:r>
              <a:rPr lang="en-US" sz="2800" dirty="0"/>
              <a:t>The sale of bonds vastly exceeded expectations and raised $500 million in 1917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Temporary Business Tax and Donations</a:t>
            </a:r>
            <a:endParaRPr lang="en-US" sz="28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04800"/>
            <a:ext cx="1828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394200" cy="685800"/>
          </a:xfrm>
        </p:spPr>
        <p:txBody>
          <a:bodyPr>
            <a:normAutofit fontScale="90000"/>
          </a:bodyPr>
          <a:lstStyle/>
          <a:p>
            <a:r>
              <a:rPr lang="en-US"/>
              <a:t>Victory Bonds</a:t>
            </a:r>
          </a:p>
        </p:txBody>
      </p:sp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1524000" y="1676400"/>
          <a:ext cx="5943600" cy="3948113"/>
        </p:xfrm>
        <a:graphic>
          <a:graphicData uri="http://schemas.openxmlformats.org/presentationml/2006/ole">
            <p:oleObj spid="_x0000_s3074" name="Image" r:id="rId3" imgW="7192376" imgH="4777974" progId="">
              <p:embed/>
            </p:oleObj>
          </a:graphicData>
        </a:graphic>
      </p:graphicFrame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0" y="5715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/>
              <a:t>By 1918 the war was costing Canada over one million dollars a day. Large sums were raised through the sale of Victory Bonds.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870200" cy="685800"/>
          </a:xfrm>
        </p:spPr>
        <p:txBody>
          <a:bodyPr>
            <a:normAutofit fontScale="90000"/>
          </a:bodyPr>
          <a:lstStyle/>
          <a:p>
            <a:r>
              <a:rPr lang="en-US"/>
              <a:t>Food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267200" cy="4171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The produce of Canada’s agricultural industry was one her most vital contributions to the war.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Farmers profited from the sale of wheat to war-torn France and Britain.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Over use of soil or </a:t>
            </a:r>
            <a:r>
              <a:rPr lang="en-US" sz="2400" b="1" dirty="0">
                <a:solidFill>
                  <a:srgbClr val="FF0000"/>
                </a:solidFill>
              </a:rPr>
              <a:t>grain mining</a:t>
            </a:r>
            <a:r>
              <a:rPr lang="en-US" sz="2400" b="1" dirty="0"/>
              <a:t> was to help cause the </a:t>
            </a:r>
            <a:r>
              <a:rPr lang="en-US" sz="2400" b="1" dirty="0">
                <a:solidFill>
                  <a:srgbClr val="FF0000"/>
                </a:solidFill>
              </a:rPr>
              <a:t>dustbowl</a:t>
            </a:r>
            <a:r>
              <a:rPr lang="en-US" sz="2400" b="1" dirty="0"/>
              <a:t> conditions of the 1930s</a:t>
            </a:r>
            <a:r>
              <a:rPr lang="en-US" sz="24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1918 Prohibition- grains used for alcohol used for food</a:t>
            </a:r>
            <a:endParaRPr lang="en-US" sz="2400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343400" y="2286000"/>
          <a:ext cx="4610100" cy="3667125"/>
        </p:xfrm>
        <a:graphic>
          <a:graphicData uri="http://schemas.openxmlformats.org/presentationml/2006/ole">
            <p:oleObj spid="_x0000_s4098" name="Image" r:id="rId3" imgW="11741617" imgH="93399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318000" cy="685800"/>
          </a:xfrm>
        </p:spPr>
        <p:txBody>
          <a:bodyPr>
            <a:normAutofit fontScale="90000"/>
          </a:bodyPr>
          <a:lstStyle/>
          <a:p>
            <a:r>
              <a:rPr lang="en-US"/>
              <a:t>Enemy Aliens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German and immigrants from the Austro-Hungarian Empire were looked on by many Canadians with hostility and suspicion.</a:t>
            </a:r>
          </a:p>
          <a:p>
            <a:pPr>
              <a:lnSpc>
                <a:spcPct val="90000"/>
              </a:lnSpc>
            </a:pPr>
            <a:r>
              <a:rPr lang="en-US" dirty="0"/>
              <a:t>In 1915 over 8,000 </a:t>
            </a:r>
            <a:r>
              <a:rPr lang="en-US" dirty="0">
                <a:hlinkClick r:id="rId2"/>
              </a:rPr>
              <a:t>“enemy aliens”</a:t>
            </a:r>
            <a:r>
              <a:rPr lang="en-US" dirty="0"/>
              <a:t> were interned in camps.</a:t>
            </a:r>
          </a:p>
          <a:p>
            <a:pPr>
              <a:lnSpc>
                <a:spcPct val="90000"/>
              </a:lnSpc>
            </a:pPr>
            <a:r>
              <a:rPr lang="en-US" dirty="0"/>
              <a:t>The city of Berlin, Ontario was forced to change its name to Kitchener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Rocks were thrown at German dogs</a:t>
            </a:r>
            <a:endParaRPr lang="en-US" dirty="0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15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2413" y="1989138"/>
            <a:ext cx="87122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Purposefully spreads information, ideas or rumors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 Primary goal: to hurt or help someone or something</a:t>
            </a:r>
          </a:p>
          <a:p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The primary target of propaganda is people's </a:t>
            </a:r>
            <a:r>
              <a:rPr lang="en-US" sz="2800" u="sng"/>
              <a:t>opinions</a:t>
            </a:r>
            <a:r>
              <a:rPr lang="en-US" sz="2800"/>
              <a:t> rather than their </a:t>
            </a:r>
            <a:r>
              <a:rPr lang="en-US" sz="2800" u="sng"/>
              <a:t>knowledge</a:t>
            </a:r>
            <a:r>
              <a:rPr lang="en-US" sz="2800"/>
              <a:t>.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Employs specific techniques to achieve the above.</a:t>
            </a:r>
          </a:p>
          <a:p>
            <a:pPr>
              <a:buFontTx/>
              <a:buChar char="•"/>
            </a:pPr>
            <a:endParaRPr lang="en-US" sz="2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950" y="549275"/>
            <a:ext cx="8964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/>
              <a:t>Critical attributes of </a:t>
            </a:r>
            <a:r>
              <a:rPr lang="en-US" sz="4400" b="1">
                <a:solidFill>
                  <a:srgbClr val="FF0000"/>
                </a:solidFill>
              </a:rPr>
              <a:t>propaganda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Domestic Enemies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800" dirty="0" smtClean="0"/>
              <a:t>People born in a Country that was at war with Canada:</a:t>
            </a:r>
          </a:p>
          <a:p>
            <a:pPr>
              <a:buFontTx/>
              <a:buChar char="-"/>
            </a:pPr>
            <a:r>
              <a:rPr lang="en-CA" dirty="0" smtClean="0"/>
              <a:t>Interned (forced to live separate from </a:t>
            </a:r>
            <a:r>
              <a:rPr lang="en-CA" dirty="0" err="1" smtClean="0"/>
              <a:t>Cdns</a:t>
            </a:r>
            <a:r>
              <a:rPr lang="en-CA" dirty="0" smtClean="0"/>
              <a:t>)</a:t>
            </a:r>
          </a:p>
          <a:p>
            <a:pPr>
              <a:buFontTx/>
              <a:buChar char="-"/>
            </a:pPr>
            <a:r>
              <a:rPr lang="en-CA" dirty="0" smtClean="0"/>
              <a:t>Fired from Employment</a:t>
            </a:r>
          </a:p>
          <a:p>
            <a:pPr>
              <a:buFontTx/>
              <a:buChar char="-"/>
            </a:pPr>
            <a:r>
              <a:rPr lang="en-CA" dirty="0" smtClean="0"/>
              <a:t>Name Changes</a:t>
            </a:r>
          </a:p>
          <a:p>
            <a:pPr>
              <a:buFontTx/>
              <a:buChar char="-"/>
            </a:pPr>
            <a:r>
              <a:rPr lang="en-CA" dirty="0" smtClean="0"/>
              <a:t>No German composed music was allowed to be played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289800" cy="685800"/>
          </a:xfrm>
        </p:spPr>
        <p:txBody>
          <a:bodyPr>
            <a:normAutofit fontScale="90000"/>
          </a:bodyPr>
          <a:lstStyle/>
          <a:p>
            <a:r>
              <a:rPr lang="en-US"/>
              <a:t>The Armaments Industry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/>
              <a:t>Canada was a major manufacturer of weapons and ammunition.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FC0202"/>
                </a:solidFill>
              </a:rPr>
              <a:t>Col. Sam Hughes</a:t>
            </a:r>
            <a:r>
              <a:rPr lang="en-US" sz="2100" b="1"/>
              <a:t>, the Minister of Militia, founded a </a:t>
            </a:r>
            <a:r>
              <a:rPr lang="en-US" sz="2100" b="1">
                <a:solidFill>
                  <a:srgbClr val="FC0202"/>
                </a:solidFill>
              </a:rPr>
              <a:t>Shell Committee</a:t>
            </a:r>
            <a:r>
              <a:rPr lang="en-US" sz="2100" b="1"/>
              <a:t> to coordinate orders from Britain.</a:t>
            </a:r>
          </a:p>
          <a:p>
            <a:pPr>
              <a:lnSpc>
                <a:spcPct val="90000"/>
              </a:lnSpc>
            </a:pPr>
            <a:r>
              <a:rPr lang="en-US" sz="2100" b="1"/>
              <a:t>The Shell Committee</a:t>
            </a:r>
            <a:r>
              <a:rPr lang="en-US" sz="2100" b="1">
                <a:solidFill>
                  <a:srgbClr val="FF0000"/>
                </a:solidFill>
              </a:rPr>
              <a:t> </a:t>
            </a:r>
            <a:r>
              <a:rPr lang="en-US" sz="2100" b="1"/>
              <a:t>was marked by corruption and inefficiency and was soon replaced by the </a:t>
            </a:r>
            <a:r>
              <a:rPr lang="en-US" sz="2100" b="1">
                <a:solidFill>
                  <a:srgbClr val="FF0000"/>
                </a:solidFill>
              </a:rPr>
              <a:t>Imperial Munitions Board</a:t>
            </a:r>
            <a:r>
              <a:rPr lang="en-US" sz="2100" b="1"/>
              <a:t> headed by </a:t>
            </a:r>
            <a:r>
              <a:rPr lang="en-US" sz="2100" b="1">
                <a:solidFill>
                  <a:srgbClr val="FC0202"/>
                </a:solidFill>
              </a:rPr>
              <a:t>Joseph Flavelle</a:t>
            </a:r>
            <a:r>
              <a:rPr lang="en-US" sz="2100" b="1"/>
              <a:t>.</a:t>
            </a:r>
            <a:endParaRPr lang="en-US" sz="2400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533400" y="1600200"/>
          <a:ext cx="3935413" cy="5029200"/>
        </p:xfrm>
        <a:graphic>
          <a:graphicData uri="http://schemas.openxmlformats.org/presentationml/2006/ole">
            <p:oleObj spid="_x0000_s5122" name="Image" r:id="rId3" imgW="9276385" imgH="118559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518400" cy="685800"/>
          </a:xfrm>
        </p:spPr>
        <p:txBody>
          <a:bodyPr>
            <a:normAutofit fontScale="90000"/>
          </a:bodyPr>
          <a:lstStyle/>
          <a:p>
            <a:r>
              <a:rPr lang="en-US"/>
              <a:t>Women and the War Effort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132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By 1915 women were filling jobs in all of Canada’s industries.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Many Canadian women served overseas as nurses and ambulance drivers.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There were many reforms improving the lot of women but </a:t>
            </a:r>
            <a:r>
              <a:rPr lang="en-US" sz="2000" b="1" dirty="0">
                <a:solidFill>
                  <a:srgbClr val="FF0000"/>
                </a:solidFill>
                <a:hlinkClick r:id="rId3"/>
              </a:rPr>
              <a:t>the vote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was denied to most until 1917.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Women’s groups campaigned against the use of alcohol.</a:t>
            </a:r>
            <a:endParaRPr lang="en-US" sz="2000" dirty="0"/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2209800" y="5791200"/>
            <a:ext cx="1570038" cy="822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PROHIBITION</a:t>
            </a: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419600" y="2057400"/>
          <a:ext cx="4514850" cy="3346450"/>
        </p:xfrm>
        <a:graphic>
          <a:graphicData uri="http://schemas.openxmlformats.org/presentationml/2006/ole">
            <p:oleObj spid="_x0000_s6146" name="Image" r:id="rId4" imgW="9797388" imgH="669678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The Halifax Explosion</a:t>
            </a:r>
            <a:r>
              <a:rPr lang="en-US"/>
              <a:t> </a:t>
            </a:r>
            <a:br>
              <a:rPr lang="en-US"/>
            </a:br>
            <a:r>
              <a:rPr lang="en-US"/>
              <a:t> 1917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0104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In 1917 war came suddenly and violently to Halifax, a naval port and departure point for overseas convoys.</a:t>
            </a:r>
          </a:p>
          <a:p>
            <a:pPr>
              <a:lnSpc>
                <a:spcPct val="90000"/>
              </a:lnSpc>
            </a:pPr>
            <a:r>
              <a:rPr lang="en-US" sz="2400" b="1"/>
              <a:t>Ships formed up in Bedford Basin and passed out though the harbour narrows on their way to the open sea.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</a:t>
            </a:r>
            <a:r>
              <a:rPr lang="en-US" sz="2400" b="1">
                <a:solidFill>
                  <a:srgbClr val="FF0000"/>
                </a:solidFill>
              </a:rPr>
              <a:t>Mont Blanc</a:t>
            </a:r>
            <a:r>
              <a:rPr lang="en-US" sz="2400" b="1"/>
              <a:t> a French munitions ship collided with the </a:t>
            </a:r>
            <a:r>
              <a:rPr lang="en-US" sz="2400" b="1">
                <a:solidFill>
                  <a:srgbClr val="FF0000"/>
                </a:solidFill>
              </a:rPr>
              <a:t>Imo</a:t>
            </a:r>
            <a:r>
              <a:rPr lang="en-US" sz="2400" b="1"/>
              <a:t> a Norwegian ship in the Narrows.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The resulting explosion destroyed most of the north end of Halifax and killed or injured 11,000 citizens.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47000" cy="685800"/>
          </a:xfrm>
        </p:spPr>
        <p:txBody>
          <a:bodyPr>
            <a:normAutofit fontScale="90000"/>
          </a:bodyPr>
          <a:lstStyle/>
          <a:p>
            <a:r>
              <a:rPr lang="en-US"/>
              <a:t>Halifax After the Explosion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143000" y="1828800"/>
          <a:ext cx="6858000" cy="4516438"/>
        </p:xfrm>
        <a:graphic>
          <a:graphicData uri="http://schemas.openxmlformats.org/presentationml/2006/ole">
            <p:oleObj spid="_x0000_s7170" name="Image" r:id="rId3" imgW="12504059" imgH="82343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Propaganda</a:t>
            </a:r>
            <a:r>
              <a:rPr lang="en-US" b="1" smtClean="0"/>
              <a:t> techniques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Bandwagon</a:t>
            </a:r>
            <a:r>
              <a:rPr lang="en-US" sz="2800" smtClean="0"/>
              <a:t> (appeals to feelings of loyalty, 	nationalism, a desire to win; obscures facts)</a:t>
            </a:r>
          </a:p>
          <a:p>
            <a:pPr eaLnBrk="1" hangingPunct="1">
              <a:lnSpc>
                <a:spcPct val="90000"/>
              </a:lnSpc>
            </a:pPr>
            <a:endParaRPr lang="en-US" sz="2800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Doublespeak </a:t>
            </a:r>
            <a:r>
              <a:rPr lang="en-US" sz="2800" smtClean="0"/>
              <a:t>(words/phrases created to serve a 	political purpose, i.e., “axis of evil”, 	“classified”)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Euphemisms </a:t>
            </a:r>
            <a:r>
              <a:rPr lang="en-US" sz="2800" smtClean="0"/>
              <a:t>(make things sound better than they 	really are, i.e., “went to heaven” instead of 	“died”)</a:t>
            </a:r>
            <a:endParaRPr lang="en-US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981075"/>
            <a:ext cx="820737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Fear</a:t>
            </a:r>
            <a:r>
              <a:rPr lang="en-US" sz="2800"/>
              <a:t> (one of the most powerful human emotions, 	therefore this is one of the most powerful 	techniques used in propaganda)</a:t>
            </a:r>
          </a:p>
          <a:p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Glittering Generalities</a:t>
            </a:r>
            <a:r>
              <a:rPr lang="en-US" sz="2800"/>
              <a:t> (words or phrases that 	sound nice but are hard to define so they 	end up not really meaning anything)</a:t>
            </a:r>
          </a:p>
          <a:p>
            <a:pPr>
              <a:buFontTx/>
              <a:buChar char="•"/>
            </a:pPr>
            <a:endParaRPr lang="en-US" sz="2800"/>
          </a:p>
          <a:p>
            <a:r>
              <a:rPr lang="en-US" sz="2800" b="1">
                <a:solidFill>
                  <a:srgbClr val="FF0000"/>
                </a:solidFill>
              </a:rPr>
              <a:t>Name-calling</a:t>
            </a:r>
            <a:r>
              <a:rPr lang="en-US" sz="2800"/>
              <a:t> (all in the hope that the audience 	will reject the person or country, etc. based 	on the name-calling and not evidence)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908050"/>
            <a:ext cx="80645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Plain folks</a:t>
            </a:r>
            <a:r>
              <a:rPr lang="en-US" sz="2800" dirty="0"/>
              <a:t> (“I’m like you” strategy – the 	propagandist wants you to believe that 	he/she is just like “common folk” – and 	therefore so are their ideas)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Testimonial</a:t>
            </a:r>
            <a:r>
              <a:rPr lang="en-US" sz="2800" dirty="0"/>
              <a:t> (use of personal experience to 	convince others)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Transfer </a:t>
            </a:r>
            <a:r>
              <a:rPr lang="en-US" sz="2800" dirty="0"/>
              <a:t>(Using the public’s trust (in the gov’t, for 	instance) to convince us of something the 	propagandist wants the public to believe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Exemplars of propaganda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p_can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6250"/>
            <a:ext cx="39116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rack the Axis--with Uninterupted (sic) 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6250"/>
            <a:ext cx="41259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ou Talk of Sacrifice...He Knew the Meaning of Sacrific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6250"/>
            <a:ext cx="46101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602</Words>
  <Application>Microsoft Office PowerPoint</Application>
  <PresentationFormat>On-screen Show (4:3)</PresentationFormat>
  <Paragraphs>77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Slide 1</vt:lpstr>
      <vt:lpstr>Slide 2</vt:lpstr>
      <vt:lpstr>Propaganda techniques</vt:lpstr>
      <vt:lpstr>Slide 4</vt:lpstr>
      <vt:lpstr>Slide 5</vt:lpstr>
      <vt:lpstr>Exemplars of propaganda</vt:lpstr>
      <vt:lpstr>Slide 7</vt:lpstr>
      <vt:lpstr>Slide 8</vt:lpstr>
      <vt:lpstr>Slide 9</vt:lpstr>
      <vt:lpstr>Slide 10</vt:lpstr>
      <vt:lpstr>Slide 11</vt:lpstr>
      <vt:lpstr>Slide 12</vt:lpstr>
      <vt:lpstr>Slide 13</vt:lpstr>
      <vt:lpstr>The Home Front</vt:lpstr>
      <vt:lpstr>Contributions by Ordinary Canadians</vt:lpstr>
      <vt:lpstr>Financing the War</vt:lpstr>
      <vt:lpstr>Victory Bonds</vt:lpstr>
      <vt:lpstr>Food</vt:lpstr>
      <vt:lpstr>Enemy Aliens</vt:lpstr>
      <vt:lpstr>Domestic Enemies</vt:lpstr>
      <vt:lpstr>The Armaments Industry</vt:lpstr>
      <vt:lpstr>Women and the War Effort</vt:lpstr>
      <vt:lpstr>The Halifax Explosion   1917</vt:lpstr>
      <vt:lpstr>Halifax After the Explosion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Iachetta</dc:creator>
  <cp:lastModifiedBy>Teacher</cp:lastModifiedBy>
  <cp:revision>9</cp:revision>
  <dcterms:created xsi:type="dcterms:W3CDTF">2006-08-16T00:00:00Z</dcterms:created>
  <dcterms:modified xsi:type="dcterms:W3CDTF">2012-11-14T22:20:36Z</dcterms:modified>
</cp:coreProperties>
</file>