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1A23DA-37B0-496E-8D6D-EDBABCEC1013}">
  <a:tblStyle styleId="{CA1A23DA-37B0-496E-8D6D-EDBABCEC1013}" styleName="Table_0">
    <a:wholeTbl>
      <a:tcTxStyle b="off" i="off">
        <a:font>
          <a:latin typeface="Rockwell"/>
          <a:ea typeface="Rockwell"/>
          <a:cs typeface="Rockwel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AE7EA"/>
          </a:solidFill>
        </a:fill>
      </a:tcStyle>
    </a:wholeTbl>
    <a:band1H>
      <a:tcTxStyle/>
      <a:tcStyle>
        <a:tcBdr/>
        <a:fill>
          <a:solidFill>
            <a:srgbClr val="D2CCD2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2CCD2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Rockwell"/>
          <a:ea typeface="Rockwell"/>
          <a:cs typeface="Rockwel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Rockwell"/>
          <a:ea typeface="Rockwell"/>
          <a:cs typeface="Rockwel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Rockwell"/>
          <a:ea typeface="Rockwell"/>
          <a:cs typeface="Rockwel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Rockwell"/>
          <a:ea typeface="Rockwell"/>
          <a:cs typeface="Rockwel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104" d="100"/>
          <a:sy n="104" d="100"/>
        </p:scale>
        <p:origin x="6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ockwell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9" name="Google Shape;19;p2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Content">
  <p:cSld name="4 Conte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1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3" name="Google Shape;103;p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104" name="Google Shape;104;p11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1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1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8" name="Google Shape;108;p11"/>
          <p:cNvSpPr txBox="1">
            <a:spLocks noGrp="1"/>
          </p:cNvSpPr>
          <p:nvPr>
            <p:ph type="body" idx="1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109" name="Google Shape;109;p11"/>
          <p:cNvSpPr txBox="1">
            <a:spLocks noGrp="1"/>
          </p:cNvSpPr>
          <p:nvPr>
            <p:ph type="body" idx="2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body" idx="3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111" name="Google Shape;111;p11"/>
          <p:cNvSpPr txBox="1">
            <a:spLocks noGrp="1"/>
          </p:cNvSpPr>
          <p:nvPr>
            <p:ph type="body" idx="4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2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14" name="Google Shape;114;p12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115" name="Google Shape;115;p12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2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2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3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1" name="Google Shape;121;p13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6" name="Google Shape;126;p14"/>
          <p:cNvSpPr txBox="1"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Rockwell"/>
              <a:buNone/>
              <a:defRPr sz="26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4"/>
          <p:cNvSpPr txBox="1">
            <a:spLocks noGrp="1"/>
          </p:cNvSpPr>
          <p:nvPr>
            <p:ph type="body"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6pPr>
            <a:lvl7pPr marL="3200400" lvl="6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7pPr>
            <a:lvl8pPr marL="3657600" lvl="7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8pPr>
            <a:lvl9pPr marL="4114800" lvl="8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9pPr>
          </a:lstStyle>
          <a:p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body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129" name="Google Shape;129;p14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4"/>
          <p:cNvSpPr txBox="1">
            <a:spLocks noGrp="1"/>
          </p:cNvSpPr>
          <p:nvPr>
            <p:ph type="ftr" idx="11"/>
          </p:nvPr>
        </p:nvSpPr>
        <p:spPr>
          <a:xfrm>
            <a:off x="3859305" y="6423585"/>
            <a:ext cx="3316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5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34" name="Google Shape;134;p15"/>
          <p:cNvSpPr txBox="1"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ckwell"/>
              <a:buNone/>
              <a:defRPr sz="2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5"/>
          <p:cNvSpPr>
            <a:spLocks noGrp="1"/>
          </p:cNvSpPr>
          <p:nvPr>
            <p:ph type="pic" idx="2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21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6" name="Google Shape;136;p15"/>
          <p:cNvSpPr txBox="1">
            <a:spLocks noGrp="1"/>
          </p:cNvSpPr>
          <p:nvPr>
            <p:ph type="body" idx="1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137" name="Google Shape;137;p15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ftr" idx="11"/>
          </p:nvPr>
        </p:nvSpPr>
        <p:spPr>
          <a:xfrm>
            <a:off x="4191000" y="6423585"/>
            <a:ext cx="30051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5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0" name="Google Shape;140;p15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 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above Caption">
  <p:cSld name="Picture above Caption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 txBox="1"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ckwell"/>
              <a:buNone/>
              <a:defRPr sz="2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6"/>
          <p:cNvSpPr>
            <a:spLocks noGrp="1"/>
          </p:cNvSpPr>
          <p:nvPr>
            <p:ph type="pic" idx="2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21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44" name="Google Shape;144;p16"/>
          <p:cNvSpPr txBox="1">
            <a:spLocks noGrp="1"/>
          </p:cNvSpPr>
          <p:nvPr>
            <p:ph type="body" idx="1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145" name="Google Shape;145;p16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6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8" name="Google Shape;148;p16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49" name="Google Shape;149;p16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50" name="Google Shape;150;p16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 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Pictures with Caption">
  <p:cSld name="2 Pictures with Caption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53" name="Google Shape;153;p17"/>
          <p:cNvSpPr txBox="1"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Rockwell"/>
              <a:buNone/>
              <a:defRPr sz="26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7"/>
          <p:cNvSpPr txBox="1">
            <a:spLocks noGrp="1"/>
          </p:cNvSpPr>
          <p:nvPr>
            <p:ph type="body" idx="1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155" name="Google Shape;155;p17"/>
          <p:cNvSpPr txBox="1">
            <a:spLocks noGrp="1"/>
          </p:cNvSpPr>
          <p:nvPr>
            <p:ph type="dt" idx="10"/>
          </p:nvPr>
        </p:nvSpPr>
        <p:spPr>
          <a:xfrm>
            <a:off x="5212262" y="6235607"/>
            <a:ext cx="13483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7"/>
          <p:cNvSpPr txBox="1">
            <a:spLocks noGrp="1"/>
          </p:cNvSpPr>
          <p:nvPr>
            <p:ph type="ftr" idx="11"/>
          </p:nvPr>
        </p:nvSpPr>
        <p:spPr>
          <a:xfrm>
            <a:off x="381095" y="6235607"/>
            <a:ext cx="464810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7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8" name="Google Shape;158;p17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159" name="Google Shape;159;p1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60" name="Google Shape;160;p17"/>
          <p:cNvSpPr>
            <a:spLocks noGrp="1"/>
          </p:cNvSpPr>
          <p:nvPr>
            <p:ph type="pic" idx="2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61" name="Google Shape;161;p17"/>
          <p:cNvSpPr>
            <a:spLocks noGrp="1"/>
          </p:cNvSpPr>
          <p:nvPr>
            <p:ph type="pic" idx="3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with Caption">
  <p:cSld name="3 Pictures with Caption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64" name="Google Shape;164;p18"/>
          <p:cNvSpPr txBox="1"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Rockwell"/>
              <a:buNone/>
              <a:defRPr sz="26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8"/>
          <p:cNvSpPr txBox="1">
            <a:spLocks noGrp="1"/>
          </p:cNvSpPr>
          <p:nvPr>
            <p:ph type="body" idx="1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166" name="Google Shape;166;p18"/>
          <p:cNvSpPr txBox="1">
            <a:spLocks noGrp="1"/>
          </p:cNvSpPr>
          <p:nvPr>
            <p:ph type="dt" idx="10"/>
          </p:nvPr>
        </p:nvSpPr>
        <p:spPr>
          <a:xfrm>
            <a:off x="3048000" y="6235607"/>
            <a:ext cx="13483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8"/>
          <p:cNvSpPr txBox="1">
            <a:spLocks noGrp="1"/>
          </p:cNvSpPr>
          <p:nvPr>
            <p:ph type="ftr" idx="11"/>
          </p:nvPr>
        </p:nvSpPr>
        <p:spPr>
          <a:xfrm>
            <a:off x="381095" y="6235607"/>
            <a:ext cx="259070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8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9" name="Google Shape;169;p1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170" name="Google Shape;170;p18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1" name="Google Shape;171;p18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2" name="Google Shape;172;p18"/>
          <p:cNvSpPr>
            <a:spLocks noGrp="1"/>
          </p:cNvSpPr>
          <p:nvPr>
            <p:ph type="pic" idx="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73" name="Google Shape;173;p18"/>
          <p:cNvSpPr>
            <a:spLocks noGrp="1"/>
          </p:cNvSpPr>
          <p:nvPr>
            <p:ph type="pic" idx="3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74" name="Google Shape;174;p18"/>
          <p:cNvSpPr>
            <a:spLocks noGrp="1"/>
          </p:cNvSpPr>
          <p:nvPr>
            <p:ph type="pic" idx="4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with Caption, Alt.">
  <p:cSld name="3 Pictures with Caption, Alt.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7" name="Google Shape;177;p19"/>
          <p:cNvSpPr txBox="1"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ckwell"/>
              <a:buNone/>
              <a:defRPr sz="2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9"/>
          <p:cNvSpPr>
            <a:spLocks noGrp="1"/>
          </p:cNvSpPr>
          <p:nvPr>
            <p:ph type="pic" idx="2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21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B86EB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79" name="Google Shape;179;p19"/>
          <p:cNvSpPr txBox="1">
            <a:spLocks noGrp="1"/>
          </p:cNvSpPr>
          <p:nvPr>
            <p:ph type="body" idx="1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180" name="Google Shape;180;p19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19"/>
          <p:cNvSpPr txBox="1">
            <a:spLocks noGrp="1"/>
          </p:cNvSpPr>
          <p:nvPr>
            <p:ph type="ftr" idx="11"/>
          </p:nvPr>
        </p:nvSpPr>
        <p:spPr>
          <a:xfrm>
            <a:off x="4191000" y="6423585"/>
            <a:ext cx="30051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9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Google Shape;183;p1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 </a:t>
            </a:r>
            <a:endParaRPr/>
          </a:p>
        </p:txBody>
      </p:sp>
      <p:sp>
        <p:nvSpPr>
          <p:cNvPr id="184" name="Google Shape;184;p19"/>
          <p:cNvSpPr>
            <a:spLocks noGrp="1"/>
          </p:cNvSpPr>
          <p:nvPr>
            <p:ph type="pic" idx="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85" name="Google Shape;185;p19"/>
          <p:cNvSpPr>
            <a:spLocks noGrp="1"/>
          </p:cNvSpPr>
          <p:nvPr>
            <p:ph type="pic" idx="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88" name="Google Shape;188;p20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189" name="Google Shape;189;p2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20"/>
          <p:cNvSpPr txBox="1">
            <a:spLocks noGrp="1"/>
          </p:cNvSpPr>
          <p:nvPr>
            <p:ph type="body" idx="1"/>
          </p:nvPr>
        </p:nvSpPr>
        <p:spPr>
          <a:xfrm rot="5400000">
            <a:off x="2204149" y="275525"/>
            <a:ext cx="4144963" cy="7556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9pPr>
          </a:lstStyle>
          <a:p>
            <a:endParaRPr/>
          </a:p>
        </p:txBody>
      </p:sp>
      <p:sp>
        <p:nvSpPr>
          <p:cNvPr id="191" name="Google Shape;191;p20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0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0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" name="Google Shape;29;p3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1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96" name="Google Shape;196;p21"/>
          <p:cNvSpPr txBox="1">
            <a:spLocks noGrp="1"/>
          </p:cNvSpPr>
          <p:nvPr>
            <p:ph type="title"/>
          </p:nvPr>
        </p:nvSpPr>
        <p:spPr>
          <a:xfrm rot="5400000">
            <a:off x="5750720" y="3199794"/>
            <a:ext cx="5171422" cy="68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21"/>
          <p:cNvSpPr txBox="1">
            <a:spLocks noGrp="1"/>
          </p:cNvSpPr>
          <p:nvPr>
            <p:ph type="body" idx="1"/>
          </p:nvPr>
        </p:nvSpPr>
        <p:spPr>
          <a:xfrm rot="5400000">
            <a:off x="1293765" y="122191"/>
            <a:ext cx="5184869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9pPr>
          </a:lstStyle>
          <a:p>
            <a:endParaRPr/>
          </a:p>
        </p:txBody>
      </p:sp>
      <p:sp>
        <p:nvSpPr>
          <p:cNvPr id="198" name="Google Shape;198;p2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1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1" name="Google Shape;201;p21"/>
          <p:cNvSpPr txBox="1"/>
          <p:nvPr/>
        </p:nvSpPr>
        <p:spPr>
          <a:xfrm rot="-5400000">
            <a:off x="8593111" y="561668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ckwell"/>
              <a:buNone/>
              <a:defRPr sz="3200" b="0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 cap="none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35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658906" y="6248774"/>
            <a:ext cx="1474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2286000" y="6248774"/>
            <a:ext cx="563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305800" y="624877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4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39" name="Google Shape;39;p4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, Alt.">
  <p:cSld name="Title and Content, Alt.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5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SzPts val="1800"/>
              <a:buNone/>
              <a:defRPr sz="24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2 Pictures">
  <p:cSld name="Title Slide with 2 Picture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ockwell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5" name="Google Shape;55;p6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6" name="Google Shape;56;p6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7" name="Google Shape;57;p6"/>
          <p:cNvSpPr>
            <a:spLocks noGrp="1"/>
          </p:cNvSpPr>
          <p:nvPr>
            <p:ph type="pic" idx="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8" name="Google Shape;58;p6"/>
          <p:cNvSpPr>
            <a:spLocks noGrp="1"/>
          </p:cNvSpPr>
          <p:nvPr>
            <p:ph type="pic" idx="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4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ctr">
              <a:spcBef>
                <a:spcPts val="600"/>
              </a:spcBef>
              <a:spcAft>
                <a:spcPts val="0"/>
              </a:spcAft>
              <a:buSzPts val="3450"/>
              <a:buNone/>
              <a:defRPr sz="4600">
                <a:solidFill>
                  <a:schemeClr val="lt1"/>
                </a:solidFill>
              </a:defRPr>
            </a:lvl1pPr>
            <a:lvl2pPr marL="914400" lvl="1" indent="-285750" algn="l">
              <a:spcBef>
                <a:spcPts val="600"/>
              </a:spcBef>
              <a:spcAft>
                <a:spcPts val="0"/>
              </a:spcAft>
              <a:buSzPts val="900"/>
              <a:buChar char="■"/>
              <a:defRPr sz="1200"/>
            </a:lvl2pPr>
            <a:lvl3pPr marL="1371600" lvl="2" indent="-276225" algn="l">
              <a:spcBef>
                <a:spcPts val="600"/>
              </a:spcBef>
              <a:spcAft>
                <a:spcPts val="0"/>
              </a:spcAft>
              <a:buSzPts val="750"/>
              <a:buChar char="■"/>
              <a:defRPr sz="1000"/>
            </a:lvl3pPr>
            <a:lvl4pPr marL="1828800" lvl="3" indent="-271462" algn="l">
              <a:spcBef>
                <a:spcPts val="600"/>
              </a:spcBef>
              <a:spcAft>
                <a:spcPts val="0"/>
              </a:spcAft>
              <a:buSzPts val="675"/>
              <a:buChar char="■"/>
              <a:defRPr sz="900"/>
            </a:lvl4pPr>
            <a:lvl5pPr marL="2286000" lvl="4" indent="-271462" algn="l">
              <a:spcBef>
                <a:spcPts val="600"/>
              </a:spcBef>
              <a:spcAft>
                <a:spcPts val="0"/>
              </a:spcAft>
              <a:buSzPts val="675"/>
              <a:buChar char="■"/>
              <a:defRPr sz="9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3" name="Google Shape;63;p7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4" name="Google Shape;64;p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3" name="Google Shape;73;p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body" idx="1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7pPr>
            <a:lvl8pPr marL="3657600" lvl="7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8pPr>
            <a:lvl9pPr marL="4114800" lvl="8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76" name="Google Shape;76;p8"/>
          <p:cNvSpPr txBox="1">
            <a:spLocks noGrp="1"/>
          </p:cNvSpPr>
          <p:nvPr>
            <p:ph type="body" idx="2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3200400" lvl="6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7pPr>
            <a:lvl8pPr marL="3657600" lvl="7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8pPr>
            <a:lvl9pPr marL="4114800" lvl="8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3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350"/>
              <a:buNone/>
              <a:defRPr sz="1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5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35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4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rgbClr val="A2A2C1"/>
          </a:solidFill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350"/>
              <a:buNone/>
              <a:defRPr sz="1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5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35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, Top and Bottom">
  <p:cSld name="2 Content, Top and Bottom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body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9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9"/>
          <p:cNvSpPr txBox="1">
            <a:spLocks noGrp="1"/>
          </p:cNvSpPr>
          <p:nvPr>
            <p:ph type="body" idx="2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89" name="Google Shape;89;p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0" name="Google Shape;90;p9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ntent">
  <p:cSld name="3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3" name="Google Shape;93;p10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  <a:endParaRPr/>
          </a:p>
        </p:txBody>
      </p:sp>
      <p:sp>
        <p:nvSpPr>
          <p:cNvPr id="94" name="Google Shape;94;p1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0"/>
          <p:cNvSpPr txBox="1">
            <a:spLocks noGrp="1"/>
          </p:cNvSpPr>
          <p:nvPr>
            <p:ph type="body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96" name="Google Shape;96;p10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0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0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10"/>
          <p:cNvSpPr txBox="1">
            <a:spLocks noGrp="1"/>
          </p:cNvSpPr>
          <p:nvPr>
            <p:ph type="body" idx="2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body" idx="3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6pPr>
            <a:lvl7pPr marL="3200400" lvl="6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7pPr>
            <a:lvl8pPr marL="3657600" lvl="7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8pPr>
            <a:lvl9pPr marL="4114800" lvl="8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campbellonline.weebly.com/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2"/>
          <p:cNvSpPr txBox="1">
            <a:spLocks noGrp="1"/>
          </p:cNvSpPr>
          <p:nvPr>
            <p:ph type="ctrTitle"/>
          </p:nvPr>
        </p:nvSpPr>
        <p:spPr>
          <a:xfrm>
            <a:off x="291811" y="4624667"/>
            <a:ext cx="8547390" cy="223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Rockwell"/>
              <a:buNone/>
            </a:pPr>
            <a:r>
              <a:rPr lang="en-US" sz="4400" b="1"/>
              <a:t>HISTORICAL SIGNIFICANCE:</a:t>
            </a:r>
            <a:br>
              <a:rPr lang="en-US" sz="4400" b="1"/>
            </a:br>
            <a:r>
              <a:rPr lang="en-US" sz="3600"/>
              <a:t>Some things </a:t>
            </a:r>
            <a:r>
              <a:rPr lang="en-US" sz="3600" b="1"/>
              <a:t>ARE</a:t>
            </a:r>
            <a:r>
              <a:rPr lang="en-US" sz="3600"/>
              <a:t> more important than others!</a:t>
            </a:r>
            <a:endParaRPr sz="3600"/>
          </a:p>
        </p:txBody>
      </p:sp>
      <p:pic>
        <p:nvPicPr>
          <p:cNvPr id="207" name="Google Shape;207;p22" descr="72827546_hitler-300x195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800" y="1009365"/>
            <a:ext cx="4221700" cy="2744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2" descr="sarajevo-murder-300x22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16564" y="560217"/>
            <a:ext cx="2022636" cy="1503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2" descr="Luther-before-the-emperor-300x182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3725" y="659000"/>
            <a:ext cx="2022625" cy="122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2" descr="clark4-800x555-2-300x208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725" y="2588812"/>
            <a:ext cx="2022625" cy="1402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2" descr="imgres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811275" y="2525959"/>
            <a:ext cx="2022625" cy="1626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3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br>
              <a:rPr lang="en-US"/>
            </a:br>
            <a:r>
              <a:rPr lang="en-US" b="1"/>
              <a:t>Brainstorm:</a:t>
            </a:r>
            <a:endParaRPr b="1"/>
          </a:p>
        </p:txBody>
      </p:sp>
      <p:sp>
        <p:nvSpPr>
          <p:cNvPr id="217" name="Google Shape;217;p23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3200"/>
              <a:t>How do we decide if one event is more significant or important than another?</a:t>
            </a:r>
            <a:endParaRPr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ts val="2400"/>
              <a:buChar char="■"/>
            </a:pPr>
            <a:r>
              <a:rPr lang="en-US" sz="3200"/>
              <a:t>What makes events/people/places significant?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4"/>
          <p:cNvSpPr txBox="1">
            <a:spLocks noGrp="1"/>
          </p:cNvSpPr>
          <p:nvPr>
            <p:ph type="title"/>
          </p:nvPr>
        </p:nvSpPr>
        <p:spPr>
          <a:xfrm>
            <a:off x="164652" y="865094"/>
            <a:ext cx="7890136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/>
              <a:t>Rank in the order of historical significance (1 = MOST significant):</a:t>
            </a:r>
            <a:endParaRPr/>
          </a:p>
        </p:txBody>
      </p:sp>
      <p:sp>
        <p:nvSpPr>
          <p:cNvPr id="223" name="Google Shape;223;p24"/>
          <p:cNvSpPr txBox="1">
            <a:spLocks noGrp="1"/>
          </p:cNvSpPr>
          <p:nvPr>
            <p:ph type="body" idx="1"/>
          </p:nvPr>
        </p:nvSpPr>
        <p:spPr>
          <a:xfrm>
            <a:off x="498474" y="2380981"/>
            <a:ext cx="8180976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2100"/>
              <a:buFont typeface="Rockwell"/>
              <a:buAutoNum type="alphaUcPeriod"/>
            </a:pPr>
            <a:r>
              <a:rPr lang="en-US" sz="2800" dirty="0"/>
              <a:t>Start of WWII, 1939</a:t>
            </a:r>
            <a:endParaRPr dirty="0"/>
          </a:p>
          <a:p>
            <a:pPr marL="457200" lvl="0" indent="-457200" algn="l" rtl="0">
              <a:spcBef>
                <a:spcPts val="2000"/>
              </a:spcBef>
              <a:spcAft>
                <a:spcPts val="0"/>
              </a:spcAft>
              <a:buSzPts val="2100"/>
              <a:buFont typeface="Rockwell"/>
              <a:buAutoNum type="alphaUcPeriod"/>
            </a:pPr>
            <a:r>
              <a:rPr lang="en-US" sz="2800" dirty="0"/>
              <a:t>Mr. Campbell Born, 1986</a:t>
            </a:r>
            <a:endParaRPr dirty="0"/>
          </a:p>
          <a:p>
            <a:pPr marL="457200" lvl="0" indent="-457200" algn="l" rtl="0">
              <a:spcBef>
                <a:spcPts val="2000"/>
              </a:spcBef>
              <a:spcAft>
                <a:spcPts val="0"/>
              </a:spcAft>
              <a:buSzPts val="2100"/>
              <a:buFont typeface="Rockwell"/>
              <a:buAutoNum type="alphaUcPeriod"/>
            </a:pPr>
            <a:r>
              <a:rPr lang="en-US" sz="2800" dirty="0"/>
              <a:t>Terrorist attack on World Trade Centre, 2001</a:t>
            </a:r>
            <a:endParaRPr dirty="0"/>
          </a:p>
          <a:p>
            <a:pPr marL="457200" lvl="0" indent="-457200" algn="l" rtl="0">
              <a:spcBef>
                <a:spcPts val="2000"/>
              </a:spcBef>
              <a:spcAft>
                <a:spcPts val="0"/>
              </a:spcAft>
              <a:buSzPts val="2100"/>
              <a:buFont typeface="Rockwell"/>
              <a:buAutoNum type="alphaUcPeriod"/>
            </a:pPr>
            <a:r>
              <a:rPr lang="en-US" sz="2800" dirty="0"/>
              <a:t>Pt. Grey Secondary opens, 1929</a:t>
            </a:r>
            <a:endParaRPr dirty="0"/>
          </a:p>
          <a:p>
            <a:pPr marL="457200" lvl="0" indent="-457200" algn="l" rtl="0">
              <a:spcBef>
                <a:spcPts val="2000"/>
              </a:spcBef>
              <a:spcAft>
                <a:spcPts val="0"/>
              </a:spcAft>
              <a:buSzPts val="2100"/>
              <a:buFont typeface="Rockwell"/>
              <a:buAutoNum type="alphaUcPeriod"/>
            </a:pPr>
            <a:r>
              <a:rPr lang="en-US" sz="2800" dirty="0"/>
              <a:t>Canada becomes a country, 1867</a:t>
            </a:r>
            <a:endParaRPr dirty="0"/>
          </a:p>
          <a:p>
            <a:pPr marL="457200" lvl="0" indent="-457200" algn="l" rtl="0">
              <a:spcBef>
                <a:spcPts val="2000"/>
              </a:spcBef>
              <a:spcAft>
                <a:spcPts val="0"/>
              </a:spcAft>
              <a:buSzPts val="2100"/>
              <a:buFont typeface="Rockwell"/>
              <a:buAutoNum type="alphaUcPeriod"/>
            </a:pPr>
            <a:r>
              <a:rPr lang="en-US" sz="2800" dirty="0"/>
              <a:t>Justin Trudeau becomes PM, 2015</a:t>
            </a:r>
            <a:endParaRPr dirty="0"/>
          </a:p>
          <a:p>
            <a:pPr marL="457200" lvl="0" indent="-361950" algn="l" rtl="0">
              <a:spcBef>
                <a:spcPts val="2000"/>
              </a:spcBef>
              <a:spcAft>
                <a:spcPts val="0"/>
              </a:spcAft>
              <a:buSzPts val="1500"/>
              <a:buFont typeface="Rockwell"/>
              <a:buNone/>
            </a:pPr>
            <a:endParaRPr dirty="0"/>
          </a:p>
          <a:p>
            <a:pPr marL="457200" lvl="0" indent="-361950" algn="l" rtl="0">
              <a:spcBef>
                <a:spcPts val="2000"/>
              </a:spcBef>
              <a:spcAft>
                <a:spcPts val="0"/>
              </a:spcAft>
              <a:buSzPts val="1500"/>
              <a:buFont typeface="Rockwell"/>
              <a:buNone/>
            </a:pPr>
            <a:endParaRPr dirty="0"/>
          </a:p>
          <a:p>
            <a:pPr marL="457200" lvl="0" indent="-361950" algn="l" rtl="0">
              <a:spcBef>
                <a:spcPts val="2000"/>
              </a:spcBef>
              <a:spcAft>
                <a:spcPts val="0"/>
              </a:spcAft>
              <a:buSzPts val="1500"/>
              <a:buFont typeface="Rockwell"/>
              <a:buNone/>
            </a:pP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AF7ED9-7852-BC47-8BBE-A853A119AC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5"/>
          <p:cNvSpPr txBox="1"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ckwell"/>
              <a:buNone/>
            </a:pPr>
            <a:r>
              <a:rPr lang="en-US" sz="4000" b="1"/>
              <a:t>HOW DID YOU MAKE YOUR DECISIONS?</a:t>
            </a:r>
            <a:endParaRPr sz="4000" b="1"/>
          </a:p>
        </p:txBody>
      </p:sp>
      <p:sp>
        <p:nvSpPr>
          <p:cNvPr id="229" name="Google Shape;229;p25"/>
          <p:cNvSpPr txBox="1"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50"/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SzPts val="105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2CF6-AB97-2048-BF6E-1278D0C1E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rmAutofit/>
          </a:bodyPr>
          <a:lstStyle/>
          <a:p>
            <a:r>
              <a:rPr lang="en-US" sz="3300">
                <a:hlinkClick r:id="rId2"/>
              </a:rPr>
              <a:t>www.mrcampbellonline.weebly.com</a:t>
            </a:r>
            <a:br>
              <a:rPr lang="en-US" sz="3300"/>
            </a:br>
            <a:endParaRPr lang="en-US" sz="330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133D1BE-0E43-4D5D-ADBB-8A448E00F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8517" y="1985963"/>
            <a:ext cx="7569157" cy="1965960"/>
          </a:xfrm>
        </p:spPr>
        <p:txBody>
          <a:bodyPr/>
          <a:lstStyle/>
          <a:p>
            <a:r>
              <a:rPr lang="en-US" dirty="0"/>
              <a:t>Go there…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984EFAC-1290-47B4-A0B6-C08FA4686DA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8517" y="4164965"/>
            <a:ext cx="7569157" cy="1965960"/>
          </a:xfrm>
        </p:spPr>
        <p:txBody>
          <a:bodyPr/>
          <a:lstStyle/>
          <a:p>
            <a:r>
              <a:rPr lang="en-US" dirty="0"/>
              <a:t>Click the </a:t>
            </a:r>
            <a:r>
              <a:rPr lang="en-US" dirty="0" err="1"/>
              <a:t>Signfincance</a:t>
            </a:r>
            <a:r>
              <a:rPr lang="en-US" dirty="0"/>
              <a:t> button</a:t>
            </a:r>
          </a:p>
        </p:txBody>
      </p:sp>
    </p:spTree>
    <p:extLst>
      <p:ext uri="{BB962C8B-B14F-4D97-AF65-F5344CB8AC3E}">
        <p14:creationId xmlns:p14="http://schemas.microsoft.com/office/powerpoint/2010/main" val="253289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BAF00-5795-4D4A-9C09-5C33F8B99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Now, Learn, Observe, Infer, and Conclude by Ranking &amp; Ordering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610D0-A736-B141-BCF6-20ED044AB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8475" y="1981200"/>
            <a:ext cx="4073526" cy="41449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95 Thesis</a:t>
            </a:r>
          </a:p>
          <a:p>
            <a:pPr>
              <a:buFontTx/>
              <a:buChar char="-"/>
            </a:pPr>
            <a:r>
              <a:rPr lang="en-US" dirty="0"/>
              <a:t>”The Divine Right of Kings”</a:t>
            </a:r>
          </a:p>
          <a:p>
            <a:pPr>
              <a:buFontTx/>
              <a:buChar char="-"/>
            </a:pPr>
            <a:r>
              <a:rPr lang="en-US" dirty="0"/>
              <a:t>Roman Catholicism </a:t>
            </a:r>
          </a:p>
          <a:p>
            <a:pPr>
              <a:buFontTx/>
              <a:buChar char="-"/>
            </a:pPr>
            <a:r>
              <a:rPr lang="en-US" dirty="0"/>
              <a:t>Trade Merchants </a:t>
            </a:r>
          </a:p>
          <a:p>
            <a:pPr>
              <a:buFontTx/>
              <a:buChar char="-"/>
            </a:pPr>
            <a:r>
              <a:rPr lang="en-US" dirty="0"/>
              <a:t>Imperialism</a:t>
            </a:r>
          </a:p>
          <a:p>
            <a:pPr>
              <a:buFontTx/>
              <a:buChar char="-"/>
            </a:pPr>
            <a:r>
              <a:rPr lang="en-US" dirty="0"/>
              <a:t>Humanism</a:t>
            </a:r>
          </a:p>
          <a:p>
            <a:pPr>
              <a:buFontTx/>
              <a:buChar char="-"/>
            </a:pPr>
            <a:r>
              <a:rPr lang="en-US" dirty="0"/>
              <a:t>Protestantism</a:t>
            </a:r>
          </a:p>
          <a:p>
            <a:pPr marL="142875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46B2FDF-8CED-0F45-800A-5A3BB67D4501}"/>
              </a:ext>
            </a:extLst>
          </p:cNvPr>
          <p:cNvSpPr txBox="1">
            <a:spLocks/>
          </p:cNvSpPr>
          <p:nvPr/>
        </p:nvSpPr>
        <p:spPr>
          <a:xfrm>
            <a:off x="4276630" y="1981200"/>
            <a:ext cx="4073526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4325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32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32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32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32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>
              <a:buFontTx/>
              <a:buChar char="-"/>
            </a:pPr>
            <a:r>
              <a:rPr lang="en-US" dirty="0"/>
              <a:t>Nations</a:t>
            </a:r>
          </a:p>
          <a:p>
            <a:pPr>
              <a:buFontTx/>
              <a:buChar char="-"/>
            </a:pPr>
            <a:r>
              <a:rPr lang="en-US" dirty="0"/>
              <a:t>“Kingly Virtues”</a:t>
            </a:r>
          </a:p>
          <a:p>
            <a:pPr>
              <a:buFontTx/>
              <a:buChar char="-"/>
            </a:pPr>
            <a:r>
              <a:rPr lang="en-US" dirty="0"/>
              <a:t>Feudalism</a:t>
            </a:r>
          </a:p>
          <a:p>
            <a:pPr>
              <a:buFontTx/>
              <a:buChar char="-"/>
            </a:pPr>
            <a:r>
              <a:rPr lang="en-US" dirty="0"/>
              <a:t>Reformation</a:t>
            </a:r>
          </a:p>
          <a:p>
            <a:pPr>
              <a:buFontTx/>
              <a:buChar char="-"/>
            </a:pPr>
            <a:r>
              <a:rPr lang="en-US" dirty="0"/>
              <a:t>Printing press</a:t>
            </a:r>
          </a:p>
          <a:p>
            <a:pPr>
              <a:buFontTx/>
              <a:buChar char="-"/>
            </a:pPr>
            <a:r>
              <a:rPr lang="en-US" dirty="0"/>
              <a:t>Three-field system</a:t>
            </a:r>
          </a:p>
          <a:p>
            <a:pPr>
              <a:buFontTx/>
              <a:buChar char="-"/>
            </a:pPr>
            <a:r>
              <a:rPr lang="en-US" dirty="0"/>
              <a:t>Economy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0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6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/>
              <a:t>Setting Criteria: How do we determine Historical Significance?</a:t>
            </a:r>
            <a:endParaRPr/>
          </a:p>
        </p:txBody>
      </p:sp>
      <p:sp>
        <p:nvSpPr>
          <p:cNvPr id="235" name="Google Shape;235;p26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3200"/>
              <a:t> The event/person: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2250"/>
              <a:buChar char="■"/>
            </a:pPr>
            <a:r>
              <a:rPr lang="en-US" sz="3000"/>
              <a:t>Was important at the time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2250"/>
              <a:buChar char="■"/>
            </a:pPr>
            <a:r>
              <a:rPr lang="en-US" sz="3000"/>
              <a:t>Had a lasting effect over a long period of time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2250"/>
              <a:buChar char="■"/>
            </a:pPr>
            <a:r>
              <a:rPr lang="en-US" sz="3000"/>
              <a:t>Had an effect on a large # of people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2250"/>
              <a:buChar char="■"/>
            </a:pPr>
            <a:r>
              <a:rPr lang="en-US" sz="3000"/>
              <a:t>Caused things to change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2250"/>
              <a:buChar char="■"/>
            </a:pPr>
            <a:r>
              <a:rPr lang="en-US" sz="3000"/>
              <a:t>Other?</a:t>
            </a:r>
            <a:endParaRPr/>
          </a:p>
          <a:p>
            <a:pPr marL="228600" lvl="0" indent="-76200" algn="l" rtl="0">
              <a:spcBef>
                <a:spcPts val="2000"/>
              </a:spcBef>
              <a:spcAft>
                <a:spcPts val="0"/>
              </a:spcAft>
              <a:buSzPts val="2400"/>
              <a:buNone/>
            </a:pP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7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 dirty="0"/>
              <a:t>The MOST significant causes of the Renaissance and Reformation:</a:t>
            </a:r>
            <a:endParaRPr dirty="0"/>
          </a:p>
        </p:txBody>
      </p:sp>
      <p:sp>
        <p:nvSpPr>
          <p:cNvPr id="241" name="Google Shape;241;p27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8086726" cy="4301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800" dirty="0"/>
              <a:t>Look at your notes for “The Renaissance and Reformation”</a:t>
            </a:r>
            <a:endParaRPr dirty="0"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ts val="2100"/>
              <a:buChar char="■"/>
            </a:pPr>
            <a:r>
              <a:rPr lang="en-US" sz="2800" dirty="0"/>
              <a:t>Use your criteria for deciding significant to choose what you think are the </a:t>
            </a:r>
            <a:r>
              <a:rPr lang="en-US" sz="2800" b="1" dirty="0"/>
              <a:t>TOP 3</a:t>
            </a:r>
            <a:r>
              <a:rPr lang="en-US" sz="2800" dirty="0"/>
              <a:t> </a:t>
            </a:r>
            <a:r>
              <a:rPr lang="en-US" sz="2800" b="1" dirty="0"/>
              <a:t>causes</a:t>
            </a:r>
            <a:r>
              <a:rPr lang="en-US" sz="2800" dirty="0"/>
              <a:t> for the ”Renaissance and Reformation”</a:t>
            </a:r>
            <a:endParaRPr dirty="0"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ts val="2100"/>
              <a:buChar char="■"/>
            </a:pPr>
            <a:r>
              <a:rPr lang="en-US" sz="2800" dirty="0"/>
              <a:t>For each of your top 3, </a:t>
            </a:r>
            <a:r>
              <a:rPr lang="en-US" sz="2800" b="1" dirty="0"/>
              <a:t>explain WHY that cause was more significant than the others</a:t>
            </a:r>
            <a:endParaRPr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8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 b="1" dirty="0"/>
              <a:t>3 Most Significant Causes of the “Renaissance and Reformation”</a:t>
            </a:r>
            <a:endParaRPr b="1" dirty="0"/>
          </a:p>
        </p:txBody>
      </p:sp>
      <p:graphicFrame>
        <p:nvGraphicFramePr>
          <p:cNvPr id="247" name="Google Shape;247;p28"/>
          <p:cNvGraphicFramePr/>
          <p:nvPr/>
        </p:nvGraphicFramePr>
        <p:xfrm>
          <a:off x="498475" y="1981200"/>
          <a:ext cx="8256050" cy="4622800"/>
        </p:xfrm>
        <a:graphic>
          <a:graphicData uri="http://schemas.openxmlformats.org/drawingml/2006/table">
            <a:tbl>
              <a:tblPr firstRow="1" bandRow="1">
                <a:noFill/>
                <a:tableStyleId>{CA1A23DA-37B0-496E-8D6D-EDBABCEC1013}</a:tableStyleId>
              </a:tblPr>
              <a:tblGrid>
                <a:gridCol w="119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Ranking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Cause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Reason/Explanation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#1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#2</a:t>
                      </a: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1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#3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rgbClr val="000000"/>
      </a:dk1>
      <a:lt1>
        <a:srgbClr val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Macintosh PowerPoint</Application>
  <PresentationFormat>On-screen Show (4:3)</PresentationFormat>
  <Paragraphs>51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Noto Sans Symbols</vt:lpstr>
      <vt:lpstr>Rockwell</vt:lpstr>
      <vt:lpstr>Advantage</vt:lpstr>
      <vt:lpstr>HISTORICAL SIGNIFICANCE: Some things ARE more important than others!</vt:lpstr>
      <vt:lpstr> Brainstorm:</vt:lpstr>
      <vt:lpstr>Rank in the order of historical significance (1 = MOST significant):</vt:lpstr>
      <vt:lpstr>HOW DID YOU MAKE YOUR DECISIONS?</vt:lpstr>
      <vt:lpstr>www.mrcampbellonline.weebly.com </vt:lpstr>
      <vt:lpstr>Now, Learn, Observe, Infer, and Conclude by Ranking &amp; Ordering</vt:lpstr>
      <vt:lpstr>Setting Criteria: How do we determine Historical Significance?</vt:lpstr>
      <vt:lpstr>The MOST significant causes of the Renaissance and Reformation:</vt:lpstr>
      <vt:lpstr>3 Most Significant Causes of the “Renaissance and Reformation”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SIGNIFICANCE: Some things ARE more important than others!</dc:title>
  <dc:creator>Scott Campbell</dc:creator>
  <cp:lastModifiedBy>Scott Campbell</cp:lastModifiedBy>
  <cp:revision>1</cp:revision>
  <dcterms:created xsi:type="dcterms:W3CDTF">2019-09-26T17:50:50Z</dcterms:created>
  <dcterms:modified xsi:type="dcterms:W3CDTF">2019-09-26T17:51:13Z</dcterms:modified>
</cp:coreProperties>
</file>