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sldIdLst>
    <p:sldId id="272" r:id="rId2"/>
    <p:sldId id="257" r:id="rId3"/>
    <p:sldId id="258" r:id="rId4"/>
    <p:sldId id="259" r:id="rId5"/>
    <p:sldId id="260" r:id="rId6"/>
    <p:sldId id="261" r:id="rId7"/>
    <p:sldId id="262" r:id="rId8"/>
    <p:sldId id="263" r:id="rId9"/>
    <p:sldId id="264" r:id="rId10"/>
    <p:sldId id="265" r:id="rId11"/>
    <p:sldId id="273" r:id="rId12"/>
    <p:sldId id="266" r:id="rId13"/>
    <p:sldId id="267" r:id="rId14"/>
    <p:sldId id="268" r:id="rId15"/>
    <p:sldId id="269" r:id="rId16"/>
    <p:sldId id="270" r:id="rId17"/>
    <p:sldId id="27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55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565DA2-FC0C-4399-823B-CD57B15353BE}" type="datetimeFigureOut">
              <a:rPr lang="en-CA" smtClean="0"/>
              <a:pPr/>
              <a:t>15/01/2013</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6E868-2817-4523-9DFE-ACF9A29A55E5}"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1"/>
          <p:cNvSpPr>
            <a:spLocks noGrp="1" noChangeArrowheads="1"/>
          </p:cNvSpPr>
          <p:nvPr>
            <p:ph type="dt" sz="quarter" idx="1"/>
          </p:nvPr>
        </p:nvSpPr>
        <p:spPr>
          <a:noFill/>
        </p:spPr>
        <p:txBody>
          <a:bodyPr/>
          <a:lstStyle/>
          <a:p>
            <a:fld id="{5ED86F28-75B4-4DB7-9ACF-390B01D86AB6}" type="datetime1">
              <a:rPr lang="en-US"/>
              <a:pPr/>
              <a:t>1/15/2013</a:t>
            </a:fld>
            <a:endParaRPr lang="en-US"/>
          </a:p>
        </p:txBody>
      </p:sp>
      <p:sp>
        <p:nvSpPr>
          <p:cNvPr id="80899" name="Rectangle 13"/>
          <p:cNvSpPr>
            <a:spLocks noGrp="1" noChangeArrowheads="1"/>
          </p:cNvSpPr>
          <p:nvPr>
            <p:ph type="sldNum" sz="quarter" idx="5"/>
          </p:nvPr>
        </p:nvSpPr>
        <p:spPr>
          <a:noFill/>
        </p:spPr>
        <p:txBody>
          <a:bodyPr/>
          <a:lstStyle/>
          <a:p>
            <a:fld id="{DD1391F6-D769-4C49-8BB4-A2B578277016}" type="slidenum">
              <a:rPr lang="en-US"/>
              <a:pPr/>
              <a:t>17</a:t>
            </a:fld>
            <a:endParaRPr lang="en-US"/>
          </a:p>
        </p:txBody>
      </p:sp>
      <p:sp>
        <p:nvSpPr>
          <p:cNvPr id="80900" name="Rectangle 4098"/>
          <p:cNvSpPr>
            <a:spLocks noGrp="1" noRot="1" noChangeAspect="1" noChangeArrowheads="1" noTextEdit="1"/>
          </p:cNvSpPr>
          <p:nvPr>
            <p:ph type="sldImg"/>
          </p:nvPr>
        </p:nvSpPr>
        <p:spPr>
          <a:ln/>
        </p:spPr>
      </p:sp>
      <p:sp>
        <p:nvSpPr>
          <p:cNvPr id="80901" name="Rectangle 4099"/>
          <p:cNvSpPr>
            <a:spLocks noGrp="1" noChangeArrowheads="1"/>
          </p:cNvSpPr>
          <p:nvPr>
            <p:ph type="body" idx="1"/>
          </p:nvPr>
        </p:nvSpPr>
        <p:spPr>
          <a:noFill/>
          <a:ln/>
        </p:spPr>
        <p:txBody>
          <a:bodyPr/>
          <a:lstStyle/>
          <a:p>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1D8BD707-D9CF-40AE-B4C6-C98DA3205C09}" type="datetimeFigureOut">
              <a:rPr lang="en-US" smtClean="0"/>
              <a:pPr/>
              <a:t>1/15/2013</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06400" y="228600"/>
            <a:ext cx="77724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885950"/>
            <a:ext cx="4013200" cy="4171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622800" y="1885950"/>
            <a:ext cx="4013200" cy="4171950"/>
          </a:xfrm>
        </p:spPr>
        <p:txBody>
          <a:bodyPr/>
          <a:lstStyle/>
          <a:p>
            <a:pPr lvl="0"/>
            <a:endParaRPr lang="en-CA" noProof="0" smtClean="0"/>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EAC72FB-2443-4B77-9B1C-1B2E4FEE4E6F}" type="slidenum">
              <a:rPr lang="en-US"/>
              <a:pPr>
                <a:defRPr/>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1/15/2013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1D8BD707-D9CF-40AE-B4C6-C98DA3205C09}" type="datetimeFigureOut">
              <a:rPr lang="en-US" smtClean="0"/>
              <a:pPr/>
              <a:t>1/15/2013</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1/15/2013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B6F15528-21DE-4FAA-801E-634DDDAF4B2B}"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1/15/2013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1/15/2013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1/15/2013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1D8BD707-D9CF-40AE-B4C6-C98DA3205C09}" type="datetimeFigureOut">
              <a:rPr lang="en-US" smtClean="0"/>
              <a:pPr/>
              <a:t>1/15/2013</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1D8BD707-D9CF-40AE-B4C6-C98DA3205C09}" type="datetimeFigureOut">
              <a:rPr lang="en-US" smtClean="0"/>
              <a:pPr/>
              <a:t>1/15/2013</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6F15528-21DE-4FAA-801E-634DDDAF4B2B}"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D8BD707-D9CF-40AE-B4C6-C98DA3205C09}" type="datetimeFigureOut">
              <a:rPr lang="en-US" smtClean="0"/>
              <a:pPr/>
              <a:t>1/15/2013</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6F15528-21DE-4FAA-801E-634DDDAF4B2B}"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fontScale="90000"/>
          </a:bodyPr>
          <a:lstStyle/>
          <a:p>
            <a:r>
              <a:rPr lang="en-GB" b="1" dirty="0" smtClean="0"/>
              <a:t>The Great Depression</a:t>
            </a:r>
            <a:br>
              <a:rPr lang="en-GB" b="1" dirty="0" smtClean="0"/>
            </a:br>
            <a:endParaRPr lang="en-CA" dirty="0"/>
          </a:p>
        </p:txBody>
      </p:sp>
      <p:sp>
        <p:nvSpPr>
          <p:cNvPr id="3" name="Content Placeholder 2"/>
          <p:cNvSpPr>
            <a:spLocks noGrp="1"/>
          </p:cNvSpPr>
          <p:nvPr>
            <p:ph idx="1"/>
          </p:nvPr>
        </p:nvSpPr>
        <p:spPr/>
        <p:txBody>
          <a:bodyPr/>
          <a:lstStyle/>
          <a:p>
            <a:endParaRPr lang="en-CA"/>
          </a:p>
        </p:txBody>
      </p:sp>
      <p:pic>
        <p:nvPicPr>
          <p:cNvPr id="28674" name="Picture 2" descr="020830.gif"/>
          <p:cNvPicPr>
            <a:picLocks noChangeAspect="1" noChangeArrowheads="1"/>
          </p:cNvPicPr>
          <p:nvPr/>
        </p:nvPicPr>
        <p:blipFill>
          <a:blip r:embed="rId2" cstate="print"/>
          <a:srcRect/>
          <a:stretch>
            <a:fillRect/>
          </a:stretch>
        </p:blipFill>
        <p:spPr bwMode="auto">
          <a:xfrm rot="244440">
            <a:off x="990600" y="1864488"/>
            <a:ext cx="3124200" cy="2259838"/>
          </a:xfrm>
          <a:prstGeom prst="rect">
            <a:avLst/>
          </a:prstGeom>
          <a:noFill/>
          <a:ln w="9525">
            <a:noFill/>
            <a:miter lim="800000"/>
            <a:headEnd/>
            <a:tailEnd/>
          </a:ln>
        </p:spPr>
      </p:pic>
      <p:pic>
        <p:nvPicPr>
          <p:cNvPr id="12290" name="Picture 2" descr="http://www.ninthlink.com/wp-content/uploads/2009/02/the-great-depression.jpg"/>
          <p:cNvPicPr>
            <a:picLocks noChangeAspect="1" noChangeArrowheads="1"/>
          </p:cNvPicPr>
          <p:nvPr/>
        </p:nvPicPr>
        <p:blipFill>
          <a:blip r:embed="rId3" cstate="print"/>
          <a:srcRect/>
          <a:stretch>
            <a:fillRect/>
          </a:stretch>
        </p:blipFill>
        <p:spPr bwMode="auto">
          <a:xfrm rot="21410285">
            <a:off x="4350770" y="3234764"/>
            <a:ext cx="4095750" cy="314325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0"/>
            <a:ext cx="7772400" cy="1143000"/>
          </a:xfrm>
        </p:spPr>
        <p:txBody>
          <a:bodyPr/>
          <a:lstStyle/>
          <a:p>
            <a:r>
              <a:rPr lang="en-US" b="1" smtClean="0"/>
              <a:t>The Stock Market Crash</a:t>
            </a:r>
          </a:p>
        </p:txBody>
      </p:sp>
      <p:sp>
        <p:nvSpPr>
          <p:cNvPr id="71683" name="Rectangle 3"/>
          <p:cNvSpPr>
            <a:spLocks noGrp="1" noChangeArrowheads="1"/>
          </p:cNvSpPr>
          <p:nvPr>
            <p:ph idx="1"/>
          </p:nvPr>
        </p:nvSpPr>
        <p:spPr>
          <a:xfrm>
            <a:off x="1143000" y="1905000"/>
            <a:ext cx="7645400" cy="4057650"/>
          </a:xfrm>
        </p:spPr>
        <p:txBody>
          <a:bodyPr/>
          <a:lstStyle/>
          <a:p>
            <a:pPr>
              <a:lnSpc>
                <a:spcPct val="90000"/>
              </a:lnSpc>
              <a:buFont typeface="Monotype Sorts" pitchFamily="2" charset="2"/>
              <a:buChar char=" "/>
            </a:pPr>
            <a:r>
              <a:rPr lang="en-US" sz="2800" b="1" dirty="0" smtClean="0">
                <a:solidFill>
                  <a:schemeClr val="bg1"/>
                </a:solidFill>
              </a:rPr>
              <a:t>On Tuesday October 29, 1929 panicky investors dumped over 16 million shares on the New York stock market. These shares were sold for rock bottom prices. “Black Tuesday” was the culminating event in several weeks of falling market values. It was </a:t>
            </a:r>
            <a:r>
              <a:rPr lang="en-US" sz="2800" b="1" dirty="0" smtClean="0"/>
              <a:t>not the cause of the Great Depression </a:t>
            </a:r>
            <a:r>
              <a:rPr lang="en-US" sz="2800" b="1" dirty="0" smtClean="0">
                <a:solidFill>
                  <a:schemeClr val="bg1"/>
                </a:solidFill>
              </a:rPr>
              <a:t>but marked </a:t>
            </a:r>
            <a:r>
              <a:rPr lang="en-US" sz="2800" b="1" dirty="0" smtClean="0"/>
              <a:t>the beginning of a period of economic decline</a:t>
            </a:r>
            <a:r>
              <a:rPr lang="en-US" sz="2800" b="1" dirty="0" smtClean="0">
                <a:solidFill>
                  <a:schemeClr val="bg1"/>
                </a:solidFill>
              </a:rPr>
              <a:t> which was to last until 1939.</a:t>
            </a:r>
          </a:p>
        </p:txBody>
      </p:sp>
      <p:sp>
        <p:nvSpPr>
          <p:cNvPr id="71684" name="AutoShape 4"/>
          <p:cNvSpPr>
            <a:spLocks noChangeArrowheads="1"/>
          </p:cNvSpPr>
          <p:nvPr/>
        </p:nvSpPr>
        <p:spPr bwMode="auto">
          <a:xfrm>
            <a:off x="457200" y="1905000"/>
            <a:ext cx="485775" cy="976313"/>
          </a:xfrm>
          <a:prstGeom prst="upArrow">
            <a:avLst>
              <a:gd name="adj1" fmla="val 50000"/>
              <a:gd name="adj2" fmla="val 50245"/>
            </a:avLst>
          </a:prstGeom>
          <a:solidFill>
            <a:srgbClr val="66CCFF"/>
          </a:solidFill>
          <a:ln w="9525">
            <a:solidFill>
              <a:schemeClr val="tx1"/>
            </a:solidFill>
            <a:miter lim="800000"/>
            <a:headEnd/>
            <a:tailEnd/>
          </a:ln>
        </p:spPr>
        <p:txBody>
          <a:bodyPr wrap="none" anchor="ctr"/>
          <a:lstStyle/>
          <a:p>
            <a:endParaRPr lang="en-CA"/>
          </a:p>
        </p:txBody>
      </p:sp>
      <p:sp>
        <p:nvSpPr>
          <p:cNvPr id="71685" name="WordArt 5"/>
          <p:cNvSpPr>
            <a:spLocks noChangeArrowheads="1" noChangeShapeType="1" noTextEdit="1"/>
          </p:cNvSpPr>
          <p:nvPr/>
        </p:nvSpPr>
        <p:spPr bwMode="auto">
          <a:xfrm>
            <a:off x="152400" y="3048000"/>
            <a:ext cx="1241425" cy="282575"/>
          </a:xfrm>
          <a:prstGeom prst="rect">
            <a:avLst/>
          </a:prstGeom>
        </p:spPr>
        <p:txBody>
          <a:bodyPr wrap="none" fromWordArt="1">
            <a:prstTxWarp prst="textPlain">
              <a:avLst>
                <a:gd name="adj" fmla="val 50000"/>
              </a:avLst>
            </a:prstTxWarp>
          </a:bodyPr>
          <a:lstStyle/>
          <a:p>
            <a:pPr algn="ctr"/>
            <a:r>
              <a:rPr lang="en-CA" sz="1800" b="1" kern="10" dirty="0">
                <a:ln w="9525">
                  <a:noFill/>
                  <a:round/>
                  <a:headEnd/>
                  <a:tailEnd/>
                </a:ln>
                <a:solidFill>
                  <a:srgbClr val="0066CC"/>
                </a:solidFill>
                <a:effectLst>
                  <a:outerShdw dist="35921" dir="2700000" algn="ctr" rotWithShape="0">
                    <a:srgbClr val="C0C0C0"/>
                  </a:outerShdw>
                </a:effectLst>
                <a:latin typeface="Impact"/>
              </a:rPr>
              <a:t>SHARE SALES</a:t>
            </a:r>
          </a:p>
        </p:txBody>
      </p:sp>
      <p:sp>
        <p:nvSpPr>
          <p:cNvPr id="71686" name="AutoShape 6"/>
          <p:cNvSpPr>
            <a:spLocks noChangeArrowheads="1"/>
          </p:cNvSpPr>
          <p:nvPr/>
        </p:nvSpPr>
        <p:spPr bwMode="auto">
          <a:xfrm>
            <a:off x="457200" y="4343400"/>
            <a:ext cx="485775" cy="976313"/>
          </a:xfrm>
          <a:prstGeom prst="downArrow">
            <a:avLst>
              <a:gd name="adj1" fmla="val 50000"/>
              <a:gd name="adj2" fmla="val 50245"/>
            </a:avLst>
          </a:prstGeom>
          <a:solidFill>
            <a:srgbClr val="66CCFF"/>
          </a:solidFill>
          <a:ln w="9525">
            <a:solidFill>
              <a:schemeClr val="tx1"/>
            </a:solidFill>
            <a:miter lim="800000"/>
            <a:headEnd/>
            <a:tailEnd/>
          </a:ln>
        </p:spPr>
        <p:txBody>
          <a:bodyPr wrap="none" anchor="ctr"/>
          <a:lstStyle/>
          <a:p>
            <a:endParaRPr lang="en-CA"/>
          </a:p>
        </p:txBody>
      </p:sp>
      <p:sp>
        <p:nvSpPr>
          <p:cNvPr id="71687" name="WordArt 7"/>
          <p:cNvSpPr>
            <a:spLocks noChangeArrowheads="1" noChangeShapeType="1" noTextEdit="1"/>
          </p:cNvSpPr>
          <p:nvPr/>
        </p:nvSpPr>
        <p:spPr bwMode="auto">
          <a:xfrm>
            <a:off x="152400" y="3886200"/>
            <a:ext cx="1363663" cy="282575"/>
          </a:xfrm>
          <a:prstGeom prst="rect">
            <a:avLst/>
          </a:prstGeom>
        </p:spPr>
        <p:txBody>
          <a:bodyPr wrap="none" fromWordArt="1">
            <a:prstTxWarp prst="textPlain">
              <a:avLst>
                <a:gd name="adj" fmla="val 50000"/>
              </a:avLst>
            </a:prstTxWarp>
          </a:bodyPr>
          <a:lstStyle/>
          <a:p>
            <a:pPr algn="ctr"/>
            <a:r>
              <a:rPr lang="en-CA" sz="1800" b="1" kern="10">
                <a:ln w="9525">
                  <a:noFill/>
                  <a:round/>
                  <a:headEnd/>
                  <a:tailEnd/>
                </a:ln>
                <a:solidFill>
                  <a:srgbClr val="0066CC"/>
                </a:solidFill>
                <a:effectLst>
                  <a:outerShdw dist="35921" dir="2700000" algn="ctr" rotWithShape="0">
                    <a:srgbClr val="C0C0C0"/>
                  </a:outerShdw>
                </a:effectLst>
                <a:latin typeface="Impact"/>
              </a:rPr>
              <a:t>SHARE VALUES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Causes </a:t>
            </a:r>
            <a:r>
              <a:rPr lang="en-CA" dirty="0" smtClean="0"/>
              <a:t>of the Depression</a:t>
            </a:r>
            <a:endParaRPr lang="en-CA" dirty="0"/>
          </a:p>
        </p:txBody>
      </p:sp>
      <p:sp>
        <p:nvSpPr>
          <p:cNvPr id="3" name="Content Placeholder 2"/>
          <p:cNvSpPr>
            <a:spLocks noGrp="1"/>
          </p:cNvSpPr>
          <p:nvPr>
            <p:ph idx="1"/>
          </p:nvPr>
        </p:nvSpPr>
        <p:spPr/>
        <p:txBody>
          <a:bodyPr>
            <a:normAutofit fontScale="62500" lnSpcReduction="20000"/>
          </a:bodyPr>
          <a:lstStyle/>
          <a:p>
            <a:pPr>
              <a:buNone/>
            </a:pPr>
            <a:r>
              <a:rPr lang="en-CA" dirty="0" smtClean="0"/>
              <a:t>Canada’s prosperity in the 1920’s had two great flaws:</a:t>
            </a:r>
          </a:p>
          <a:p>
            <a:pPr>
              <a:buNone/>
            </a:pPr>
            <a:r>
              <a:rPr lang="en-CA" dirty="0" smtClean="0"/>
              <a:t> </a:t>
            </a:r>
          </a:p>
          <a:p>
            <a:pPr>
              <a:buNone/>
            </a:pPr>
            <a:r>
              <a:rPr lang="en-CA" dirty="0" smtClean="0"/>
              <a:t>1. </a:t>
            </a:r>
            <a:r>
              <a:rPr lang="en-CA" u="sng" dirty="0" smtClean="0"/>
              <a:t>Narrowly based:</a:t>
            </a:r>
            <a:r>
              <a:rPr lang="en-CA" dirty="0" smtClean="0"/>
              <a:t> most Canadians could not afford cars, refrigerators, stocks and radios</a:t>
            </a:r>
          </a:p>
          <a:p>
            <a:pPr>
              <a:buNone/>
            </a:pPr>
            <a:r>
              <a:rPr lang="en-CA" dirty="0" smtClean="0"/>
              <a:t> </a:t>
            </a:r>
          </a:p>
          <a:p>
            <a:pPr>
              <a:buNone/>
            </a:pPr>
            <a:r>
              <a:rPr lang="en-CA" dirty="0" smtClean="0"/>
              <a:t> - Canadian market could not absorb the products Canada made (overproduction)</a:t>
            </a:r>
          </a:p>
          <a:p>
            <a:pPr>
              <a:buNone/>
            </a:pPr>
            <a:r>
              <a:rPr lang="en-CA" dirty="0" smtClean="0"/>
              <a:t>- People started to sell their stocks as Canadian factories began to close</a:t>
            </a:r>
          </a:p>
          <a:p>
            <a:pPr>
              <a:buNone/>
            </a:pPr>
            <a:r>
              <a:rPr lang="en-CA" dirty="0" smtClean="0"/>
              <a:t> </a:t>
            </a:r>
          </a:p>
          <a:p>
            <a:pPr>
              <a:buNone/>
            </a:pPr>
            <a:r>
              <a:rPr lang="en-CA" dirty="0" smtClean="0"/>
              <a:t>2. </a:t>
            </a:r>
            <a:r>
              <a:rPr lang="en-CA" u="sng" dirty="0" smtClean="0"/>
              <a:t>Canada was heavily dependent upon world economy:</a:t>
            </a:r>
            <a:endParaRPr lang="en-CA" dirty="0" smtClean="0"/>
          </a:p>
          <a:p>
            <a:pPr>
              <a:buNone/>
            </a:pPr>
            <a:r>
              <a:rPr lang="en-CA" dirty="0" smtClean="0"/>
              <a:t>- 80% of what Canada’s fields, forest, waters, and mines produced was exported. </a:t>
            </a:r>
          </a:p>
          <a:p>
            <a:pPr>
              <a:buNone/>
            </a:pPr>
            <a:r>
              <a:rPr lang="en-CA" dirty="0" smtClean="0"/>
              <a:t>- Europe post war debt (could not afford Canadian products)</a:t>
            </a:r>
          </a:p>
          <a:p>
            <a:pPr>
              <a:buNone/>
            </a:pPr>
            <a:r>
              <a:rPr lang="en-CA" dirty="0" smtClean="0"/>
              <a:t>- U.S. wanted loans repaid by Britain and France, but they could not afford it until Germany paid reparations imposed at Versailles.</a:t>
            </a:r>
          </a:p>
          <a:p>
            <a:pPr>
              <a:buNone/>
            </a:pPr>
            <a:r>
              <a:rPr lang="en-CA" dirty="0" smtClean="0"/>
              <a:t>- Prairie Provinces faced competition from other countries over wheat prices.</a:t>
            </a:r>
          </a:p>
          <a:p>
            <a:endParaRPr lang="en-C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normAutofit fontScale="90000"/>
          </a:bodyPr>
          <a:lstStyle/>
          <a:p>
            <a:r>
              <a:rPr lang="en-US" b="1" smtClean="0"/>
              <a:t>The</a:t>
            </a:r>
            <a:r>
              <a:rPr lang="en-US" smtClean="0"/>
              <a:t> Great Depression in Canada</a:t>
            </a:r>
          </a:p>
        </p:txBody>
      </p:sp>
      <p:sp>
        <p:nvSpPr>
          <p:cNvPr id="76803" name="Rectangle 3"/>
          <p:cNvSpPr>
            <a:spLocks noGrp="1" noChangeArrowheads="1"/>
          </p:cNvSpPr>
          <p:nvPr>
            <p:ph type="body" sz="half" idx="1"/>
          </p:nvPr>
        </p:nvSpPr>
        <p:spPr>
          <a:xfrm>
            <a:off x="381000" y="1600200"/>
            <a:ext cx="4343400" cy="5257800"/>
          </a:xfrm>
        </p:spPr>
        <p:txBody>
          <a:bodyPr/>
          <a:lstStyle/>
          <a:p>
            <a:pPr>
              <a:lnSpc>
                <a:spcPct val="90000"/>
              </a:lnSpc>
            </a:pPr>
            <a:r>
              <a:rPr lang="en-US" sz="2400" dirty="0" smtClean="0"/>
              <a:t>Canadian market collapse quickly followed the failure of the New York market.</a:t>
            </a:r>
          </a:p>
          <a:p>
            <a:pPr>
              <a:lnSpc>
                <a:spcPct val="90000"/>
              </a:lnSpc>
            </a:pPr>
            <a:r>
              <a:rPr lang="en-US" sz="2400" dirty="0" smtClean="0"/>
              <a:t>Tariff barriers were particularly hard on Canadian exports of raw materials.</a:t>
            </a:r>
          </a:p>
          <a:p>
            <a:pPr>
              <a:lnSpc>
                <a:spcPct val="90000"/>
              </a:lnSpc>
            </a:pPr>
            <a:r>
              <a:rPr lang="en-US" sz="2400" dirty="0" smtClean="0"/>
              <a:t>The collapse of the wheat market was disastrous for Canada.</a:t>
            </a:r>
          </a:p>
          <a:p>
            <a:pPr>
              <a:lnSpc>
                <a:spcPct val="90000"/>
              </a:lnSpc>
            </a:pPr>
            <a:r>
              <a:rPr lang="en-US" sz="2400" dirty="0" smtClean="0"/>
              <a:t>Drought on the prairies during the 1930s made the situation very difficult for farmers.</a:t>
            </a:r>
          </a:p>
          <a:p>
            <a:pPr>
              <a:lnSpc>
                <a:spcPct val="90000"/>
              </a:lnSpc>
            </a:pPr>
            <a:r>
              <a:rPr lang="en-US" sz="2400" dirty="0" smtClean="0"/>
              <a:t>King promised </a:t>
            </a:r>
            <a:r>
              <a:rPr lang="en-US" sz="2400" dirty="0" smtClean="0">
                <a:solidFill>
                  <a:srgbClr val="FF0000"/>
                </a:solidFill>
              </a:rPr>
              <a:t>NO</a:t>
            </a:r>
            <a:r>
              <a:rPr lang="en-US" sz="2400" dirty="0" smtClean="0"/>
              <a:t> help</a:t>
            </a:r>
          </a:p>
          <a:p>
            <a:pPr>
              <a:lnSpc>
                <a:spcPct val="90000"/>
              </a:lnSpc>
            </a:pPr>
            <a:endParaRPr lang="en-US" sz="2400" dirty="0" smtClean="0"/>
          </a:p>
        </p:txBody>
      </p:sp>
      <p:graphicFrame>
        <p:nvGraphicFramePr>
          <p:cNvPr id="76808" name="Object 8"/>
          <p:cNvGraphicFramePr>
            <a:graphicFrameLocks noChangeAspect="1"/>
          </p:cNvGraphicFramePr>
          <p:nvPr>
            <p:ph type="clipArt" sz="half" idx="2"/>
          </p:nvPr>
        </p:nvGraphicFramePr>
        <p:xfrm>
          <a:off x="4622800" y="2617788"/>
          <a:ext cx="4013200" cy="2708275"/>
        </p:xfrm>
        <a:graphic>
          <a:graphicData uri="http://schemas.openxmlformats.org/presentationml/2006/ole">
            <p:oleObj spid="_x0000_s1026" name="Image" r:id="rId3" imgW="9378044" imgH="6328274" progId="">
              <p:embed/>
            </p:oleObj>
          </a:graphicData>
        </a:graphic>
      </p:graphicFrame>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smtClean="0"/>
              <a:t>The Election of 1930</a:t>
            </a:r>
          </a:p>
        </p:txBody>
      </p:sp>
      <p:sp>
        <p:nvSpPr>
          <p:cNvPr id="24579" name="Rectangle 3"/>
          <p:cNvSpPr>
            <a:spLocks noGrp="1" noChangeArrowheads="1"/>
          </p:cNvSpPr>
          <p:nvPr>
            <p:ph sz="half" idx="1"/>
          </p:nvPr>
        </p:nvSpPr>
        <p:spPr>
          <a:xfrm>
            <a:off x="381000" y="1885950"/>
            <a:ext cx="5181600" cy="2152650"/>
          </a:xfrm>
        </p:spPr>
        <p:txBody>
          <a:bodyPr/>
          <a:lstStyle/>
          <a:p>
            <a:pPr>
              <a:lnSpc>
                <a:spcPct val="90000"/>
              </a:lnSpc>
            </a:pPr>
            <a:r>
              <a:rPr lang="en-US" sz="2400" dirty="0" smtClean="0"/>
              <a:t>Pressured by the provinces for federal financial relief King indicated that he would not provide “ </a:t>
            </a:r>
            <a:r>
              <a:rPr lang="en-US" sz="2400" dirty="0" smtClean="0">
                <a:solidFill>
                  <a:srgbClr val="FF0000"/>
                </a:solidFill>
              </a:rPr>
              <a:t>a five-cent piece</a:t>
            </a:r>
            <a:r>
              <a:rPr lang="en-US" sz="2400" dirty="0" smtClean="0"/>
              <a:t>” for any province with a Tory government.</a:t>
            </a:r>
          </a:p>
        </p:txBody>
      </p:sp>
      <p:sp>
        <p:nvSpPr>
          <p:cNvPr id="24585" name="Rectangle 9"/>
          <p:cNvSpPr>
            <a:spLocks noGrp="1" noChangeArrowheads="1"/>
          </p:cNvSpPr>
          <p:nvPr>
            <p:ph sz="half" idx="2"/>
          </p:nvPr>
        </p:nvSpPr>
        <p:spPr>
          <a:xfrm>
            <a:off x="381000" y="4191000"/>
            <a:ext cx="4953000" cy="1866900"/>
          </a:xfrm>
        </p:spPr>
        <p:txBody>
          <a:bodyPr/>
          <a:lstStyle/>
          <a:p>
            <a:r>
              <a:rPr lang="en-US" sz="2400" dirty="0" smtClean="0">
                <a:solidFill>
                  <a:srgbClr val="FF0000"/>
                </a:solidFill>
              </a:rPr>
              <a:t>R. B. Bennett and his Conservatives</a:t>
            </a:r>
            <a:r>
              <a:rPr lang="en-US" sz="2400" dirty="0" smtClean="0"/>
              <a:t> swept to power on a promise of higher tariffs and an end to unemployment.</a:t>
            </a:r>
          </a:p>
          <a:p>
            <a:endParaRPr lang="en-US" sz="2400" dirty="0" smtClean="0"/>
          </a:p>
        </p:txBody>
      </p:sp>
      <p:graphicFrame>
        <p:nvGraphicFramePr>
          <p:cNvPr id="24584" name="Object 8"/>
          <p:cNvGraphicFramePr>
            <a:graphicFrameLocks noChangeAspect="1"/>
          </p:cNvGraphicFramePr>
          <p:nvPr>
            <p:ph type="clipArt" sz="half" idx="4294967295"/>
          </p:nvPr>
        </p:nvGraphicFramePr>
        <p:xfrm>
          <a:off x="5130800" y="1981200"/>
          <a:ext cx="4013200" cy="3911600"/>
        </p:xfrm>
        <a:graphic>
          <a:graphicData uri="http://schemas.openxmlformats.org/presentationml/2006/ole">
            <p:oleObj spid="_x0000_s2050" name="Image" r:id="rId3" imgW="2514924" imgH="2450908" progId="">
              <p:embed/>
            </p:oleObj>
          </a:graphicData>
        </a:graphic>
      </p:graphicFrame>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b="1" smtClean="0"/>
              <a:t>Richard Bedford Bennett</a:t>
            </a:r>
            <a:endParaRPr lang="en-US" smtClean="0"/>
          </a:p>
        </p:txBody>
      </p:sp>
      <p:sp>
        <p:nvSpPr>
          <p:cNvPr id="78851" name="Rectangle 3"/>
          <p:cNvSpPr>
            <a:spLocks noGrp="1" noChangeArrowheads="1"/>
          </p:cNvSpPr>
          <p:nvPr>
            <p:ph type="body" sz="half" idx="1"/>
          </p:nvPr>
        </p:nvSpPr>
        <p:spPr/>
        <p:txBody>
          <a:bodyPr>
            <a:normAutofit lnSpcReduction="10000"/>
          </a:bodyPr>
          <a:lstStyle/>
          <a:p>
            <a:pPr>
              <a:lnSpc>
                <a:spcPct val="90000"/>
              </a:lnSpc>
            </a:pPr>
            <a:r>
              <a:rPr lang="en-US" sz="2400" smtClean="0"/>
              <a:t>King’s unfortunate “</a:t>
            </a:r>
            <a:r>
              <a:rPr lang="en-US" sz="2400" smtClean="0">
                <a:solidFill>
                  <a:srgbClr val="FF0000"/>
                </a:solidFill>
              </a:rPr>
              <a:t>five cent speech</a:t>
            </a:r>
            <a:r>
              <a:rPr lang="en-US" sz="2400" smtClean="0"/>
              <a:t>” helped him lose the election of 1930.</a:t>
            </a:r>
          </a:p>
          <a:p>
            <a:pPr>
              <a:lnSpc>
                <a:spcPct val="90000"/>
              </a:lnSpc>
            </a:pPr>
            <a:r>
              <a:rPr lang="en-US" sz="2400" smtClean="0"/>
              <a:t>Bennett and the Conservatives promised to “blast (Canada’s) way back into the markets of the world” with high tariffs.</a:t>
            </a:r>
          </a:p>
          <a:p>
            <a:pPr>
              <a:lnSpc>
                <a:spcPct val="90000"/>
              </a:lnSpc>
            </a:pPr>
            <a:r>
              <a:rPr lang="en-US" sz="2400" smtClean="0"/>
              <a:t>This policy offered some protection to industry in central Canada but did little for ordinary people.</a:t>
            </a:r>
          </a:p>
        </p:txBody>
      </p:sp>
      <p:graphicFrame>
        <p:nvGraphicFramePr>
          <p:cNvPr id="10242" name="Object 7"/>
          <p:cNvGraphicFramePr>
            <a:graphicFrameLocks noChangeAspect="1"/>
          </p:cNvGraphicFramePr>
          <p:nvPr>
            <p:ph type="clipArt" sz="half" idx="2"/>
          </p:nvPr>
        </p:nvGraphicFramePr>
        <p:xfrm>
          <a:off x="5019675" y="1885950"/>
          <a:ext cx="3219450" cy="4171950"/>
        </p:xfrm>
        <a:graphic>
          <a:graphicData uri="http://schemas.openxmlformats.org/presentationml/2006/ole">
            <p:oleObj spid="_x0000_s3074" name="Image" r:id="rId3" imgW="7217790" imgH="9352630" progId="">
              <p:embed/>
            </p:oleObj>
          </a:graphicData>
        </a:graphic>
      </p:graphicFrame>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304800"/>
            <a:ext cx="8077200" cy="685800"/>
          </a:xfrm>
        </p:spPr>
        <p:txBody>
          <a:bodyPr>
            <a:normAutofit fontScale="90000"/>
          </a:bodyPr>
          <a:lstStyle/>
          <a:p>
            <a:r>
              <a:rPr lang="en-US" smtClean="0"/>
              <a:t>R.B. Bennett in Power</a:t>
            </a:r>
          </a:p>
        </p:txBody>
      </p:sp>
      <p:sp>
        <p:nvSpPr>
          <p:cNvPr id="25603" name="Rectangle 3"/>
          <p:cNvSpPr>
            <a:spLocks noGrp="1" noChangeArrowheads="1"/>
          </p:cNvSpPr>
          <p:nvPr>
            <p:ph idx="1"/>
          </p:nvPr>
        </p:nvSpPr>
        <p:spPr>
          <a:xfrm>
            <a:off x="609600" y="2209800"/>
            <a:ext cx="5638800" cy="3733800"/>
          </a:xfrm>
        </p:spPr>
        <p:txBody>
          <a:bodyPr>
            <a:normAutofit fontScale="92500"/>
          </a:bodyPr>
          <a:lstStyle/>
          <a:p>
            <a:pPr>
              <a:lnSpc>
                <a:spcPct val="90000"/>
              </a:lnSpc>
            </a:pPr>
            <a:r>
              <a:rPr lang="en-US" sz="2800" smtClean="0"/>
              <a:t>Mackenzie King and the Liberals escaped into opposition just as the worst phase of the “Great Depression” plunged Canada into economic despair.</a:t>
            </a:r>
          </a:p>
          <a:p>
            <a:pPr>
              <a:lnSpc>
                <a:spcPct val="90000"/>
              </a:lnSpc>
            </a:pPr>
            <a:r>
              <a:rPr lang="en-US" sz="2800" smtClean="0"/>
              <a:t>It was left to R.B. Bennett and the Conservatives to try and solve economic problems which reached well beyond Canada’s borders.</a:t>
            </a:r>
          </a:p>
        </p:txBody>
      </p:sp>
      <p:pic>
        <p:nvPicPr>
          <p:cNvPr id="25604" name="Picture 4" descr="E:\bennettr.gif"/>
          <p:cNvPicPr>
            <a:picLocks noChangeAspect="1" noChangeArrowheads="1"/>
          </p:cNvPicPr>
          <p:nvPr/>
        </p:nvPicPr>
        <p:blipFill>
          <a:blip r:embed="rId2" cstate="print"/>
          <a:srcRect/>
          <a:stretch>
            <a:fillRect/>
          </a:stretch>
        </p:blipFill>
        <p:spPr bwMode="auto">
          <a:xfrm>
            <a:off x="7315200" y="3962400"/>
            <a:ext cx="1457325" cy="1905000"/>
          </a:xfrm>
          <a:prstGeom prst="rect">
            <a:avLst/>
          </a:prstGeom>
          <a:noFill/>
          <a:ln w="9525">
            <a:noFill/>
            <a:miter lim="800000"/>
            <a:headEnd/>
            <a:tailEnd/>
          </a:ln>
        </p:spPr>
      </p:pic>
      <p:sp>
        <p:nvSpPr>
          <p:cNvPr id="25605" name="AutoShape 5"/>
          <p:cNvSpPr>
            <a:spLocks noChangeArrowheads="1"/>
          </p:cNvSpPr>
          <p:nvPr/>
        </p:nvSpPr>
        <p:spPr bwMode="auto">
          <a:xfrm>
            <a:off x="6324600" y="1371600"/>
            <a:ext cx="2514600" cy="1981200"/>
          </a:xfrm>
          <a:prstGeom prst="wedgeEllipseCallout">
            <a:avLst>
              <a:gd name="adj1" fmla="val 11046"/>
              <a:gd name="adj2" fmla="val 80208"/>
            </a:avLst>
          </a:prstGeom>
          <a:solidFill>
            <a:srgbClr val="66CCFF"/>
          </a:solidFill>
          <a:ln w="9525">
            <a:solidFill>
              <a:schemeClr val="tx1"/>
            </a:solidFill>
            <a:miter lim="800000"/>
            <a:headEnd/>
            <a:tailEnd/>
          </a:ln>
        </p:spPr>
        <p:txBody>
          <a:bodyPr wrap="none" anchor="ctr"/>
          <a:lstStyle/>
          <a:p>
            <a:pPr algn="ctr"/>
            <a:endParaRPr kumimoji="0" lang="en-GB" i="0"/>
          </a:p>
        </p:txBody>
      </p:sp>
      <p:sp>
        <p:nvSpPr>
          <p:cNvPr id="25606" name="Text Box 6"/>
          <p:cNvSpPr txBox="1">
            <a:spLocks noChangeArrowheads="1"/>
          </p:cNvSpPr>
          <p:nvPr/>
        </p:nvSpPr>
        <p:spPr bwMode="auto">
          <a:xfrm>
            <a:off x="6705600" y="1676400"/>
            <a:ext cx="2057400" cy="1552575"/>
          </a:xfrm>
          <a:prstGeom prst="rect">
            <a:avLst/>
          </a:prstGeom>
          <a:noFill/>
          <a:ln w="9525">
            <a:noFill/>
            <a:miter lim="800000"/>
            <a:headEnd/>
            <a:tailEnd/>
          </a:ln>
        </p:spPr>
        <p:txBody>
          <a:bodyPr>
            <a:spAutoFit/>
          </a:bodyPr>
          <a:lstStyle/>
          <a:p>
            <a:r>
              <a:rPr kumimoji="0" lang="en-GB" i="0"/>
              <a:t>“I will end</a:t>
            </a:r>
          </a:p>
          <a:p>
            <a:r>
              <a:rPr kumimoji="0" lang="en-GB" i="0"/>
              <a:t>unemployment </a:t>
            </a:r>
          </a:p>
          <a:p>
            <a:r>
              <a:rPr kumimoji="0" lang="en-GB" i="0"/>
              <a:t>or perish in the</a:t>
            </a:r>
          </a:p>
          <a:p>
            <a:r>
              <a:rPr kumimoji="0" lang="en-GB" i="0"/>
              <a:t>Attempt.”</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381000"/>
            <a:ext cx="7772400" cy="685800"/>
          </a:xfrm>
        </p:spPr>
        <p:txBody>
          <a:bodyPr>
            <a:normAutofit fontScale="90000"/>
          </a:bodyPr>
          <a:lstStyle/>
          <a:p>
            <a:r>
              <a:rPr lang="en-US" b="1" smtClean="0"/>
              <a:t>Unemployment and Relief</a:t>
            </a:r>
            <a:endParaRPr lang="en-US" smtClean="0"/>
          </a:p>
        </p:txBody>
      </p:sp>
      <p:sp>
        <p:nvSpPr>
          <p:cNvPr id="77827" name="Rectangle 3"/>
          <p:cNvSpPr>
            <a:spLocks noGrp="1" noChangeArrowheads="1"/>
          </p:cNvSpPr>
          <p:nvPr>
            <p:ph idx="1"/>
          </p:nvPr>
        </p:nvSpPr>
        <p:spPr>
          <a:xfrm>
            <a:off x="457200" y="1885950"/>
            <a:ext cx="6172200" cy="3829050"/>
          </a:xfrm>
        </p:spPr>
        <p:txBody>
          <a:bodyPr/>
          <a:lstStyle/>
          <a:p>
            <a:r>
              <a:rPr lang="en-US" sz="2800" smtClean="0"/>
              <a:t>Factories closed and farmers walked away from the land.</a:t>
            </a:r>
          </a:p>
          <a:p>
            <a:r>
              <a:rPr lang="en-US" sz="2800" smtClean="0"/>
              <a:t>Railway revenues fell sharply.</a:t>
            </a:r>
          </a:p>
          <a:p>
            <a:r>
              <a:rPr lang="en-US" sz="2800" smtClean="0"/>
              <a:t>By 1935 10% of the Canadian population was on relief.</a:t>
            </a:r>
          </a:p>
          <a:p>
            <a:r>
              <a:rPr lang="en-US" sz="2800" smtClean="0"/>
              <a:t>Mackenzie King and the Liberals had hesitated to act and R.B. Bennett had few new ideas.</a:t>
            </a:r>
          </a:p>
        </p:txBody>
      </p:sp>
      <p:pic>
        <p:nvPicPr>
          <p:cNvPr id="77828" name="Picture 4" descr="E:\williekingoptimist.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324600" y="2362200"/>
            <a:ext cx="2433638" cy="29321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ormAutofit fontScale="90000"/>
          </a:bodyPr>
          <a:lstStyle/>
          <a:p>
            <a:r>
              <a:rPr lang="en-GB" smtClean="0"/>
              <a:t>Bennett is Blamed for the Problem</a:t>
            </a:r>
          </a:p>
        </p:txBody>
      </p:sp>
      <p:sp>
        <p:nvSpPr>
          <p:cNvPr id="126979" name="Rectangle 3"/>
          <p:cNvSpPr>
            <a:spLocks noGrp="1" noChangeArrowheads="1"/>
          </p:cNvSpPr>
          <p:nvPr>
            <p:ph type="body" sz="half" idx="1"/>
          </p:nvPr>
        </p:nvSpPr>
        <p:spPr/>
        <p:txBody>
          <a:bodyPr>
            <a:normAutofit/>
          </a:bodyPr>
          <a:lstStyle/>
          <a:p>
            <a:pPr>
              <a:lnSpc>
                <a:spcPct val="90000"/>
              </a:lnSpc>
            </a:pPr>
            <a:r>
              <a:rPr lang="en-US" sz="2400" smtClean="0"/>
              <a:t>Farmers unable afford gasoline hitched horses to their cars and drove ‘</a:t>
            </a:r>
            <a:r>
              <a:rPr lang="en-US" sz="2400" smtClean="0">
                <a:solidFill>
                  <a:srgbClr val="FF0000"/>
                </a:solidFill>
              </a:rPr>
              <a:t>Bennett Buggies</a:t>
            </a:r>
            <a:r>
              <a:rPr lang="en-US" sz="2400" smtClean="0"/>
              <a:t>.”</a:t>
            </a:r>
            <a:endParaRPr lang="en-GB" sz="2400" smtClean="0"/>
          </a:p>
          <a:p>
            <a:pPr>
              <a:lnSpc>
                <a:spcPct val="90000"/>
              </a:lnSpc>
            </a:pPr>
            <a:r>
              <a:rPr lang="en-GB" sz="2400" smtClean="0"/>
              <a:t>Unemployed men lived in “</a:t>
            </a:r>
            <a:r>
              <a:rPr lang="en-GB" sz="2400" smtClean="0">
                <a:solidFill>
                  <a:srgbClr val="FF0000"/>
                </a:solidFill>
              </a:rPr>
              <a:t>Bennett Boroughs</a:t>
            </a:r>
            <a:r>
              <a:rPr lang="en-GB" sz="2400" smtClean="0"/>
              <a:t>.”</a:t>
            </a:r>
          </a:p>
          <a:p>
            <a:pPr>
              <a:lnSpc>
                <a:spcPct val="90000"/>
              </a:lnSpc>
            </a:pPr>
            <a:r>
              <a:rPr lang="en-GB" sz="2400" smtClean="0"/>
              <a:t>Newspapers used to cover men who slept on park benches were “</a:t>
            </a:r>
            <a:r>
              <a:rPr lang="en-GB" sz="2400" smtClean="0">
                <a:solidFill>
                  <a:srgbClr val="FF0000"/>
                </a:solidFill>
              </a:rPr>
              <a:t>Bennett Blankets</a:t>
            </a:r>
            <a:r>
              <a:rPr lang="en-GB" sz="2400" smtClean="0"/>
              <a:t>.”</a:t>
            </a:r>
          </a:p>
          <a:p>
            <a:pPr>
              <a:lnSpc>
                <a:spcPct val="90000"/>
              </a:lnSpc>
            </a:pPr>
            <a:r>
              <a:rPr lang="en-GB" sz="2400" smtClean="0"/>
              <a:t>Deserted farms became “</a:t>
            </a:r>
            <a:r>
              <a:rPr lang="en-GB" sz="2400" smtClean="0">
                <a:solidFill>
                  <a:srgbClr val="FF0000"/>
                </a:solidFill>
              </a:rPr>
              <a:t>Bennett Barnyards</a:t>
            </a:r>
            <a:r>
              <a:rPr lang="en-GB" sz="2400" smtClean="0"/>
              <a:t>.”</a:t>
            </a:r>
          </a:p>
        </p:txBody>
      </p:sp>
      <p:pic>
        <p:nvPicPr>
          <p:cNvPr id="50180" name="Picture 6"/>
          <p:cNvPicPr>
            <a:picLocks noGrp="1" noChangeAspect="1" noChangeArrowheads="1"/>
          </p:cNvPicPr>
          <p:nvPr>
            <p:ph type="clipArt" sz="half" idx="2"/>
          </p:nvPr>
        </p:nvPicPr>
        <p:blipFill>
          <a:blip r:embed="rId3" cstate="print"/>
          <a:stretch>
            <a:fillRect/>
          </a:stretch>
        </p:blipFill>
        <p:spPr>
          <a:xfrm>
            <a:off x="5669534" y="2565987"/>
            <a:ext cx="1919731" cy="2811875"/>
          </a:xfrm>
          <a:noFill/>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371600" y="228600"/>
            <a:ext cx="6248400" cy="1143000"/>
          </a:xfrm>
        </p:spPr>
        <p:txBody>
          <a:bodyPr>
            <a:normAutofit fontScale="90000"/>
          </a:bodyPr>
          <a:lstStyle/>
          <a:p>
            <a:pPr algn="ctr"/>
            <a:r>
              <a:rPr lang="en-US" sz="3600" dirty="0" smtClean="0"/>
              <a:t>Canadian Economic Expansion in the 1920s</a:t>
            </a:r>
            <a:endParaRPr lang="en-US" dirty="0" smtClean="0"/>
          </a:p>
        </p:txBody>
      </p:sp>
      <p:sp>
        <p:nvSpPr>
          <p:cNvPr id="21507" name="Rectangle 3"/>
          <p:cNvSpPr>
            <a:spLocks noGrp="1" noChangeArrowheads="1"/>
          </p:cNvSpPr>
          <p:nvPr>
            <p:ph idx="1"/>
          </p:nvPr>
        </p:nvSpPr>
        <p:spPr>
          <a:xfrm>
            <a:off x="1295400" y="1600200"/>
            <a:ext cx="6553200" cy="4495800"/>
          </a:xfrm>
        </p:spPr>
        <p:txBody>
          <a:bodyPr/>
          <a:lstStyle/>
          <a:p>
            <a:pPr>
              <a:lnSpc>
                <a:spcPct val="90000"/>
              </a:lnSpc>
            </a:pPr>
            <a:r>
              <a:rPr lang="en-US" sz="2800" smtClean="0"/>
              <a:t>Primary industries such as pulp and paper and mining had experienced growth during the war and continued to expand through the 1920s.</a:t>
            </a:r>
          </a:p>
          <a:p>
            <a:pPr>
              <a:lnSpc>
                <a:spcPct val="90000"/>
              </a:lnSpc>
            </a:pPr>
            <a:r>
              <a:rPr lang="en-US" sz="2800" smtClean="0"/>
              <a:t>Wheat did well during the war but the price fell in 1921 and did not recover until after 1924.</a:t>
            </a:r>
            <a:endParaRPr lang="en-US" smtClean="0"/>
          </a:p>
          <a:p>
            <a:pPr>
              <a:lnSpc>
                <a:spcPct val="90000"/>
              </a:lnSpc>
            </a:pPr>
            <a:r>
              <a:rPr lang="en-US" sz="2800" smtClean="0"/>
              <a:t>Manufacturing had also expanded and after the war began to produce a variety of </a:t>
            </a:r>
            <a:r>
              <a:rPr lang="en-US" smtClean="0">
                <a:solidFill>
                  <a:srgbClr val="FF0000"/>
                </a:solidFill>
              </a:rPr>
              <a:t>consumer goods</a:t>
            </a:r>
            <a:r>
              <a:rPr lang="en-US" smtClean="0">
                <a:solidFill>
                  <a:schemeClr val="accent1"/>
                </a:solidFill>
              </a:rPr>
              <a:t>.</a:t>
            </a:r>
            <a:endParaRPr lang="en-US" smtClean="0"/>
          </a:p>
          <a:p>
            <a:pPr>
              <a:lnSpc>
                <a:spcPct val="90000"/>
              </a:lnSpc>
            </a:pPr>
            <a:endParaRPr lang="en-US" smtClean="0"/>
          </a:p>
        </p:txBody>
      </p:sp>
      <p:pic>
        <p:nvPicPr>
          <p:cNvPr id="21509" name="Picture 5" descr="E:\NOST14SL.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04800" y="304800"/>
            <a:ext cx="869950" cy="1428750"/>
          </a:xfrm>
          <a:prstGeom prst="rect">
            <a:avLst/>
          </a:prstGeom>
          <a:noFill/>
          <a:ln w="9525">
            <a:noFill/>
            <a:miter lim="800000"/>
            <a:headEnd/>
            <a:tailEnd/>
          </a:ln>
        </p:spPr>
      </p:pic>
      <p:pic>
        <p:nvPicPr>
          <p:cNvPr id="21510" name="Picture 6" descr="E:\PHON13SL.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04800" y="2438400"/>
            <a:ext cx="946150" cy="1473200"/>
          </a:xfrm>
          <a:prstGeom prst="rect">
            <a:avLst/>
          </a:prstGeom>
          <a:noFill/>
          <a:ln w="9525">
            <a:noFill/>
            <a:miter lim="800000"/>
            <a:headEnd/>
            <a:tailEnd/>
          </a:ln>
        </p:spPr>
      </p:pic>
      <p:pic>
        <p:nvPicPr>
          <p:cNvPr id="21511" name="Picture 7" descr="E:\RADI10FL.JPG"/>
          <p:cNvPicPr>
            <a:picLocks noChangeAspect="1" noChangeArrowheads="1"/>
          </p:cNvPicPr>
          <p:nvPr/>
        </p:nvPicPr>
        <p:blipFill>
          <a:blip r:embed="rId4" cstate="print">
            <a:clrChange>
              <a:clrFrom>
                <a:srgbClr val="FCFEFB"/>
              </a:clrFrom>
              <a:clrTo>
                <a:srgbClr val="FCFEFB">
                  <a:alpha val="0"/>
                </a:srgbClr>
              </a:clrTo>
            </a:clrChange>
          </a:blip>
          <a:srcRect/>
          <a:stretch>
            <a:fillRect/>
          </a:stretch>
        </p:blipFill>
        <p:spPr bwMode="auto">
          <a:xfrm>
            <a:off x="7772400" y="304800"/>
            <a:ext cx="842963" cy="1255713"/>
          </a:xfrm>
          <a:prstGeom prst="rect">
            <a:avLst/>
          </a:prstGeom>
          <a:noFill/>
          <a:ln w="9525">
            <a:noFill/>
            <a:miter lim="800000"/>
            <a:headEnd/>
            <a:tailEnd/>
          </a:ln>
        </p:spPr>
      </p:pic>
      <p:pic>
        <p:nvPicPr>
          <p:cNvPr id="21512" name="Picture 8" descr="E:\Roadster.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239000" y="5638800"/>
            <a:ext cx="1676400" cy="942975"/>
          </a:xfrm>
          <a:prstGeom prst="rect">
            <a:avLst/>
          </a:prstGeom>
          <a:noFill/>
          <a:ln w="9525">
            <a:noFill/>
            <a:miter lim="800000"/>
            <a:headEnd/>
            <a:tailEnd/>
          </a:ln>
        </p:spPr>
      </p:pic>
      <p:pic>
        <p:nvPicPr>
          <p:cNvPr id="21513" name="Picture 9" descr="E:\XAAB8943.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848600" y="2743200"/>
            <a:ext cx="914400" cy="914400"/>
          </a:xfrm>
          <a:prstGeom prst="rect">
            <a:avLst/>
          </a:prstGeom>
          <a:noFill/>
          <a:ln w="9525">
            <a:noFill/>
            <a:miter lim="800000"/>
            <a:headEnd/>
            <a:tailEnd/>
          </a:ln>
        </p:spPr>
      </p:pic>
      <p:pic>
        <p:nvPicPr>
          <p:cNvPr id="21514" name="Picture 10" descr="E:\XAAB8671.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304800" y="5410200"/>
            <a:ext cx="990600" cy="990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04800" y="457200"/>
            <a:ext cx="8610600" cy="1143000"/>
          </a:xfrm>
        </p:spPr>
        <p:txBody>
          <a:bodyPr>
            <a:normAutofit fontScale="90000"/>
          </a:bodyPr>
          <a:lstStyle/>
          <a:p>
            <a:pPr algn="ctr"/>
            <a:r>
              <a:rPr lang="en-US" dirty="0" smtClean="0"/>
              <a:t>Problems in The Canadian Economy</a:t>
            </a:r>
          </a:p>
        </p:txBody>
      </p:sp>
      <p:sp>
        <p:nvSpPr>
          <p:cNvPr id="22531" name="Rectangle 3"/>
          <p:cNvSpPr>
            <a:spLocks noGrp="1" noChangeArrowheads="1"/>
          </p:cNvSpPr>
          <p:nvPr>
            <p:ph type="body" sz="half" idx="1"/>
          </p:nvPr>
        </p:nvSpPr>
        <p:spPr/>
        <p:txBody>
          <a:bodyPr>
            <a:normAutofit lnSpcReduction="10000"/>
          </a:bodyPr>
          <a:lstStyle/>
          <a:p>
            <a:pPr>
              <a:lnSpc>
                <a:spcPct val="90000"/>
              </a:lnSpc>
            </a:pPr>
            <a:r>
              <a:rPr lang="en-US" sz="2400" smtClean="0"/>
              <a:t>Canadian prosperity in the 1920s depended mostly on resource industries such as pulp &amp; paper and mining.</a:t>
            </a:r>
          </a:p>
          <a:p>
            <a:pPr>
              <a:lnSpc>
                <a:spcPct val="90000"/>
              </a:lnSpc>
            </a:pPr>
            <a:r>
              <a:rPr lang="en-US" sz="2400" smtClean="0"/>
              <a:t>The Canadian economy was too closely linked to the United States and to European recovery.</a:t>
            </a:r>
          </a:p>
          <a:p>
            <a:pPr>
              <a:lnSpc>
                <a:spcPct val="90000"/>
              </a:lnSpc>
            </a:pPr>
            <a:r>
              <a:rPr lang="en-US" sz="2400" smtClean="0"/>
              <a:t>Many Canadians and some parts of Canada did not share in the prosperity of the 20s.</a:t>
            </a:r>
            <a:endParaRPr lang="en-US" sz="2800" smtClean="0"/>
          </a:p>
        </p:txBody>
      </p:sp>
      <p:pic>
        <p:nvPicPr>
          <p:cNvPr id="22543" name="Picture 15" descr="C:\WIN98\Desktop\shinplaster.JPG"/>
          <p:cNvPicPr>
            <a:picLocks noGrp="1" noChangeAspect="1" noChangeArrowheads="1"/>
          </p:cNvPicPr>
          <p:nvPr>
            <p:ph type="clipArt" sz="half" idx="2"/>
          </p:nvPr>
        </p:nvPicPr>
        <p:blipFill>
          <a:blip r:embed="rId2" cstate="print"/>
          <a:stretch>
            <a:fillRect/>
          </a:stretch>
        </p:blipFill>
        <p:spPr>
          <a:xfrm>
            <a:off x="4622800" y="2925003"/>
            <a:ext cx="4013200" cy="2093843"/>
          </a:xfrm>
          <a:noFill/>
        </p:spPr>
      </p:pic>
      <p:sp>
        <p:nvSpPr>
          <p:cNvPr id="22544" name="WordArt 16"/>
          <p:cNvSpPr>
            <a:spLocks noChangeArrowheads="1" noChangeShapeType="1" noTextEdit="1"/>
          </p:cNvSpPr>
          <p:nvPr/>
        </p:nvSpPr>
        <p:spPr bwMode="auto">
          <a:xfrm>
            <a:off x="5867400" y="5486400"/>
            <a:ext cx="1379538" cy="312738"/>
          </a:xfrm>
          <a:prstGeom prst="rect">
            <a:avLst/>
          </a:prstGeom>
        </p:spPr>
        <p:txBody>
          <a:bodyPr wrap="none" fromWordArt="1">
            <a:prstTxWarp prst="textPlain">
              <a:avLst>
                <a:gd name="adj" fmla="val 50000"/>
              </a:avLst>
            </a:prstTxWarp>
          </a:bodyPr>
          <a:lstStyle/>
          <a:p>
            <a:pPr algn="ctr"/>
            <a:r>
              <a:rPr lang="en-CA" sz="2000" kern="10" dirty="0">
                <a:ln w="9525">
                  <a:noFill/>
                  <a:round/>
                  <a:headEnd/>
                  <a:tailEnd/>
                </a:ln>
                <a:solidFill>
                  <a:schemeClr val="tx2"/>
                </a:solidFill>
                <a:latin typeface="Impact"/>
              </a:rPr>
              <a:t>"shinplaster"</a:t>
            </a: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1026"/>
          <p:cNvSpPr>
            <a:spLocks noGrp="1" noChangeArrowheads="1"/>
          </p:cNvSpPr>
          <p:nvPr>
            <p:ph type="title"/>
          </p:nvPr>
        </p:nvSpPr>
        <p:spPr>
          <a:xfrm>
            <a:off x="0" y="381000"/>
            <a:ext cx="9144000" cy="914400"/>
          </a:xfrm>
        </p:spPr>
        <p:txBody>
          <a:bodyPr/>
          <a:lstStyle/>
          <a:p>
            <a:pPr algn="ctr"/>
            <a:r>
              <a:rPr lang="en-US" smtClean="0"/>
              <a:t>Canada and the Crash of 1929</a:t>
            </a:r>
          </a:p>
        </p:txBody>
      </p:sp>
      <p:sp>
        <p:nvSpPr>
          <p:cNvPr id="23555" name="Rectangle 1027"/>
          <p:cNvSpPr>
            <a:spLocks noGrp="1" noChangeArrowheads="1"/>
          </p:cNvSpPr>
          <p:nvPr>
            <p:ph idx="1"/>
          </p:nvPr>
        </p:nvSpPr>
        <p:spPr>
          <a:xfrm>
            <a:off x="304800" y="1981200"/>
            <a:ext cx="6858000" cy="4191000"/>
          </a:xfrm>
        </p:spPr>
        <p:txBody>
          <a:bodyPr/>
          <a:lstStyle/>
          <a:p>
            <a:r>
              <a:rPr lang="en-US" smtClean="0"/>
              <a:t>There was little market for the 1928 wheat crop and drought killed the 1929 crop.</a:t>
            </a:r>
          </a:p>
          <a:p>
            <a:r>
              <a:rPr lang="en-US" smtClean="0"/>
              <a:t>As consumer spending slowed Canadian factories began to close and unemployment increased.</a:t>
            </a:r>
          </a:p>
          <a:p>
            <a:r>
              <a:rPr lang="en-US" smtClean="0"/>
              <a:t>Mackenzie King and the Liberals had few solutions.</a:t>
            </a:r>
          </a:p>
        </p:txBody>
      </p:sp>
      <p:sp>
        <p:nvSpPr>
          <p:cNvPr id="23556" name="WordArt 1028"/>
          <p:cNvSpPr>
            <a:spLocks noChangeArrowheads="1" noChangeShapeType="1" noTextEdit="1"/>
          </p:cNvSpPr>
          <p:nvPr/>
        </p:nvSpPr>
        <p:spPr bwMode="auto">
          <a:xfrm>
            <a:off x="6629400" y="2209800"/>
            <a:ext cx="2255838" cy="312738"/>
          </a:xfrm>
          <a:prstGeom prst="rect">
            <a:avLst/>
          </a:prstGeom>
        </p:spPr>
        <p:txBody>
          <a:bodyPr wrap="none" fromWordArt="1">
            <a:prstTxWarp prst="textPlain">
              <a:avLst>
                <a:gd name="adj" fmla="val 50000"/>
              </a:avLst>
            </a:prstTxWarp>
          </a:bodyPr>
          <a:lstStyle/>
          <a:p>
            <a:pPr algn="ctr"/>
            <a:r>
              <a:rPr lang="en-CA" sz="2000" b="1" kern="10" dirty="0">
                <a:ln w="9525">
                  <a:noFill/>
                  <a:round/>
                  <a:headEnd/>
                  <a:tailEnd/>
                </a:ln>
                <a:solidFill>
                  <a:srgbClr val="000099"/>
                </a:solidFill>
                <a:effectLst>
                  <a:outerShdw dist="35921" dir="2700000" algn="ctr" rotWithShape="0">
                    <a:srgbClr val="C0C0C0"/>
                  </a:outerShdw>
                </a:effectLst>
                <a:latin typeface="Impact"/>
              </a:rPr>
              <a:t>UNEMPLOYMENT RATE</a:t>
            </a:r>
          </a:p>
        </p:txBody>
      </p:sp>
      <p:sp>
        <p:nvSpPr>
          <p:cNvPr id="23557" name="WordArt 1029"/>
          <p:cNvSpPr>
            <a:spLocks noChangeArrowheads="1" noChangeShapeType="1" noTextEdit="1"/>
          </p:cNvSpPr>
          <p:nvPr/>
        </p:nvSpPr>
        <p:spPr bwMode="auto">
          <a:xfrm>
            <a:off x="7391400" y="4876800"/>
            <a:ext cx="1203325" cy="312738"/>
          </a:xfrm>
          <a:prstGeom prst="rect">
            <a:avLst/>
          </a:prstGeom>
        </p:spPr>
        <p:txBody>
          <a:bodyPr wrap="none" fromWordArt="1">
            <a:prstTxWarp prst="textPlain">
              <a:avLst>
                <a:gd name="adj" fmla="val 50000"/>
              </a:avLst>
            </a:prstTxWarp>
          </a:bodyPr>
          <a:lstStyle/>
          <a:p>
            <a:pPr algn="ctr"/>
            <a:r>
              <a:rPr lang="en-CA" sz="2000" b="1" kern="10">
                <a:ln w="9525">
                  <a:noFill/>
                  <a:round/>
                  <a:headEnd/>
                  <a:tailEnd/>
                </a:ln>
                <a:solidFill>
                  <a:srgbClr val="0066CC"/>
                </a:solidFill>
                <a:effectLst>
                  <a:outerShdw dist="35921" dir="2700000" algn="ctr" rotWithShape="0">
                    <a:srgbClr val="C0C0C0"/>
                  </a:outerShdw>
                </a:effectLst>
                <a:latin typeface="Impact"/>
              </a:rPr>
              <a:t>1926 - 4.7%</a:t>
            </a:r>
          </a:p>
        </p:txBody>
      </p:sp>
      <p:sp>
        <p:nvSpPr>
          <p:cNvPr id="23559" name="WordArt 1031"/>
          <p:cNvSpPr>
            <a:spLocks noChangeArrowheads="1" noChangeShapeType="1" noTextEdit="1"/>
          </p:cNvSpPr>
          <p:nvPr/>
        </p:nvSpPr>
        <p:spPr bwMode="auto">
          <a:xfrm>
            <a:off x="7239000" y="2819400"/>
            <a:ext cx="1387475" cy="312738"/>
          </a:xfrm>
          <a:prstGeom prst="rect">
            <a:avLst/>
          </a:prstGeom>
        </p:spPr>
        <p:txBody>
          <a:bodyPr wrap="none" fromWordArt="1">
            <a:prstTxWarp prst="textPlain">
              <a:avLst>
                <a:gd name="adj" fmla="val 50000"/>
              </a:avLst>
            </a:prstTxWarp>
          </a:bodyPr>
          <a:lstStyle/>
          <a:p>
            <a:pPr algn="ctr"/>
            <a:r>
              <a:rPr lang="en-CA" sz="2000" b="1" kern="10">
                <a:ln w="9525">
                  <a:noFill/>
                  <a:round/>
                  <a:headEnd/>
                  <a:tailEnd/>
                </a:ln>
                <a:solidFill>
                  <a:srgbClr val="0066CC"/>
                </a:solidFill>
                <a:effectLst>
                  <a:outerShdw dist="35921" dir="2700000" algn="ctr" rotWithShape="0">
                    <a:srgbClr val="C0C0C0"/>
                  </a:outerShdw>
                </a:effectLst>
                <a:latin typeface="Impact"/>
              </a:rPr>
              <a:t>1933 - 26.6%</a:t>
            </a:r>
          </a:p>
        </p:txBody>
      </p:sp>
      <p:sp>
        <p:nvSpPr>
          <p:cNvPr id="23560" name="AutoShape 1032"/>
          <p:cNvSpPr>
            <a:spLocks noChangeArrowheads="1"/>
          </p:cNvSpPr>
          <p:nvPr/>
        </p:nvSpPr>
        <p:spPr bwMode="auto">
          <a:xfrm>
            <a:off x="7620000" y="3429000"/>
            <a:ext cx="485775" cy="976313"/>
          </a:xfrm>
          <a:prstGeom prst="upArrow">
            <a:avLst>
              <a:gd name="adj1" fmla="val 50000"/>
              <a:gd name="adj2" fmla="val 50245"/>
            </a:avLst>
          </a:prstGeom>
          <a:solidFill>
            <a:srgbClr val="66CCFF"/>
          </a:solidFill>
          <a:ln w="9525">
            <a:solidFill>
              <a:schemeClr val="tx1"/>
            </a:solidFill>
            <a:miter lim="800000"/>
            <a:headEnd/>
            <a:tailEnd/>
          </a:ln>
        </p:spPr>
        <p:txBody>
          <a:bodyPr wrap="none" anchor="ctr"/>
          <a:lstStyle/>
          <a:p>
            <a:endParaRPr lang="en-CA"/>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b="1" smtClean="0"/>
              <a:t>The Business Cycle</a:t>
            </a:r>
            <a:endParaRPr lang="en-US" smtClean="0"/>
          </a:p>
        </p:txBody>
      </p:sp>
      <p:sp>
        <p:nvSpPr>
          <p:cNvPr id="72707" name="Rectangle 3"/>
          <p:cNvSpPr>
            <a:spLocks noGrp="1" noChangeArrowheads="1"/>
          </p:cNvSpPr>
          <p:nvPr>
            <p:ph sz="half" idx="1"/>
          </p:nvPr>
        </p:nvSpPr>
        <p:spPr>
          <a:xfrm>
            <a:off x="457200" y="1885950"/>
            <a:ext cx="5334000" cy="2686050"/>
          </a:xfrm>
        </p:spPr>
        <p:txBody>
          <a:bodyPr>
            <a:normAutofit lnSpcReduction="10000"/>
          </a:bodyPr>
          <a:lstStyle/>
          <a:p>
            <a:pPr>
              <a:lnSpc>
                <a:spcPct val="90000"/>
              </a:lnSpc>
            </a:pPr>
            <a:r>
              <a:rPr lang="en-US" smtClean="0"/>
              <a:t> Successive stages of prosperity followed by depression and then recovery are normal for the economy. </a:t>
            </a:r>
          </a:p>
          <a:p>
            <a:pPr>
              <a:lnSpc>
                <a:spcPct val="90000"/>
              </a:lnSpc>
            </a:pPr>
            <a:r>
              <a:rPr lang="en-US" smtClean="0"/>
              <a:t> The 1920s were marked by unprecedented prosperity.</a:t>
            </a:r>
          </a:p>
        </p:txBody>
      </p:sp>
      <p:sp>
        <p:nvSpPr>
          <p:cNvPr id="72715" name="Rectangle 11"/>
          <p:cNvSpPr>
            <a:spLocks noGrp="1" noChangeArrowheads="1"/>
          </p:cNvSpPr>
          <p:nvPr>
            <p:ph sz="half" idx="2"/>
          </p:nvPr>
        </p:nvSpPr>
        <p:spPr>
          <a:xfrm>
            <a:off x="457200" y="5029200"/>
            <a:ext cx="5334000" cy="1333500"/>
          </a:xfrm>
        </p:spPr>
        <p:txBody>
          <a:bodyPr>
            <a:normAutofit lnSpcReduction="10000"/>
          </a:bodyPr>
          <a:lstStyle/>
          <a:p>
            <a:pPr>
              <a:lnSpc>
                <a:spcPct val="90000"/>
              </a:lnSpc>
            </a:pPr>
            <a:r>
              <a:rPr lang="en-US" smtClean="0"/>
              <a:t>It was to be expected that prosperity would be followed by  a recession.</a:t>
            </a:r>
          </a:p>
          <a:p>
            <a:pPr>
              <a:lnSpc>
                <a:spcPct val="90000"/>
              </a:lnSpc>
            </a:pPr>
            <a:endParaRPr lang="en-US" smtClean="0"/>
          </a:p>
        </p:txBody>
      </p:sp>
      <p:pic>
        <p:nvPicPr>
          <p:cNvPr id="72714" name="Picture 10"/>
          <p:cNvPicPr>
            <a:picLocks noGrp="1" noChangeAspect="1" noChangeArrowheads="1"/>
          </p:cNvPicPr>
          <p:nvPr>
            <p:ph type="clipArt" sz="half" idx="4294967295"/>
          </p:nvPr>
        </p:nvPicPr>
        <p:blipFill>
          <a:blip r:embed="rId2" cstate="print">
            <a:clrChange>
              <a:clrFrom>
                <a:srgbClr val="FFFFFF"/>
              </a:clrFrom>
              <a:clrTo>
                <a:srgbClr val="FFFFFF">
                  <a:alpha val="0"/>
                </a:srgbClr>
              </a:clrTo>
            </a:clrChange>
          </a:blip>
          <a:srcRect/>
          <a:stretch>
            <a:fillRect/>
          </a:stretch>
        </p:blipFill>
        <p:spPr>
          <a:xfrm>
            <a:off x="5940425" y="1752600"/>
            <a:ext cx="3203575" cy="3962400"/>
          </a:xfrm>
          <a:noFill/>
        </p:spPr>
      </p:pic>
      <p:sp>
        <p:nvSpPr>
          <p:cNvPr id="72716" name="WordArt 12"/>
          <p:cNvSpPr>
            <a:spLocks noChangeArrowheads="1" noChangeShapeType="1" noTextEdit="1"/>
          </p:cNvSpPr>
          <p:nvPr/>
        </p:nvSpPr>
        <p:spPr bwMode="auto">
          <a:xfrm>
            <a:off x="2514600" y="4419600"/>
            <a:ext cx="487363" cy="457200"/>
          </a:xfrm>
          <a:prstGeom prst="rect">
            <a:avLst/>
          </a:prstGeom>
        </p:spPr>
        <p:txBody>
          <a:bodyPr wrap="none" fromWordArt="1">
            <a:prstTxWarp prst="textPlain">
              <a:avLst>
                <a:gd name="adj" fmla="val 50000"/>
              </a:avLst>
            </a:prstTxWarp>
          </a:bodyPr>
          <a:lstStyle/>
          <a:p>
            <a:pPr algn="ctr"/>
            <a:r>
              <a:rPr lang="en-CA" sz="2000" kern="10">
                <a:ln w="9525">
                  <a:noFill/>
                  <a:round/>
                  <a:headEnd/>
                  <a:tailEnd/>
                </a:ln>
                <a:solidFill>
                  <a:srgbClr val="000099"/>
                </a:solidFill>
                <a:effectLst>
                  <a:outerShdw dist="35921" dir="2700000" algn="ctr" rotWithShape="0">
                    <a:srgbClr val="C0C0C0"/>
                  </a:outerShdw>
                </a:effectLst>
                <a:latin typeface="Impact"/>
              </a:rPr>
              <a:t>but</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0"/>
            <a:ext cx="7772400" cy="1143000"/>
          </a:xfrm>
        </p:spPr>
        <p:txBody>
          <a:bodyPr/>
          <a:lstStyle/>
          <a:p>
            <a:r>
              <a:rPr lang="en-GB" smtClean="0"/>
              <a:t>The Business Cycle</a:t>
            </a:r>
          </a:p>
        </p:txBody>
      </p:sp>
      <p:sp>
        <p:nvSpPr>
          <p:cNvPr id="125955" name="AutoShape 3"/>
          <p:cNvSpPr>
            <a:spLocks noChangeArrowheads="1"/>
          </p:cNvSpPr>
          <p:nvPr/>
        </p:nvSpPr>
        <p:spPr bwMode="auto">
          <a:xfrm>
            <a:off x="3595688" y="1905000"/>
            <a:ext cx="976312" cy="485775"/>
          </a:xfrm>
          <a:prstGeom prst="rightArrow">
            <a:avLst>
              <a:gd name="adj1" fmla="val 50000"/>
              <a:gd name="adj2" fmla="val 50245"/>
            </a:avLst>
          </a:prstGeom>
          <a:solidFill>
            <a:srgbClr val="0066CC"/>
          </a:solidFill>
          <a:ln w="9525">
            <a:solidFill>
              <a:schemeClr val="tx1"/>
            </a:solidFill>
            <a:miter lim="800000"/>
            <a:headEnd/>
            <a:tailEnd/>
          </a:ln>
        </p:spPr>
        <p:txBody>
          <a:bodyPr wrap="none" anchor="ctr"/>
          <a:lstStyle/>
          <a:p>
            <a:endParaRPr lang="en-CA"/>
          </a:p>
        </p:txBody>
      </p:sp>
      <p:sp>
        <p:nvSpPr>
          <p:cNvPr id="125956" name="AutoShape 4"/>
          <p:cNvSpPr>
            <a:spLocks noChangeArrowheads="1"/>
          </p:cNvSpPr>
          <p:nvPr/>
        </p:nvSpPr>
        <p:spPr bwMode="auto">
          <a:xfrm>
            <a:off x="3886200" y="5943600"/>
            <a:ext cx="976313" cy="485775"/>
          </a:xfrm>
          <a:prstGeom prst="leftArrow">
            <a:avLst>
              <a:gd name="adj1" fmla="val 50000"/>
              <a:gd name="adj2" fmla="val 50245"/>
            </a:avLst>
          </a:prstGeom>
          <a:solidFill>
            <a:srgbClr val="0066CC"/>
          </a:solidFill>
          <a:ln w="9525">
            <a:solidFill>
              <a:schemeClr val="tx1"/>
            </a:solidFill>
            <a:miter lim="800000"/>
            <a:headEnd/>
            <a:tailEnd/>
          </a:ln>
        </p:spPr>
        <p:txBody>
          <a:bodyPr wrap="none" anchor="ctr"/>
          <a:lstStyle/>
          <a:p>
            <a:endParaRPr lang="en-CA"/>
          </a:p>
        </p:txBody>
      </p:sp>
      <p:sp>
        <p:nvSpPr>
          <p:cNvPr id="125957" name="AutoShape 5"/>
          <p:cNvSpPr>
            <a:spLocks noChangeArrowheads="1"/>
          </p:cNvSpPr>
          <p:nvPr/>
        </p:nvSpPr>
        <p:spPr bwMode="auto">
          <a:xfrm>
            <a:off x="1524000" y="3581400"/>
            <a:ext cx="485775" cy="976313"/>
          </a:xfrm>
          <a:prstGeom prst="upArrow">
            <a:avLst>
              <a:gd name="adj1" fmla="val 50000"/>
              <a:gd name="adj2" fmla="val 50245"/>
            </a:avLst>
          </a:prstGeom>
          <a:solidFill>
            <a:srgbClr val="0066CC"/>
          </a:solidFill>
          <a:ln w="9525">
            <a:solidFill>
              <a:schemeClr val="tx1"/>
            </a:solidFill>
            <a:miter lim="800000"/>
            <a:headEnd/>
            <a:tailEnd/>
          </a:ln>
        </p:spPr>
        <p:txBody>
          <a:bodyPr wrap="none" anchor="ctr"/>
          <a:lstStyle/>
          <a:p>
            <a:endParaRPr lang="en-CA"/>
          </a:p>
        </p:txBody>
      </p:sp>
      <p:sp>
        <p:nvSpPr>
          <p:cNvPr id="125958" name="AutoShape 6"/>
          <p:cNvSpPr>
            <a:spLocks noChangeArrowheads="1"/>
          </p:cNvSpPr>
          <p:nvPr/>
        </p:nvSpPr>
        <p:spPr bwMode="auto">
          <a:xfrm>
            <a:off x="6781800" y="3429000"/>
            <a:ext cx="485775" cy="976313"/>
          </a:xfrm>
          <a:prstGeom prst="downArrow">
            <a:avLst>
              <a:gd name="adj1" fmla="val 50000"/>
              <a:gd name="adj2" fmla="val 50245"/>
            </a:avLst>
          </a:prstGeom>
          <a:solidFill>
            <a:srgbClr val="0066CC"/>
          </a:solidFill>
          <a:ln w="9525">
            <a:solidFill>
              <a:schemeClr val="tx1"/>
            </a:solidFill>
            <a:miter lim="800000"/>
            <a:headEnd/>
            <a:tailEnd/>
          </a:ln>
        </p:spPr>
        <p:txBody>
          <a:bodyPr wrap="none" anchor="ctr"/>
          <a:lstStyle/>
          <a:p>
            <a:endParaRPr lang="en-CA"/>
          </a:p>
        </p:txBody>
      </p:sp>
      <p:sp>
        <p:nvSpPr>
          <p:cNvPr id="125960" name="WordArt 8"/>
          <p:cNvSpPr>
            <a:spLocks noChangeArrowheads="1" noChangeShapeType="1" noTextEdit="1"/>
          </p:cNvSpPr>
          <p:nvPr/>
        </p:nvSpPr>
        <p:spPr bwMode="auto">
          <a:xfrm rot="-2557329">
            <a:off x="1676400" y="2667000"/>
            <a:ext cx="1493838" cy="320675"/>
          </a:xfrm>
          <a:prstGeom prst="rect">
            <a:avLst/>
          </a:prstGeom>
        </p:spPr>
        <p:txBody>
          <a:bodyPr spcFirstLastPara="1" wrap="none" fromWordArt="1">
            <a:prstTxWarp prst="textArchUp">
              <a:avLst>
                <a:gd name="adj" fmla="val 10800004"/>
              </a:avLst>
            </a:prstTxWarp>
          </a:bodyPr>
          <a:lstStyle/>
          <a:p>
            <a:pPr algn="ctr"/>
            <a:r>
              <a:rPr lang="en-CA" sz="1800" kern="10">
                <a:ln w="9525">
                  <a:solidFill>
                    <a:srgbClr val="000000"/>
                  </a:solidFill>
                  <a:round/>
                  <a:headEnd/>
                  <a:tailEnd/>
                </a:ln>
                <a:solidFill>
                  <a:srgbClr val="000000"/>
                </a:solidFill>
                <a:latin typeface="Arial Black"/>
              </a:rPr>
              <a:t>RECESSION</a:t>
            </a:r>
          </a:p>
        </p:txBody>
      </p:sp>
      <p:sp>
        <p:nvSpPr>
          <p:cNvPr id="125961" name="WordArt 9"/>
          <p:cNvSpPr>
            <a:spLocks noChangeArrowheads="1" noChangeShapeType="1" noTextEdit="1"/>
          </p:cNvSpPr>
          <p:nvPr/>
        </p:nvSpPr>
        <p:spPr bwMode="auto">
          <a:xfrm rot="1984415">
            <a:off x="5334000" y="2514600"/>
            <a:ext cx="1744663" cy="320675"/>
          </a:xfrm>
          <a:prstGeom prst="rect">
            <a:avLst/>
          </a:prstGeom>
        </p:spPr>
        <p:txBody>
          <a:bodyPr spcFirstLastPara="1" wrap="none" fromWordArt="1">
            <a:prstTxWarp prst="textArchUp">
              <a:avLst>
                <a:gd name="adj" fmla="val 10800004"/>
              </a:avLst>
            </a:prstTxWarp>
          </a:bodyPr>
          <a:lstStyle/>
          <a:p>
            <a:pPr algn="ctr"/>
            <a:r>
              <a:rPr lang="en-CA" sz="1800" b="1" kern="10">
                <a:ln w="9525">
                  <a:solidFill>
                    <a:srgbClr val="000000"/>
                  </a:solidFill>
                  <a:round/>
                  <a:headEnd/>
                  <a:tailEnd/>
                </a:ln>
                <a:solidFill>
                  <a:srgbClr val="000000"/>
                </a:solidFill>
                <a:latin typeface="Arial Black"/>
              </a:rPr>
              <a:t>DEPRESSION</a:t>
            </a:r>
          </a:p>
        </p:txBody>
      </p:sp>
      <p:sp>
        <p:nvSpPr>
          <p:cNvPr id="125962" name="WordArt 10"/>
          <p:cNvSpPr>
            <a:spLocks noChangeArrowheads="1" noChangeShapeType="1" noTextEdit="1"/>
          </p:cNvSpPr>
          <p:nvPr/>
        </p:nvSpPr>
        <p:spPr bwMode="auto">
          <a:xfrm rot="8269758">
            <a:off x="5562600" y="5334000"/>
            <a:ext cx="1470025" cy="320675"/>
          </a:xfrm>
          <a:prstGeom prst="rect">
            <a:avLst/>
          </a:prstGeom>
        </p:spPr>
        <p:txBody>
          <a:bodyPr spcFirstLastPara="1" wrap="none" fromWordArt="1">
            <a:prstTxWarp prst="textArchUp">
              <a:avLst>
                <a:gd name="adj" fmla="val 10800004"/>
              </a:avLst>
            </a:prstTxWarp>
          </a:bodyPr>
          <a:lstStyle/>
          <a:p>
            <a:pPr algn="ctr"/>
            <a:r>
              <a:rPr lang="en-CA" sz="1800" b="1" kern="10">
                <a:ln w="9525">
                  <a:solidFill>
                    <a:srgbClr val="000000"/>
                  </a:solidFill>
                  <a:round/>
                  <a:headEnd/>
                  <a:tailEnd/>
                </a:ln>
                <a:solidFill>
                  <a:srgbClr val="000000"/>
                </a:solidFill>
                <a:latin typeface="Arial Black"/>
              </a:rPr>
              <a:t>RECOVERY</a:t>
            </a:r>
          </a:p>
        </p:txBody>
      </p:sp>
      <p:sp>
        <p:nvSpPr>
          <p:cNvPr id="125963" name="WordArt 11"/>
          <p:cNvSpPr>
            <a:spLocks noChangeArrowheads="1" noChangeShapeType="1" noTextEdit="1"/>
          </p:cNvSpPr>
          <p:nvPr/>
        </p:nvSpPr>
        <p:spPr bwMode="auto">
          <a:xfrm rot="-8595579">
            <a:off x="1752600" y="5486400"/>
            <a:ext cx="1730375" cy="320675"/>
          </a:xfrm>
          <a:prstGeom prst="rect">
            <a:avLst/>
          </a:prstGeom>
        </p:spPr>
        <p:txBody>
          <a:bodyPr spcFirstLastPara="1" wrap="none" fromWordArt="1">
            <a:prstTxWarp prst="textArchUp">
              <a:avLst>
                <a:gd name="adj" fmla="val 10800004"/>
              </a:avLst>
            </a:prstTxWarp>
          </a:bodyPr>
          <a:lstStyle/>
          <a:p>
            <a:pPr algn="ctr"/>
            <a:r>
              <a:rPr lang="en-CA" sz="1800" b="1" kern="10">
                <a:ln w="9525">
                  <a:solidFill>
                    <a:srgbClr val="000000"/>
                  </a:solidFill>
                  <a:round/>
                  <a:headEnd/>
                  <a:tailEnd/>
                </a:ln>
                <a:solidFill>
                  <a:srgbClr val="000000"/>
                </a:solidFill>
                <a:latin typeface="Arial Black"/>
              </a:rPr>
              <a:t>PROSPERITY</a:t>
            </a:r>
          </a:p>
        </p:txBody>
      </p:sp>
      <p:sp>
        <p:nvSpPr>
          <p:cNvPr id="125964" name="AutoShape 12"/>
          <p:cNvSpPr>
            <a:spLocks noChangeArrowheads="1"/>
          </p:cNvSpPr>
          <p:nvPr/>
        </p:nvSpPr>
        <p:spPr bwMode="auto">
          <a:xfrm>
            <a:off x="3810000" y="3276600"/>
            <a:ext cx="1143000" cy="1447800"/>
          </a:xfrm>
          <a:custGeom>
            <a:avLst/>
            <a:gdLst>
              <a:gd name="T0" fmla="*/ 720990 w 21600"/>
              <a:gd name="T1" fmla="*/ 25202 h 21600"/>
              <a:gd name="T2" fmla="*/ 243364 w 21600"/>
              <a:gd name="T3" fmla="*/ 157984 h 21600"/>
              <a:gd name="T4" fmla="*/ 711994 w 21600"/>
              <a:gd name="T5" fmla="*/ 67229 h 21600"/>
              <a:gd name="T6" fmla="*/ 1227243 w 21600"/>
              <a:gd name="T7" fmla="*/ 364966 h 21600"/>
              <a:gd name="T8" fmla="*/ 1143794 w 21600"/>
              <a:gd name="T9" fmla="*/ 631536 h 21600"/>
              <a:gd name="T10" fmla="*/ 933344 w 21600"/>
              <a:gd name="T11" fmla="*/ 52583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117" y="6774"/>
                </a:moveTo>
                <a:cubicBezTo>
                  <a:pt x="18511" y="3056"/>
                  <a:pt x="14849" y="650"/>
                  <a:pt x="10800" y="650"/>
                </a:cubicBezTo>
                <a:cubicBezTo>
                  <a:pt x="8638" y="649"/>
                  <a:pt x="6533" y="1339"/>
                  <a:pt x="4791" y="2619"/>
                </a:cubicBezTo>
                <a:lnTo>
                  <a:pt x="4406" y="2095"/>
                </a:lnTo>
                <a:cubicBezTo>
                  <a:pt x="6260" y="734"/>
                  <a:pt x="8500" y="-1"/>
                  <a:pt x="10800" y="0"/>
                </a:cubicBezTo>
                <a:cubicBezTo>
                  <a:pt x="15108" y="0"/>
                  <a:pt x="19005" y="2561"/>
                  <a:pt x="20714" y="6516"/>
                </a:cubicBezTo>
                <a:lnTo>
                  <a:pt x="23192" y="5445"/>
                </a:lnTo>
                <a:lnTo>
                  <a:pt x="21615" y="9422"/>
                </a:lnTo>
                <a:lnTo>
                  <a:pt x="17638" y="7845"/>
                </a:lnTo>
                <a:lnTo>
                  <a:pt x="20117" y="6774"/>
                </a:lnTo>
                <a:close/>
              </a:path>
            </a:pathLst>
          </a:custGeom>
          <a:solidFill>
            <a:srgbClr val="0066CC"/>
          </a:solidFill>
          <a:ln w="9525">
            <a:solidFill>
              <a:schemeClr val="tx1"/>
            </a:solidFill>
            <a:miter lim="800000"/>
            <a:headEnd/>
            <a:tailEnd/>
          </a:ln>
        </p:spPr>
        <p:txBody>
          <a:bodyPr wrap="none" anchor="ctr"/>
          <a:lstStyle/>
          <a:p>
            <a:endParaRPr lang="en-CA"/>
          </a:p>
        </p:txBody>
      </p:sp>
      <p:sp>
        <p:nvSpPr>
          <p:cNvPr id="125965" name="AutoShape 13"/>
          <p:cNvSpPr>
            <a:spLocks noChangeArrowheads="1"/>
          </p:cNvSpPr>
          <p:nvPr/>
        </p:nvSpPr>
        <p:spPr bwMode="auto">
          <a:xfrm>
            <a:off x="3886200" y="3505200"/>
            <a:ext cx="976313" cy="976313"/>
          </a:xfrm>
          <a:custGeom>
            <a:avLst/>
            <a:gdLst>
              <a:gd name="T0" fmla="*/ 319562 w 21600"/>
              <a:gd name="T1" fmla="*/ 946255 h 21600"/>
              <a:gd name="T2" fmla="*/ 945622 w 21600"/>
              <a:gd name="T3" fmla="*/ 586692 h 21600"/>
              <a:gd name="T4" fmla="*/ 333483 w 21600"/>
              <a:gd name="T5" fmla="*/ 908378 h 21600"/>
              <a:gd name="T6" fmla="*/ -49403 w 21600"/>
              <a:gd name="T7" fmla="*/ 199331 h 21600"/>
              <a:gd name="T8" fmla="*/ 143193 w 21600"/>
              <a:gd name="T9" fmla="*/ 141294 h 21600"/>
              <a:gd name="T10" fmla="*/ 201184 w 21600"/>
              <a:gd name="T11" fmla="*/ 33398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2072" y="6111"/>
                </a:moveTo>
                <a:cubicBezTo>
                  <a:pt x="1298" y="7552"/>
                  <a:pt x="893" y="9163"/>
                  <a:pt x="893" y="10799"/>
                </a:cubicBezTo>
                <a:cubicBezTo>
                  <a:pt x="893" y="16271"/>
                  <a:pt x="5328" y="20707"/>
                  <a:pt x="10800" y="20707"/>
                </a:cubicBezTo>
                <a:cubicBezTo>
                  <a:pt x="15467" y="20707"/>
                  <a:pt x="19501" y="17449"/>
                  <a:pt x="20484" y="12886"/>
                </a:cubicBezTo>
                <a:lnTo>
                  <a:pt x="21357" y="13074"/>
                </a:lnTo>
                <a:cubicBezTo>
                  <a:pt x="20286" y="18048"/>
                  <a:pt x="15888" y="21599"/>
                  <a:pt x="10800" y="21600"/>
                </a:cubicBezTo>
                <a:cubicBezTo>
                  <a:pt x="4835" y="21600"/>
                  <a:pt x="0" y="16764"/>
                  <a:pt x="0" y="10800"/>
                </a:cubicBezTo>
                <a:cubicBezTo>
                  <a:pt x="-1" y="9016"/>
                  <a:pt x="441" y="7260"/>
                  <a:pt x="1286" y="5688"/>
                </a:cubicBezTo>
                <a:lnTo>
                  <a:pt x="-1093" y="4410"/>
                </a:lnTo>
                <a:lnTo>
                  <a:pt x="3168" y="3126"/>
                </a:lnTo>
                <a:lnTo>
                  <a:pt x="4451" y="7389"/>
                </a:lnTo>
                <a:lnTo>
                  <a:pt x="2072" y="6111"/>
                </a:lnTo>
                <a:close/>
              </a:path>
            </a:pathLst>
          </a:custGeom>
          <a:solidFill>
            <a:srgbClr val="0066CC"/>
          </a:solidFill>
          <a:ln w="9525">
            <a:solidFill>
              <a:schemeClr val="tx1"/>
            </a:solidFill>
            <a:miter lim="800000"/>
            <a:headEnd/>
            <a:tailEnd/>
          </a:ln>
        </p:spPr>
        <p:txBody>
          <a:bodyPr wrap="none" anchor="ctr"/>
          <a:lstStyle/>
          <a:p>
            <a:endParaRPr lang="en-CA"/>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125963"/>
                                        </p:tgtEl>
                                        <p:attrNameLst>
                                          <p:attrName>style.visibility</p:attrName>
                                        </p:attrNameLst>
                                      </p:cBhvr>
                                      <p:to>
                                        <p:strVal val="visible"/>
                                      </p:to>
                                    </p:set>
                                    <p:animEffect transition="in" filter="box(out)">
                                      <p:cBhvr>
                                        <p:cTn id="7" dur="500"/>
                                        <p:tgtEl>
                                          <p:spTgt spid="125963"/>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125957"/>
                                        </p:tgtEl>
                                        <p:attrNameLst>
                                          <p:attrName>style.visibility</p:attrName>
                                        </p:attrNameLst>
                                      </p:cBhvr>
                                      <p:to>
                                        <p:strVal val="visible"/>
                                      </p:to>
                                    </p:set>
                                    <p:animEffect transition="in" filter="box(out)">
                                      <p:cBhvr>
                                        <p:cTn id="11" dur="500"/>
                                        <p:tgtEl>
                                          <p:spTgt spid="125957"/>
                                        </p:tgtEl>
                                      </p:cBhvr>
                                    </p:animEffect>
                                  </p:childTnLst>
                                </p:cTn>
                              </p:par>
                            </p:childTnLst>
                          </p:cTn>
                        </p:par>
                        <p:par>
                          <p:cTn id="12" fill="hold">
                            <p:stCondLst>
                              <p:cond delay="1000"/>
                            </p:stCondLst>
                            <p:childTnLst>
                              <p:par>
                                <p:cTn id="13" presetID="4" presetClass="entr" presetSubtype="32" fill="hold" grpId="0" nodeType="afterEffect">
                                  <p:stCondLst>
                                    <p:cond delay="1000"/>
                                  </p:stCondLst>
                                  <p:childTnLst>
                                    <p:set>
                                      <p:cBhvr>
                                        <p:cTn id="14" dur="1" fill="hold">
                                          <p:stCondLst>
                                            <p:cond delay="0"/>
                                          </p:stCondLst>
                                        </p:cTn>
                                        <p:tgtEl>
                                          <p:spTgt spid="125960"/>
                                        </p:tgtEl>
                                        <p:attrNameLst>
                                          <p:attrName>style.visibility</p:attrName>
                                        </p:attrNameLst>
                                      </p:cBhvr>
                                      <p:to>
                                        <p:strVal val="visible"/>
                                      </p:to>
                                    </p:set>
                                    <p:animEffect transition="in" filter="box(out)">
                                      <p:cBhvr>
                                        <p:cTn id="15" dur="500"/>
                                        <p:tgtEl>
                                          <p:spTgt spid="125960"/>
                                        </p:tgtEl>
                                      </p:cBhvr>
                                    </p:animEffect>
                                  </p:childTnLst>
                                </p:cTn>
                              </p:par>
                            </p:childTnLst>
                          </p:cTn>
                        </p:par>
                        <p:par>
                          <p:cTn id="16" fill="hold">
                            <p:stCondLst>
                              <p:cond delay="2500"/>
                            </p:stCondLst>
                            <p:childTnLst>
                              <p:par>
                                <p:cTn id="17" presetID="4" presetClass="entr" presetSubtype="32" fill="hold" grpId="0" nodeType="afterEffect">
                                  <p:stCondLst>
                                    <p:cond delay="0"/>
                                  </p:stCondLst>
                                  <p:childTnLst>
                                    <p:set>
                                      <p:cBhvr>
                                        <p:cTn id="18" dur="1" fill="hold">
                                          <p:stCondLst>
                                            <p:cond delay="0"/>
                                          </p:stCondLst>
                                        </p:cTn>
                                        <p:tgtEl>
                                          <p:spTgt spid="125955"/>
                                        </p:tgtEl>
                                        <p:attrNameLst>
                                          <p:attrName>style.visibility</p:attrName>
                                        </p:attrNameLst>
                                      </p:cBhvr>
                                      <p:to>
                                        <p:strVal val="visible"/>
                                      </p:to>
                                    </p:set>
                                    <p:animEffect transition="in" filter="box(out)">
                                      <p:cBhvr>
                                        <p:cTn id="19" dur="500"/>
                                        <p:tgtEl>
                                          <p:spTgt spid="125955"/>
                                        </p:tgtEl>
                                      </p:cBhvr>
                                    </p:animEffect>
                                  </p:childTnLst>
                                </p:cTn>
                              </p:par>
                            </p:childTnLst>
                          </p:cTn>
                        </p:par>
                        <p:par>
                          <p:cTn id="20" fill="hold">
                            <p:stCondLst>
                              <p:cond delay="3000"/>
                            </p:stCondLst>
                            <p:childTnLst>
                              <p:par>
                                <p:cTn id="21" presetID="4" presetClass="entr" presetSubtype="32" fill="hold" grpId="0" nodeType="afterEffect">
                                  <p:stCondLst>
                                    <p:cond delay="1000"/>
                                  </p:stCondLst>
                                  <p:childTnLst>
                                    <p:set>
                                      <p:cBhvr>
                                        <p:cTn id="22" dur="1" fill="hold">
                                          <p:stCondLst>
                                            <p:cond delay="0"/>
                                          </p:stCondLst>
                                        </p:cTn>
                                        <p:tgtEl>
                                          <p:spTgt spid="125961"/>
                                        </p:tgtEl>
                                        <p:attrNameLst>
                                          <p:attrName>style.visibility</p:attrName>
                                        </p:attrNameLst>
                                      </p:cBhvr>
                                      <p:to>
                                        <p:strVal val="visible"/>
                                      </p:to>
                                    </p:set>
                                    <p:animEffect transition="in" filter="box(out)">
                                      <p:cBhvr>
                                        <p:cTn id="23" dur="500"/>
                                        <p:tgtEl>
                                          <p:spTgt spid="125961"/>
                                        </p:tgtEl>
                                      </p:cBhvr>
                                    </p:animEffect>
                                  </p:childTnLst>
                                </p:cTn>
                              </p:par>
                            </p:childTnLst>
                          </p:cTn>
                        </p:par>
                        <p:par>
                          <p:cTn id="24" fill="hold">
                            <p:stCondLst>
                              <p:cond delay="4500"/>
                            </p:stCondLst>
                            <p:childTnLst>
                              <p:par>
                                <p:cTn id="25" presetID="4" presetClass="entr" presetSubtype="32" fill="hold" grpId="0" nodeType="afterEffect">
                                  <p:stCondLst>
                                    <p:cond delay="0"/>
                                  </p:stCondLst>
                                  <p:childTnLst>
                                    <p:set>
                                      <p:cBhvr>
                                        <p:cTn id="26" dur="1" fill="hold">
                                          <p:stCondLst>
                                            <p:cond delay="0"/>
                                          </p:stCondLst>
                                        </p:cTn>
                                        <p:tgtEl>
                                          <p:spTgt spid="125958"/>
                                        </p:tgtEl>
                                        <p:attrNameLst>
                                          <p:attrName>style.visibility</p:attrName>
                                        </p:attrNameLst>
                                      </p:cBhvr>
                                      <p:to>
                                        <p:strVal val="visible"/>
                                      </p:to>
                                    </p:set>
                                    <p:animEffect transition="in" filter="box(out)">
                                      <p:cBhvr>
                                        <p:cTn id="27" dur="500"/>
                                        <p:tgtEl>
                                          <p:spTgt spid="125958"/>
                                        </p:tgtEl>
                                      </p:cBhvr>
                                    </p:animEffect>
                                  </p:childTnLst>
                                </p:cTn>
                              </p:par>
                            </p:childTnLst>
                          </p:cTn>
                        </p:par>
                        <p:par>
                          <p:cTn id="28" fill="hold">
                            <p:stCondLst>
                              <p:cond delay="5000"/>
                            </p:stCondLst>
                            <p:childTnLst>
                              <p:par>
                                <p:cTn id="29" presetID="4" presetClass="entr" presetSubtype="32" fill="hold" grpId="0" nodeType="afterEffect">
                                  <p:stCondLst>
                                    <p:cond delay="1000"/>
                                  </p:stCondLst>
                                  <p:childTnLst>
                                    <p:set>
                                      <p:cBhvr>
                                        <p:cTn id="30" dur="1" fill="hold">
                                          <p:stCondLst>
                                            <p:cond delay="0"/>
                                          </p:stCondLst>
                                        </p:cTn>
                                        <p:tgtEl>
                                          <p:spTgt spid="125962"/>
                                        </p:tgtEl>
                                        <p:attrNameLst>
                                          <p:attrName>style.visibility</p:attrName>
                                        </p:attrNameLst>
                                      </p:cBhvr>
                                      <p:to>
                                        <p:strVal val="visible"/>
                                      </p:to>
                                    </p:set>
                                    <p:animEffect transition="in" filter="box(out)">
                                      <p:cBhvr>
                                        <p:cTn id="31" dur="500"/>
                                        <p:tgtEl>
                                          <p:spTgt spid="125962"/>
                                        </p:tgtEl>
                                      </p:cBhvr>
                                    </p:animEffect>
                                  </p:childTnLst>
                                </p:cTn>
                              </p:par>
                            </p:childTnLst>
                          </p:cTn>
                        </p:par>
                        <p:par>
                          <p:cTn id="32" fill="hold">
                            <p:stCondLst>
                              <p:cond delay="6500"/>
                            </p:stCondLst>
                            <p:childTnLst>
                              <p:par>
                                <p:cTn id="33" presetID="4" presetClass="entr" presetSubtype="32" fill="hold" grpId="0" nodeType="afterEffect">
                                  <p:stCondLst>
                                    <p:cond delay="0"/>
                                  </p:stCondLst>
                                  <p:childTnLst>
                                    <p:set>
                                      <p:cBhvr>
                                        <p:cTn id="34" dur="1" fill="hold">
                                          <p:stCondLst>
                                            <p:cond delay="0"/>
                                          </p:stCondLst>
                                        </p:cTn>
                                        <p:tgtEl>
                                          <p:spTgt spid="125956"/>
                                        </p:tgtEl>
                                        <p:attrNameLst>
                                          <p:attrName>style.visibility</p:attrName>
                                        </p:attrNameLst>
                                      </p:cBhvr>
                                      <p:to>
                                        <p:strVal val="visible"/>
                                      </p:to>
                                    </p:set>
                                    <p:animEffect transition="in" filter="box(out)">
                                      <p:cBhvr>
                                        <p:cTn id="35" dur="500"/>
                                        <p:tgtEl>
                                          <p:spTgt spid="125956"/>
                                        </p:tgtEl>
                                      </p:cBhvr>
                                    </p:animEffect>
                                  </p:childTnLst>
                                </p:cTn>
                              </p:par>
                            </p:childTnLst>
                          </p:cTn>
                        </p:par>
                        <p:par>
                          <p:cTn id="36" fill="hold">
                            <p:stCondLst>
                              <p:cond delay="7000"/>
                            </p:stCondLst>
                            <p:childTnLst>
                              <p:par>
                                <p:cTn id="37" presetID="3" presetClass="entr" presetSubtype="5" fill="hold" grpId="0" nodeType="afterEffect">
                                  <p:stCondLst>
                                    <p:cond delay="0"/>
                                  </p:stCondLst>
                                  <p:childTnLst>
                                    <p:set>
                                      <p:cBhvr>
                                        <p:cTn id="38" dur="1" fill="hold">
                                          <p:stCondLst>
                                            <p:cond delay="0"/>
                                          </p:stCondLst>
                                        </p:cTn>
                                        <p:tgtEl>
                                          <p:spTgt spid="125964"/>
                                        </p:tgtEl>
                                        <p:attrNameLst>
                                          <p:attrName>style.visibility</p:attrName>
                                        </p:attrNameLst>
                                      </p:cBhvr>
                                      <p:to>
                                        <p:strVal val="visible"/>
                                      </p:to>
                                    </p:set>
                                    <p:animEffect transition="in" filter="blinds(vertical)">
                                      <p:cBhvr>
                                        <p:cTn id="39" dur="500"/>
                                        <p:tgtEl>
                                          <p:spTgt spid="125964"/>
                                        </p:tgtEl>
                                      </p:cBhvr>
                                    </p:animEffect>
                                  </p:childTnLst>
                                </p:cTn>
                              </p:par>
                            </p:childTnLst>
                          </p:cTn>
                        </p:par>
                        <p:par>
                          <p:cTn id="40" fill="hold">
                            <p:stCondLst>
                              <p:cond delay="7500"/>
                            </p:stCondLst>
                            <p:childTnLst>
                              <p:par>
                                <p:cTn id="41" presetID="3" presetClass="entr" presetSubtype="5" fill="hold" grpId="0" nodeType="afterEffect">
                                  <p:stCondLst>
                                    <p:cond delay="0"/>
                                  </p:stCondLst>
                                  <p:childTnLst>
                                    <p:set>
                                      <p:cBhvr>
                                        <p:cTn id="42" dur="1" fill="hold">
                                          <p:stCondLst>
                                            <p:cond delay="0"/>
                                          </p:stCondLst>
                                        </p:cTn>
                                        <p:tgtEl>
                                          <p:spTgt spid="125965"/>
                                        </p:tgtEl>
                                        <p:attrNameLst>
                                          <p:attrName>style.visibility</p:attrName>
                                        </p:attrNameLst>
                                      </p:cBhvr>
                                      <p:to>
                                        <p:strVal val="visible"/>
                                      </p:to>
                                    </p:set>
                                    <p:animEffect transition="in" filter="blinds(vertical)">
                                      <p:cBhvr>
                                        <p:cTn id="43" dur="500"/>
                                        <p:tgtEl>
                                          <p:spTgt spid="1259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animBg="1"/>
      <p:bldP spid="125956" grpId="0" animBg="1"/>
      <p:bldP spid="125957" grpId="0" animBg="1"/>
      <p:bldP spid="125958" grpId="0" animBg="1"/>
      <p:bldP spid="125960" grpId="0" animBg="1"/>
      <p:bldP spid="125961" grpId="0" animBg="1"/>
      <p:bldP spid="125962" grpId="0" animBg="1"/>
      <p:bldP spid="125963" grpId="0" animBg="1"/>
      <p:bldP spid="125964" grpId="0" animBg="1"/>
      <p:bldP spid="12596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1026"/>
          <p:cNvSpPr>
            <a:spLocks noGrp="1" noChangeArrowheads="1"/>
          </p:cNvSpPr>
          <p:nvPr>
            <p:ph type="title"/>
          </p:nvPr>
        </p:nvSpPr>
        <p:spPr>
          <a:xfrm>
            <a:off x="0" y="152400"/>
            <a:ext cx="7772400" cy="1143000"/>
          </a:xfrm>
        </p:spPr>
        <p:txBody>
          <a:bodyPr>
            <a:normAutofit fontScale="90000"/>
          </a:bodyPr>
          <a:lstStyle/>
          <a:p>
            <a:r>
              <a:rPr lang="en-US" b="1" smtClean="0"/>
              <a:t>International Economic Problems</a:t>
            </a:r>
            <a:endParaRPr lang="en-US" smtClean="0"/>
          </a:p>
        </p:txBody>
      </p:sp>
      <p:sp>
        <p:nvSpPr>
          <p:cNvPr id="73731" name="Rectangle 1027"/>
          <p:cNvSpPr>
            <a:spLocks noGrp="1" noChangeArrowheads="1"/>
          </p:cNvSpPr>
          <p:nvPr>
            <p:ph idx="1"/>
          </p:nvPr>
        </p:nvSpPr>
        <p:spPr/>
        <p:txBody>
          <a:bodyPr/>
          <a:lstStyle/>
          <a:p>
            <a:r>
              <a:rPr lang="en-US" sz="2800" dirty="0" smtClean="0"/>
              <a:t>High tariffs brought on by excessive economic nationalism restricted the flow of exports.</a:t>
            </a:r>
          </a:p>
          <a:p>
            <a:r>
              <a:rPr lang="en-US" sz="2800" dirty="0" smtClean="0"/>
              <a:t>Goods were overproduced for the domestic economy and unable to be sold abroad.</a:t>
            </a:r>
          </a:p>
          <a:p>
            <a:r>
              <a:rPr lang="en-US" sz="2800" dirty="0" smtClean="0"/>
              <a:t>Easy credit practices made ordinary people vulnerable to  fluctuations in the economy.</a:t>
            </a:r>
          </a:p>
          <a:p>
            <a:r>
              <a:rPr lang="en-US" sz="2800" dirty="0" smtClean="0"/>
              <a:t>Buying stocks on credit or margin encouraged speculation.</a:t>
            </a:r>
            <a:endParaRPr lang="en-US" dirty="0" smtClean="0"/>
          </a:p>
        </p:txBody>
      </p:sp>
      <p:sp>
        <p:nvSpPr>
          <p:cNvPr id="73732" name="Line 1028"/>
          <p:cNvSpPr>
            <a:spLocks noChangeShapeType="1"/>
          </p:cNvSpPr>
          <p:nvPr/>
        </p:nvSpPr>
        <p:spPr bwMode="auto">
          <a:xfrm>
            <a:off x="4114800" y="5943600"/>
            <a:ext cx="0" cy="533400"/>
          </a:xfrm>
          <a:prstGeom prst="line">
            <a:avLst/>
          </a:prstGeom>
          <a:noFill/>
          <a:ln w="9525">
            <a:solidFill>
              <a:schemeClr val="tx1"/>
            </a:solidFill>
            <a:round/>
            <a:headEnd/>
            <a:tailEnd/>
          </a:ln>
        </p:spPr>
        <p:txBody>
          <a:bodyPr wrap="none" anchor="ctr"/>
          <a:lstStyle/>
          <a:p>
            <a:endParaRPr lang="en-CA"/>
          </a:p>
        </p:txBody>
      </p:sp>
      <p:sp>
        <p:nvSpPr>
          <p:cNvPr id="73734" name="WordArt 1030"/>
          <p:cNvSpPr>
            <a:spLocks noChangeArrowheads="1" noChangeShapeType="1" noTextEdit="1"/>
          </p:cNvSpPr>
          <p:nvPr/>
        </p:nvSpPr>
        <p:spPr bwMode="auto">
          <a:xfrm>
            <a:off x="3657600" y="5486400"/>
            <a:ext cx="1089025" cy="282575"/>
          </a:xfrm>
          <a:prstGeom prst="rect">
            <a:avLst/>
          </a:prstGeom>
        </p:spPr>
        <p:txBody>
          <a:bodyPr wrap="none" fromWordArt="1">
            <a:prstTxWarp prst="textPlain">
              <a:avLst>
                <a:gd name="adj" fmla="val 50000"/>
              </a:avLst>
            </a:prstTxWarp>
          </a:bodyPr>
          <a:lstStyle/>
          <a:p>
            <a:pPr algn="ctr"/>
            <a:r>
              <a:rPr lang="en-CA" sz="1800" kern="10">
                <a:ln w="9525">
                  <a:noFill/>
                  <a:round/>
                  <a:headEnd/>
                  <a:tailEnd/>
                </a:ln>
                <a:solidFill>
                  <a:srgbClr val="FF0000"/>
                </a:solidFill>
                <a:effectLst>
                  <a:outerShdw dist="35921" dir="2700000" algn="ctr" rotWithShape="0">
                    <a:srgbClr val="C0C0C0"/>
                  </a:outerShdw>
                </a:effectLst>
                <a:latin typeface="Impact"/>
              </a:rPr>
              <a:t>TARIFF WALL</a:t>
            </a:r>
          </a:p>
        </p:txBody>
      </p:sp>
      <p:sp>
        <p:nvSpPr>
          <p:cNvPr id="73735" name="AutoShape 1031"/>
          <p:cNvSpPr>
            <a:spLocks noChangeArrowheads="1"/>
          </p:cNvSpPr>
          <p:nvPr/>
        </p:nvSpPr>
        <p:spPr bwMode="auto">
          <a:xfrm>
            <a:off x="2971800" y="5943600"/>
            <a:ext cx="976313" cy="485775"/>
          </a:xfrm>
          <a:prstGeom prst="rightArrow">
            <a:avLst>
              <a:gd name="adj1" fmla="val 50000"/>
              <a:gd name="adj2" fmla="val 50245"/>
            </a:avLst>
          </a:prstGeom>
          <a:solidFill>
            <a:srgbClr val="0066CC"/>
          </a:solidFill>
          <a:ln w="6350">
            <a:solidFill>
              <a:schemeClr val="tx1"/>
            </a:solidFill>
            <a:miter lim="800000"/>
            <a:headEnd/>
            <a:tailEnd/>
          </a:ln>
        </p:spPr>
        <p:txBody>
          <a:bodyPr wrap="none" anchor="ctr"/>
          <a:lstStyle/>
          <a:p>
            <a:endParaRPr lang="en-CA"/>
          </a:p>
        </p:txBody>
      </p:sp>
      <p:sp>
        <p:nvSpPr>
          <p:cNvPr id="73736" name="WordArt 1032"/>
          <p:cNvSpPr>
            <a:spLocks noChangeArrowheads="1" noChangeShapeType="1" noTextEdit="1"/>
          </p:cNvSpPr>
          <p:nvPr/>
        </p:nvSpPr>
        <p:spPr bwMode="auto">
          <a:xfrm>
            <a:off x="1524000" y="5867400"/>
            <a:ext cx="1112838" cy="563563"/>
          </a:xfrm>
          <a:prstGeom prst="rect">
            <a:avLst/>
          </a:prstGeom>
        </p:spPr>
        <p:txBody>
          <a:bodyPr wrap="none" fromWordArt="1">
            <a:prstTxWarp prst="textPlain">
              <a:avLst>
                <a:gd name="adj" fmla="val 50000"/>
              </a:avLst>
            </a:prstTxWarp>
          </a:bodyPr>
          <a:lstStyle/>
          <a:p>
            <a:pPr algn="ctr"/>
            <a:r>
              <a:rPr lang="en-CA" sz="1800" b="1" kern="10">
                <a:ln w="9525">
                  <a:noFill/>
                  <a:round/>
                  <a:headEnd/>
                  <a:tailEnd/>
                </a:ln>
                <a:solidFill>
                  <a:srgbClr val="FF0000"/>
                </a:solidFill>
                <a:effectLst>
                  <a:outerShdw dist="35921" dir="2700000" algn="ctr" rotWithShape="0">
                    <a:srgbClr val="C0C0C0"/>
                  </a:outerShdw>
                </a:effectLst>
                <a:latin typeface="Impact"/>
              </a:rPr>
              <a:t>GOODS</a:t>
            </a:r>
          </a:p>
          <a:p>
            <a:pPr algn="ctr"/>
            <a:r>
              <a:rPr lang="en-CA" sz="1800" b="1" kern="10">
                <a:ln w="9525">
                  <a:noFill/>
                  <a:round/>
                  <a:headEnd/>
                  <a:tailEnd/>
                </a:ln>
                <a:solidFill>
                  <a:srgbClr val="FF0000"/>
                </a:solidFill>
                <a:effectLst>
                  <a:outerShdw dist="35921" dir="2700000" algn="ctr" rotWithShape="0">
                    <a:srgbClr val="C0C0C0"/>
                  </a:outerShdw>
                </a:effectLst>
                <a:latin typeface="Impact"/>
              </a:rPr>
              <a:t>FOR EXPORT</a:t>
            </a:r>
          </a:p>
        </p:txBody>
      </p:sp>
      <p:sp>
        <p:nvSpPr>
          <p:cNvPr id="73737" name="WordArt 1033"/>
          <p:cNvSpPr>
            <a:spLocks noChangeArrowheads="1" noChangeShapeType="1" noTextEdit="1"/>
          </p:cNvSpPr>
          <p:nvPr/>
        </p:nvSpPr>
        <p:spPr bwMode="auto">
          <a:xfrm>
            <a:off x="4343400" y="6096000"/>
            <a:ext cx="1752600" cy="282575"/>
          </a:xfrm>
          <a:prstGeom prst="rect">
            <a:avLst/>
          </a:prstGeom>
        </p:spPr>
        <p:txBody>
          <a:bodyPr wrap="none" fromWordArt="1">
            <a:prstTxWarp prst="textPlain">
              <a:avLst>
                <a:gd name="adj" fmla="val 50000"/>
              </a:avLst>
            </a:prstTxWarp>
          </a:bodyPr>
          <a:lstStyle/>
          <a:p>
            <a:pPr algn="ctr"/>
            <a:r>
              <a:rPr lang="en-CA" sz="1800" b="1" kern="10">
                <a:ln w="9525">
                  <a:noFill/>
                  <a:round/>
                  <a:headEnd/>
                  <a:tailEnd/>
                </a:ln>
                <a:solidFill>
                  <a:srgbClr val="FF0000"/>
                </a:solidFill>
                <a:effectLst>
                  <a:outerShdw dist="35921" dir="2700000" algn="ctr" rotWithShape="0">
                    <a:srgbClr val="C0C0C0"/>
                  </a:outerShdw>
                </a:effectLst>
                <a:latin typeface="Impact"/>
              </a:rPr>
              <a:t>FOREIGN MARKETS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152400"/>
            <a:ext cx="7772400" cy="1143000"/>
          </a:xfrm>
        </p:spPr>
        <p:txBody>
          <a:bodyPr/>
          <a:lstStyle/>
          <a:p>
            <a:r>
              <a:rPr lang="en-US" b="1" smtClean="0"/>
              <a:t>Psychological Problems</a:t>
            </a:r>
            <a:endParaRPr lang="en-US" smtClean="0"/>
          </a:p>
        </p:txBody>
      </p:sp>
      <p:sp>
        <p:nvSpPr>
          <p:cNvPr id="74755" name="Rectangle 3"/>
          <p:cNvSpPr>
            <a:spLocks noGrp="1" noChangeArrowheads="1"/>
          </p:cNvSpPr>
          <p:nvPr>
            <p:ph idx="1"/>
          </p:nvPr>
        </p:nvSpPr>
        <p:spPr>
          <a:xfrm>
            <a:off x="457200" y="2209800"/>
            <a:ext cx="6096000" cy="3848100"/>
          </a:xfrm>
        </p:spPr>
        <p:txBody>
          <a:bodyPr/>
          <a:lstStyle/>
          <a:p>
            <a:pPr>
              <a:lnSpc>
                <a:spcPct val="90000"/>
              </a:lnSpc>
            </a:pPr>
            <a:r>
              <a:rPr lang="en-US" sz="2800" smtClean="0"/>
              <a:t>There was a belief that Canada and the United Sates had entered an era of “perpetual prosperity.”</a:t>
            </a:r>
          </a:p>
          <a:p>
            <a:pPr>
              <a:lnSpc>
                <a:spcPct val="90000"/>
              </a:lnSpc>
            </a:pPr>
            <a:r>
              <a:rPr lang="en-US" sz="2800" smtClean="0"/>
              <a:t>Many Canadians, including farmers, shared neither the prosperity nor the optimism.</a:t>
            </a:r>
          </a:p>
          <a:p>
            <a:pPr>
              <a:lnSpc>
                <a:spcPct val="90000"/>
              </a:lnSpc>
            </a:pPr>
            <a:r>
              <a:rPr lang="en-US" sz="2800" smtClean="0"/>
              <a:t>Even some factory workers found themselves unable to afford the goods they produced.</a:t>
            </a:r>
          </a:p>
        </p:txBody>
      </p:sp>
      <p:pic>
        <p:nvPicPr>
          <p:cNvPr id="74756" name="Picture 4" descr="E:\depressionfigur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629400" y="2133600"/>
            <a:ext cx="2287588" cy="36179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304800"/>
            <a:ext cx="7772400" cy="762000"/>
          </a:xfrm>
        </p:spPr>
        <p:txBody>
          <a:bodyPr>
            <a:normAutofit fontScale="90000"/>
          </a:bodyPr>
          <a:lstStyle/>
          <a:p>
            <a:r>
              <a:rPr lang="en-US" b="1" smtClean="0"/>
              <a:t>The Market Crashes</a:t>
            </a:r>
            <a:endParaRPr lang="en-US" smtClean="0"/>
          </a:p>
        </p:txBody>
      </p:sp>
      <p:sp>
        <p:nvSpPr>
          <p:cNvPr id="75779" name="Rectangle 3"/>
          <p:cNvSpPr>
            <a:spLocks noGrp="1" noChangeArrowheads="1"/>
          </p:cNvSpPr>
          <p:nvPr>
            <p:ph type="body" sz="half" idx="1"/>
          </p:nvPr>
        </p:nvSpPr>
        <p:spPr>
          <a:xfrm>
            <a:off x="381000" y="1905000"/>
            <a:ext cx="4724400" cy="4648200"/>
          </a:xfrm>
        </p:spPr>
        <p:txBody>
          <a:bodyPr/>
          <a:lstStyle/>
          <a:p>
            <a:pPr>
              <a:lnSpc>
                <a:spcPct val="90000"/>
              </a:lnSpc>
            </a:pPr>
            <a:r>
              <a:rPr lang="en-US" sz="2400" smtClean="0"/>
              <a:t>Prices of consumer goods remained too high in spite of indications that the market was slowing.</a:t>
            </a:r>
          </a:p>
          <a:p>
            <a:pPr>
              <a:lnSpc>
                <a:spcPct val="90000"/>
              </a:lnSpc>
            </a:pPr>
            <a:r>
              <a:rPr lang="en-US" sz="2400" smtClean="0"/>
              <a:t>Artificially inflated stock prices did not represent the true value of the shares.</a:t>
            </a:r>
          </a:p>
          <a:p>
            <a:pPr>
              <a:lnSpc>
                <a:spcPct val="90000"/>
              </a:lnSpc>
            </a:pPr>
            <a:r>
              <a:rPr lang="en-US" sz="2400" smtClean="0"/>
              <a:t>Sales of many consumer products slowed resulting in less production and layoffs.</a:t>
            </a:r>
          </a:p>
          <a:p>
            <a:pPr>
              <a:lnSpc>
                <a:spcPct val="90000"/>
              </a:lnSpc>
            </a:pPr>
            <a:r>
              <a:rPr lang="en-US" sz="2400" smtClean="0"/>
              <a:t>Investors stopped buying stocks and began to sell off their shares.</a:t>
            </a:r>
          </a:p>
        </p:txBody>
      </p:sp>
      <p:pic>
        <p:nvPicPr>
          <p:cNvPr id="75782" name="Picture 6" descr="E:\stocksdown.jpg"/>
          <p:cNvPicPr>
            <a:picLocks noGrp="1" noChangeAspect="1" noChangeArrowheads="1"/>
          </p:cNvPicPr>
          <p:nvPr>
            <p:ph type="clipArt" sz="half" idx="2"/>
          </p:nvPr>
        </p:nvPicPr>
        <p:blipFill>
          <a:blip r:embed="rId2" cstate="print">
            <a:clrChange>
              <a:clrFrom>
                <a:srgbClr val="FFFFFF"/>
              </a:clrFrom>
              <a:clrTo>
                <a:srgbClr val="FFFFFF">
                  <a:alpha val="0"/>
                </a:srgbClr>
              </a:clrTo>
            </a:clrChange>
          </a:blip>
          <a:srcRect/>
          <a:stretch>
            <a:fillRect/>
          </a:stretch>
        </p:blipFill>
        <p:spPr>
          <a:xfrm>
            <a:off x="5499100" y="1885950"/>
            <a:ext cx="2609850" cy="3676650"/>
          </a:xfrm>
          <a:noFill/>
        </p:spPr>
      </p:pic>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24</TotalTime>
  <Words>833</Words>
  <Application>Microsoft Office PowerPoint</Application>
  <PresentationFormat>On-screen Show (4:3)</PresentationFormat>
  <Paragraphs>94</Paragraphs>
  <Slides>17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Foundry</vt:lpstr>
      <vt:lpstr>Image</vt:lpstr>
      <vt:lpstr>The Great Depression </vt:lpstr>
      <vt:lpstr>Canadian Economic Expansion in the 1920s</vt:lpstr>
      <vt:lpstr>Problems in The Canadian Economy</vt:lpstr>
      <vt:lpstr>Canada and the Crash of 1929</vt:lpstr>
      <vt:lpstr>The Business Cycle</vt:lpstr>
      <vt:lpstr>The Business Cycle</vt:lpstr>
      <vt:lpstr>International Economic Problems</vt:lpstr>
      <vt:lpstr>Psychological Problems</vt:lpstr>
      <vt:lpstr>The Market Crashes</vt:lpstr>
      <vt:lpstr>The Stock Market Crash</vt:lpstr>
      <vt:lpstr>Causes of the Depression</vt:lpstr>
      <vt:lpstr>The Great Depression in Canada</vt:lpstr>
      <vt:lpstr>The Election of 1930</vt:lpstr>
      <vt:lpstr>Richard Bedford Bennett</vt:lpstr>
      <vt:lpstr>R.B. Bennett in Power</vt:lpstr>
      <vt:lpstr>Unemployment and Relief</vt:lpstr>
      <vt:lpstr>Bennett is Blamed for the Problem</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 Iachetta</dc:creator>
  <cp:lastModifiedBy>Teacher</cp:lastModifiedBy>
  <cp:revision>8</cp:revision>
  <dcterms:created xsi:type="dcterms:W3CDTF">2006-08-16T00:00:00Z</dcterms:created>
  <dcterms:modified xsi:type="dcterms:W3CDTF">2013-01-15T16:23:16Z</dcterms:modified>
</cp:coreProperties>
</file>