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318" r:id="rId2"/>
    <p:sldId id="257" r:id="rId3"/>
    <p:sldId id="258" r:id="rId4"/>
    <p:sldId id="256" r:id="rId5"/>
    <p:sldId id="259" r:id="rId6"/>
    <p:sldId id="291" r:id="rId7"/>
    <p:sldId id="260" r:id="rId8"/>
    <p:sldId id="292" r:id="rId9"/>
    <p:sldId id="261" r:id="rId10"/>
    <p:sldId id="293" r:id="rId11"/>
    <p:sldId id="262" r:id="rId12"/>
    <p:sldId id="294" r:id="rId13"/>
    <p:sldId id="263" r:id="rId14"/>
    <p:sldId id="295" r:id="rId15"/>
    <p:sldId id="264" r:id="rId16"/>
    <p:sldId id="296" r:id="rId17"/>
    <p:sldId id="265" r:id="rId18"/>
    <p:sldId id="297" r:id="rId19"/>
    <p:sldId id="266" r:id="rId20"/>
    <p:sldId id="298" r:id="rId21"/>
    <p:sldId id="267" r:id="rId22"/>
    <p:sldId id="299" r:id="rId23"/>
    <p:sldId id="268" r:id="rId24"/>
    <p:sldId id="300" r:id="rId25"/>
    <p:sldId id="269" r:id="rId26"/>
    <p:sldId id="301" r:id="rId27"/>
    <p:sldId id="270" r:id="rId28"/>
    <p:sldId id="302" r:id="rId29"/>
    <p:sldId id="271" r:id="rId30"/>
    <p:sldId id="303" r:id="rId31"/>
    <p:sldId id="272" r:id="rId32"/>
    <p:sldId id="304" r:id="rId33"/>
    <p:sldId id="273" r:id="rId34"/>
    <p:sldId id="305" r:id="rId35"/>
    <p:sldId id="274" r:id="rId36"/>
    <p:sldId id="306" r:id="rId37"/>
    <p:sldId id="275" r:id="rId38"/>
    <p:sldId id="307" r:id="rId39"/>
    <p:sldId id="276" r:id="rId40"/>
    <p:sldId id="308" r:id="rId41"/>
    <p:sldId id="277" r:id="rId42"/>
    <p:sldId id="309" r:id="rId43"/>
    <p:sldId id="278" r:id="rId44"/>
    <p:sldId id="310" r:id="rId45"/>
    <p:sldId id="279" r:id="rId46"/>
    <p:sldId id="311" r:id="rId47"/>
    <p:sldId id="280" r:id="rId48"/>
    <p:sldId id="312" r:id="rId49"/>
    <p:sldId id="281" r:id="rId50"/>
    <p:sldId id="313" r:id="rId51"/>
    <p:sldId id="282" r:id="rId52"/>
    <p:sldId id="314" r:id="rId53"/>
    <p:sldId id="283" r:id="rId54"/>
    <p:sldId id="315" r:id="rId55"/>
    <p:sldId id="289" r:id="rId56"/>
    <p:sldId id="290" r:id="rId57"/>
    <p:sldId id="316" r:id="rId58"/>
  </p:sldIdLst>
  <p:sldSz cx="9144000" cy="6858000" type="screen4x3"/>
  <p:notesSz cx="6858000" cy="9199563"/>
  <p:defaultTextStyle>
    <a:defPPr>
      <a:defRPr lang="en-US"/>
    </a:defPPr>
    <a:lvl1pPr algn="ctr" rtl="0" eaLnBrk="0" fontAlgn="base" hangingPunct="0">
      <a:spcBef>
        <a:spcPct val="0"/>
      </a:spcBef>
      <a:spcAft>
        <a:spcPct val="0"/>
      </a:spcAft>
      <a:defRPr sz="2400" b="1" kern="1200">
        <a:solidFill>
          <a:srgbClr val="FF9933"/>
        </a:solidFill>
        <a:latin typeface="Times New Roman" pitchFamily="18" charset="0"/>
        <a:ea typeface="+mn-ea"/>
        <a:cs typeface="+mn-cs"/>
      </a:defRPr>
    </a:lvl1pPr>
    <a:lvl2pPr marL="457200" algn="ctr" rtl="0" eaLnBrk="0" fontAlgn="base" hangingPunct="0">
      <a:spcBef>
        <a:spcPct val="0"/>
      </a:spcBef>
      <a:spcAft>
        <a:spcPct val="0"/>
      </a:spcAft>
      <a:defRPr sz="2400" b="1" kern="1200">
        <a:solidFill>
          <a:srgbClr val="FF9933"/>
        </a:solidFill>
        <a:latin typeface="Times New Roman" pitchFamily="18" charset="0"/>
        <a:ea typeface="+mn-ea"/>
        <a:cs typeface="+mn-cs"/>
      </a:defRPr>
    </a:lvl2pPr>
    <a:lvl3pPr marL="914400" algn="ctr" rtl="0" eaLnBrk="0" fontAlgn="base" hangingPunct="0">
      <a:spcBef>
        <a:spcPct val="0"/>
      </a:spcBef>
      <a:spcAft>
        <a:spcPct val="0"/>
      </a:spcAft>
      <a:defRPr sz="2400" b="1" kern="1200">
        <a:solidFill>
          <a:srgbClr val="FF9933"/>
        </a:solidFill>
        <a:latin typeface="Times New Roman" pitchFamily="18" charset="0"/>
        <a:ea typeface="+mn-ea"/>
        <a:cs typeface="+mn-cs"/>
      </a:defRPr>
    </a:lvl3pPr>
    <a:lvl4pPr marL="1371600" algn="ctr" rtl="0" eaLnBrk="0" fontAlgn="base" hangingPunct="0">
      <a:spcBef>
        <a:spcPct val="0"/>
      </a:spcBef>
      <a:spcAft>
        <a:spcPct val="0"/>
      </a:spcAft>
      <a:defRPr sz="2400" b="1" kern="1200">
        <a:solidFill>
          <a:srgbClr val="FF9933"/>
        </a:solidFill>
        <a:latin typeface="Times New Roman" pitchFamily="18" charset="0"/>
        <a:ea typeface="+mn-ea"/>
        <a:cs typeface="+mn-cs"/>
      </a:defRPr>
    </a:lvl4pPr>
    <a:lvl5pPr marL="1828800" algn="ctr" rtl="0" eaLnBrk="0" fontAlgn="base" hangingPunct="0">
      <a:spcBef>
        <a:spcPct val="0"/>
      </a:spcBef>
      <a:spcAft>
        <a:spcPct val="0"/>
      </a:spcAft>
      <a:defRPr sz="2400" b="1" kern="1200">
        <a:solidFill>
          <a:srgbClr val="FF9933"/>
        </a:solidFill>
        <a:latin typeface="Times New Roman" pitchFamily="18" charset="0"/>
        <a:ea typeface="+mn-ea"/>
        <a:cs typeface="+mn-cs"/>
      </a:defRPr>
    </a:lvl5pPr>
    <a:lvl6pPr marL="2286000" algn="l" defTabSz="914400" rtl="0" eaLnBrk="1" latinLnBrk="0" hangingPunct="1">
      <a:defRPr sz="2400" b="1" kern="1200">
        <a:solidFill>
          <a:srgbClr val="FF9933"/>
        </a:solidFill>
        <a:latin typeface="Times New Roman" pitchFamily="18" charset="0"/>
        <a:ea typeface="+mn-ea"/>
        <a:cs typeface="+mn-cs"/>
      </a:defRPr>
    </a:lvl6pPr>
    <a:lvl7pPr marL="2743200" algn="l" defTabSz="914400" rtl="0" eaLnBrk="1" latinLnBrk="0" hangingPunct="1">
      <a:defRPr sz="2400" b="1" kern="1200">
        <a:solidFill>
          <a:srgbClr val="FF9933"/>
        </a:solidFill>
        <a:latin typeface="Times New Roman" pitchFamily="18" charset="0"/>
        <a:ea typeface="+mn-ea"/>
        <a:cs typeface="+mn-cs"/>
      </a:defRPr>
    </a:lvl7pPr>
    <a:lvl8pPr marL="3200400" algn="l" defTabSz="914400" rtl="0" eaLnBrk="1" latinLnBrk="0" hangingPunct="1">
      <a:defRPr sz="2400" b="1" kern="1200">
        <a:solidFill>
          <a:srgbClr val="FF9933"/>
        </a:solidFill>
        <a:latin typeface="Times New Roman" pitchFamily="18" charset="0"/>
        <a:ea typeface="+mn-ea"/>
        <a:cs typeface="+mn-cs"/>
      </a:defRPr>
    </a:lvl8pPr>
    <a:lvl9pPr marL="3657600" algn="l" defTabSz="914400" rtl="0" eaLnBrk="1" latinLnBrk="0" hangingPunct="1">
      <a:defRPr sz="2400" b="1" kern="1200">
        <a:solidFill>
          <a:srgbClr val="FF9933"/>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9933"/>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6" autoAdjust="0"/>
    <p:restoredTop sz="90869" autoAdjust="0"/>
  </p:normalViewPr>
  <p:slideViewPr>
    <p:cSldViewPr>
      <p:cViewPr>
        <p:scale>
          <a:sx n="75" d="100"/>
          <a:sy n="75" d="100"/>
        </p:scale>
        <p:origin x="-2004" y="-132"/>
      </p:cViewPr>
      <p:guideLst>
        <p:guide orient="horz" pos="2160"/>
        <p:guide pos="2880"/>
      </p:guideLst>
    </p:cSldViewPr>
  </p:slideViewPr>
  <p:outlineViewPr>
    <p:cViewPr>
      <p:scale>
        <a:sx n="33" d="100"/>
        <a:sy n="33" d="100"/>
      </p:scale>
      <p:origin x="0" y="23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458" y="-84"/>
      </p:cViewPr>
      <p:guideLst>
        <p:guide orient="horz" pos="2897"/>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68611"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8612"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68613"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0BEB5F-2FA3-4F07-BDD3-99F92287D30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p>
        </p:txBody>
      </p:sp>
      <p:sp>
        <p:nvSpPr>
          <p:cNvPr id="11267"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1268"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p>
        </p:txBody>
      </p:sp>
      <p:sp>
        <p:nvSpPr>
          <p:cNvPr id="11271"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6D041864-A6C9-4D14-BA68-2F8F828AB7F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69083-25EA-4124-BDB9-9CBE868B03DF}" type="slidenum">
              <a:rPr lang="en-US"/>
              <a:pPr/>
              <a:t>3</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F3FB8B-6010-4E57-BD35-9AD6B5A655B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5AE0B9-5300-406A-91CA-017AF492CF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1C0FE-E268-4FB1-A1C9-EC9D6D6D7B0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EFBCB-4D91-44AB-B4EB-F255A80BFB6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A74C04-0E74-425E-982A-389F1860AE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1AD787-8C2E-4974-9D50-E1805E11AF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FD60A46-9763-4F7D-A95C-31B6AE3AEB1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FF41D54-A6B9-4A1A-8142-299E7730F3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AAC46CD-EF29-45FF-A385-AFBBF06D9E8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582D21-EACF-4CFB-8F48-8D2AB6F47F2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DA4BDE-7A3F-4B20-B7F6-E51F6A975E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223AFECC-4630-47BE-962F-8CC03C8845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7.xml"/><Relationship Id="rId18" Type="http://schemas.openxmlformats.org/officeDocument/2006/relationships/slide" Target="slide21.xml"/><Relationship Id="rId26" Type="http://schemas.openxmlformats.org/officeDocument/2006/relationships/slide" Target="slide33.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11.xml"/><Relationship Id="rId12" Type="http://schemas.openxmlformats.org/officeDocument/2006/relationships/slide" Target="slide45.xml"/><Relationship Id="rId17" Type="http://schemas.openxmlformats.org/officeDocument/2006/relationships/slide" Target="slide19.xml"/><Relationship Id="rId25" Type="http://schemas.openxmlformats.org/officeDocument/2006/relationships/slide" Target="slide51.xml"/><Relationship Id="rId2" Type="http://schemas.openxmlformats.org/officeDocument/2006/relationships/slideLayout" Target="../slideLayouts/slideLayout7.xml"/><Relationship Id="rId16" Type="http://schemas.openxmlformats.org/officeDocument/2006/relationships/slide" Target="slide47.xml"/><Relationship Id="rId20" Type="http://schemas.openxmlformats.org/officeDocument/2006/relationships/slide" Target="slide29.xml"/><Relationship Id="rId29" Type="http://schemas.openxmlformats.org/officeDocument/2006/relationships/image" Target="../media/image1.png"/><Relationship Id="rId1" Type="http://schemas.openxmlformats.org/officeDocument/2006/relationships/audio" Target="../media/audio2.wav"/><Relationship Id="rId6" Type="http://schemas.openxmlformats.org/officeDocument/2006/relationships/slide" Target="slide9.xml"/><Relationship Id="rId11" Type="http://schemas.openxmlformats.org/officeDocument/2006/relationships/slide" Target="slide35.xml"/><Relationship Id="rId24" Type="http://schemas.openxmlformats.org/officeDocument/2006/relationships/slide" Target="slide41.xml"/><Relationship Id="rId5" Type="http://schemas.openxmlformats.org/officeDocument/2006/relationships/slide" Target="slide7.xml"/><Relationship Id="rId15" Type="http://schemas.openxmlformats.org/officeDocument/2006/relationships/slide" Target="slide37.xml"/><Relationship Id="rId23" Type="http://schemas.openxmlformats.org/officeDocument/2006/relationships/slide" Target="slide31.xml"/><Relationship Id="rId28" Type="http://schemas.openxmlformats.org/officeDocument/2006/relationships/slide" Target="slide53.xml"/><Relationship Id="rId10" Type="http://schemas.openxmlformats.org/officeDocument/2006/relationships/slide" Target="slide25.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27.xml"/><Relationship Id="rId22" Type="http://schemas.openxmlformats.org/officeDocument/2006/relationships/slide" Target="slide49.xml"/><Relationship Id="rId27" Type="http://schemas.openxmlformats.org/officeDocument/2006/relationships/slide" Target="slide43.xml"/></Relationships>
</file>

<file path=ppt/slides/_rels/slide4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file:///C:\Documents%20and%20Settings\koverstr\My%20Documents\thinktheme%5b1%5d.wav"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0"/>
            <a:ext cx="7772400" cy="1143000"/>
          </a:xfrm>
        </p:spPr>
        <p:txBody>
          <a:bodyPr/>
          <a:lstStyle/>
          <a:p>
            <a:r>
              <a:rPr lang="en-US" sz="4000" dirty="0">
                <a:solidFill>
                  <a:srgbClr val="FF9933"/>
                </a:solidFill>
              </a:rPr>
              <a:t>Instructions for using this template.</a:t>
            </a:r>
          </a:p>
        </p:txBody>
      </p:sp>
      <p:sp>
        <p:nvSpPr>
          <p:cNvPr id="73731" name="Rectangle 3"/>
          <p:cNvSpPr>
            <a:spLocks noGrp="1" noChangeArrowheads="1"/>
          </p:cNvSpPr>
          <p:nvPr>
            <p:ph type="body" idx="1"/>
          </p:nvPr>
        </p:nvSpPr>
        <p:spPr>
          <a:xfrm>
            <a:off x="685800" y="1066800"/>
            <a:ext cx="7772400" cy="4114800"/>
          </a:xfrm>
        </p:spPr>
        <p:txBody>
          <a:bodyPr/>
          <a:lstStyle/>
          <a:p>
            <a:pPr>
              <a:lnSpc>
                <a:spcPct val="90000"/>
              </a:lnSpc>
            </a:pPr>
            <a:r>
              <a:rPr lang="en-US" sz="2800">
                <a:solidFill>
                  <a:srgbClr val="FFFF00"/>
                </a:solidFill>
              </a:rPr>
              <a:t>Remember this is Jeopardy, so where I have written “Answer” this is the prompt the students will see, and where I have “Question” should be the student’s response.</a:t>
            </a:r>
          </a:p>
          <a:p>
            <a:pPr>
              <a:lnSpc>
                <a:spcPct val="90000"/>
              </a:lnSpc>
            </a:pPr>
            <a:r>
              <a:rPr lang="en-US" sz="2800">
                <a:solidFill>
                  <a:srgbClr val="FFFF00"/>
                </a:solidFill>
              </a:rPr>
              <a:t>To enter your questions and answers, click once on the text on the slide, then highlight and just type over what’s there to replace it.  If you hit Delete or Backspace, it sometimes makes the text box disappear. </a:t>
            </a:r>
          </a:p>
          <a:p>
            <a:pPr>
              <a:lnSpc>
                <a:spcPct val="90000"/>
              </a:lnSpc>
            </a:pPr>
            <a:r>
              <a:rPr lang="en-US" sz="2800">
                <a:solidFill>
                  <a:srgbClr val="FFFF00"/>
                </a:solidFill>
              </a:rPr>
              <a:t>When clicking on the slide to move to the next appropriate slide, be sure you see the hand, not the arrow.  </a:t>
            </a:r>
            <a:r>
              <a:rPr lang="en-US" sz="2800" i="1">
                <a:solidFill>
                  <a:srgbClr val="FFFF00"/>
                </a:solidFill>
              </a:rPr>
              <a:t>(If you put your cursor over a text box, it will be an arrow and WILL NOT take you to the right location.)</a:t>
            </a:r>
          </a:p>
          <a:p>
            <a:pPr>
              <a:lnSpc>
                <a:spcPct val="90000"/>
              </a:lnSpc>
            </a:pPr>
            <a:endParaRPr lang="en-US" sz="2800">
              <a:solidFill>
                <a:srgbClr val="FFFF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43011" name="Text Box 3"/>
          <p:cNvSpPr txBox="1">
            <a:spLocks noChangeArrowheads="1"/>
          </p:cNvSpPr>
          <p:nvPr/>
        </p:nvSpPr>
        <p:spPr bwMode="auto">
          <a:xfrm>
            <a:off x="685800" y="1219200"/>
            <a:ext cx="7848600" cy="3139321"/>
          </a:xfrm>
          <a:prstGeom prst="rect">
            <a:avLst/>
          </a:prstGeom>
          <a:noFill/>
          <a:ln w="9525">
            <a:noFill/>
            <a:miter lim="800000"/>
            <a:headEnd/>
            <a:tailEnd/>
          </a:ln>
          <a:effectLst/>
        </p:spPr>
        <p:txBody>
          <a:bodyPr>
            <a:spAutoFit/>
          </a:bodyPr>
          <a:lstStyle/>
          <a:p>
            <a:pPr>
              <a:spcBef>
                <a:spcPct val="50000"/>
              </a:spcBef>
            </a:pPr>
            <a:r>
              <a:rPr lang="en-US" sz="3600" dirty="0" smtClean="0"/>
              <a:t>Direct: All eligible citizens participate in voting directly in all decisions that affect them</a:t>
            </a:r>
          </a:p>
          <a:p>
            <a:pPr>
              <a:spcBef>
                <a:spcPct val="50000"/>
              </a:spcBef>
            </a:pPr>
            <a:r>
              <a:rPr lang="en-US" sz="3600" dirty="0" smtClean="0"/>
              <a:t>Representative: elected reps make decisions on citizens behalf</a:t>
            </a:r>
            <a:endParaRPr lang="en-US" sz="3600" dirty="0"/>
          </a:p>
        </p:txBody>
      </p:sp>
      <p:pic>
        <p:nvPicPr>
          <p:cNvPr id="6" name="Picture 5" descr="http://t0.gstatic.com/images?q=tbn:ANd9GcQDNIOUFoeWQQtEe3ZzLAJ6BGc__wmlQwzxBTEZW0XnrBiHLSgH"/>
          <p:cNvPicPr>
            <a:picLocks noChangeAspect="1" noChangeArrowheads="1"/>
          </p:cNvPicPr>
          <p:nvPr/>
        </p:nvPicPr>
        <p:blipFill>
          <a:blip r:embed="rId3" cstate="print"/>
          <a:srcRect/>
          <a:stretch>
            <a:fillRect/>
          </a:stretch>
        </p:blipFill>
        <p:spPr bwMode="auto">
          <a:xfrm>
            <a:off x="3352800" y="4419600"/>
            <a:ext cx="2514600" cy="188356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3">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9218" name="Text Box 2"/>
          <p:cNvSpPr txBox="1">
            <a:spLocks noChangeArrowheads="1"/>
          </p:cNvSpPr>
          <p:nvPr/>
        </p:nvSpPr>
        <p:spPr bwMode="auto">
          <a:xfrm>
            <a:off x="304800" y="1752600"/>
            <a:ext cx="8382000" cy="1189038"/>
          </a:xfrm>
          <a:prstGeom prst="rect">
            <a:avLst/>
          </a:prstGeom>
          <a:noFill/>
          <a:ln w="9525">
            <a:noFill/>
            <a:miter lim="800000"/>
            <a:headEnd/>
            <a:tailEnd/>
          </a:ln>
          <a:effectLst/>
        </p:spPr>
        <p:txBody>
          <a:bodyPr>
            <a:spAutoFit/>
          </a:bodyPr>
          <a:lstStyle/>
          <a:p>
            <a:endParaRPr lang="en-US" sz="7200" b="0"/>
          </a:p>
        </p:txBody>
      </p:sp>
      <p:sp>
        <p:nvSpPr>
          <p:cNvPr id="9220" name="Text Box 4"/>
          <p:cNvSpPr txBox="1">
            <a:spLocks noChangeArrowheads="1"/>
          </p:cNvSpPr>
          <p:nvPr/>
        </p:nvSpPr>
        <p:spPr bwMode="auto">
          <a:xfrm>
            <a:off x="685800" y="1524000"/>
            <a:ext cx="7848600" cy="3416320"/>
          </a:xfrm>
          <a:prstGeom prst="rect">
            <a:avLst/>
          </a:prstGeom>
          <a:noFill/>
          <a:ln w="9525">
            <a:noFill/>
            <a:miter lim="800000"/>
            <a:headEnd/>
            <a:tailEnd/>
          </a:ln>
          <a:effectLst/>
        </p:spPr>
        <p:txBody>
          <a:bodyPr>
            <a:spAutoFit/>
          </a:bodyPr>
          <a:lstStyle/>
          <a:p>
            <a:pPr>
              <a:spcBef>
                <a:spcPct val="50000"/>
              </a:spcBef>
            </a:pPr>
            <a:r>
              <a:rPr lang="en-US" sz="3600" dirty="0" smtClean="0"/>
              <a:t>What is the difference between the following &amp; concepts:</a:t>
            </a:r>
          </a:p>
          <a:p>
            <a:pPr>
              <a:spcBef>
                <a:spcPct val="50000"/>
              </a:spcBef>
            </a:pPr>
            <a:endParaRPr lang="en-US" sz="3600" dirty="0" smtClean="0"/>
          </a:p>
          <a:p>
            <a:pPr>
              <a:spcBef>
                <a:spcPct val="50000"/>
              </a:spcBef>
            </a:pPr>
            <a:r>
              <a:rPr lang="en-US" sz="3600" dirty="0" smtClean="0"/>
              <a:t>Intellectual freedom &amp; equality Economic freedom &amp; equality</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44035" name="Text Box 3"/>
          <p:cNvSpPr txBox="1">
            <a:spLocks noChangeArrowheads="1"/>
          </p:cNvSpPr>
          <p:nvPr/>
        </p:nvSpPr>
        <p:spPr bwMode="auto">
          <a:xfrm>
            <a:off x="152400" y="304800"/>
            <a:ext cx="8382000" cy="6740307"/>
          </a:xfrm>
          <a:prstGeom prst="rect">
            <a:avLst/>
          </a:prstGeom>
          <a:noFill/>
          <a:ln w="9525">
            <a:noFill/>
            <a:miter lim="800000"/>
            <a:headEnd/>
            <a:tailEnd/>
          </a:ln>
          <a:effectLst/>
        </p:spPr>
        <p:txBody>
          <a:bodyPr wrap="square">
            <a:spAutoFit/>
          </a:bodyPr>
          <a:lstStyle/>
          <a:p>
            <a:pPr algn="l">
              <a:spcBef>
                <a:spcPct val="50000"/>
              </a:spcBef>
            </a:pPr>
            <a:r>
              <a:rPr lang="en-US" sz="3600" dirty="0" smtClean="0"/>
              <a:t>Economic freedom: right of people to own property, business and to invest</a:t>
            </a:r>
          </a:p>
          <a:p>
            <a:pPr algn="l">
              <a:spcBef>
                <a:spcPct val="50000"/>
              </a:spcBef>
            </a:pPr>
            <a:r>
              <a:rPr lang="en-US" sz="3600" dirty="0" smtClean="0"/>
              <a:t>Economic equality: right of everyone to have sufficient food, clothing and shelter</a:t>
            </a:r>
          </a:p>
          <a:p>
            <a:pPr algn="l">
              <a:spcBef>
                <a:spcPct val="50000"/>
              </a:spcBef>
            </a:pPr>
            <a:r>
              <a:rPr lang="en-US" sz="3600" dirty="0" smtClean="0"/>
              <a:t>Intellectual freedom: right to think and feel what they wish</a:t>
            </a:r>
          </a:p>
          <a:p>
            <a:pPr algn="l">
              <a:spcBef>
                <a:spcPct val="50000"/>
              </a:spcBef>
            </a:pPr>
            <a:r>
              <a:rPr lang="en-US" sz="3600" dirty="0" smtClean="0"/>
              <a:t>Intellectual equality: right to be protected from unacceptable expressions of intellectual freedom</a:t>
            </a:r>
            <a:endParaRPr lang="en-US" sz="3600" dirty="0"/>
          </a:p>
          <a:p>
            <a:pPr algn="l">
              <a:spcBef>
                <a:spcPct val="50000"/>
              </a:spcBef>
            </a:pP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838200" y="1066800"/>
            <a:ext cx="7391400" cy="1189038"/>
          </a:xfrm>
          <a:prstGeom prst="rect">
            <a:avLst/>
          </a:prstGeom>
          <a:noFill/>
          <a:ln w="9525">
            <a:noFill/>
            <a:miter lim="800000"/>
            <a:headEnd/>
            <a:tailEnd/>
          </a:ln>
          <a:effectLst/>
        </p:spPr>
        <p:txBody>
          <a:bodyPr>
            <a:spAutoFit/>
          </a:bodyPr>
          <a:lstStyle/>
          <a:p>
            <a:endParaRPr lang="en-US" sz="7200" b="0">
              <a:solidFill>
                <a:schemeClr val="tx1"/>
              </a:solidFill>
            </a:endParaRPr>
          </a:p>
        </p:txBody>
      </p:sp>
      <p:sp>
        <p:nvSpPr>
          <p:cNvPr id="10245" name="AutoShape 5">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10246" name="Text Box 6"/>
          <p:cNvSpPr txBox="1">
            <a:spLocks noChangeArrowheads="1"/>
          </p:cNvSpPr>
          <p:nvPr/>
        </p:nvSpPr>
        <p:spPr bwMode="auto">
          <a:xfrm>
            <a:off x="0" y="609600"/>
            <a:ext cx="9144000" cy="8340745"/>
          </a:xfrm>
          <a:prstGeom prst="rect">
            <a:avLst/>
          </a:prstGeom>
          <a:noFill/>
          <a:ln w="9525">
            <a:noFill/>
            <a:miter lim="800000"/>
            <a:headEnd/>
            <a:tailEnd/>
          </a:ln>
          <a:effectLst/>
        </p:spPr>
        <p:txBody>
          <a:bodyPr wrap="square">
            <a:spAutoFit/>
          </a:bodyPr>
          <a:lstStyle/>
          <a:p>
            <a:pPr>
              <a:spcBef>
                <a:spcPct val="50000"/>
              </a:spcBef>
            </a:pPr>
            <a:r>
              <a:rPr lang="en-US" sz="4000" dirty="0" smtClean="0"/>
              <a:t>Plot the following ‘isms’ correctly onto the political spectrum</a:t>
            </a:r>
          </a:p>
          <a:p>
            <a:pPr algn="l">
              <a:spcBef>
                <a:spcPct val="50000"/>
              </a:spcBef>
            </a:pPr>
            <a:endParaRPr lang="en-US" sz="1800" dirty="0"/>
          </a:p>
          <a:p>
            <a:pPr algn="l">
              <a:spcBef>
                <a:spcPct val="50000"/>
              </a:spcBef>
            </a:pPr>
            <a:r>
              <a:rPr lang="en-US" sz="1800" dirty="0" smtClean="0"/>
              <a:t>Fascism		Liberalism	Communism	Socialism	Conservatism</a:t>
            </a:r>
          </a:p>
          <a:p>
            <a:pPr algn="l">
              <a:spcBef>
                <a:spcPct val="50000"/>
              </a:spcBef>
            </a:pPr>
            <a:endParaRPr lang="en-US" sz="1800" dirty="0"/>
          </a:p>
          <a:p>
            <a:pPr algn="l">
              <a:spcBef>
                <a:spcPct val="50000"/>
              </a:spcBef>
            </a:pPr>
            <a:endParaRPr lang="en-US" sz="1800" dirty="0" smtClean="0"/>
          </a:p>
          <a:p>
            <a:pPr algn="l">
              <a:spcBef>
                <a:spcPct val="50000"/>
              </a:spcBef>
            </a:pPr>
            <a:endParaRPr lang="en-US" sz="1800" dirty="0"/>
          </a:p>
          <a:p>
            <a:pPr algn="l">
              <a:spcBef>
                <a:spcPct val="50000"/>
              </a:spcBef>
            </a:pPr>
            <a:endParaRPr lang="en-US" sz="1800" dirty="0" smtClean="0"/>
          </a:p>
          <a:p>
            <a:pPr algn="l">
              <a:spcBef>
                <a:spcPct val="50000"/>
              </a:spcBef>
            </a:pPr>
            <a:r>
              <a:rPr lang="en-US" sz="1800" dirty="0">
                <a:solidFill>
                  <a:srgbClr val="92D050"/>
                </a:solidFill>
              </a:rPr>
              <a:t>	</a:t>
            </a:r>
            <a:r>
              <a:rPr lang="en-US" sz="1800" dirty="0" smtClean="0">
                <a:solidFill>
                  <a:srgbClr val="92D050"/>
                </a:solidFill>
              </a:rPr>
              <a:t>Left wing		    Center				Right wing</a:t>
            </a:r>
          </a:p>
          <a:p>
            <a:pPr algn="l">
              <a:spcBef>
                <a:spcPct val="50000"/>
              </a:spcBef>
            </a:pPr>
            <a:r>
              <a:rPr lang="en-US" sz="1800" dirty="0">
                <a:solidFill>
                  <a:srgbClr val="92D050"/>
                </a:solidFill>
              </a:rPr>
              <a:t>	</a:t>
            </a:r>
            <a:r>
              <a:rPr lang="en-US" sz="1800" dirty="0" smtClean="0">
                <a:solidFill>
                  <a:srgbClr val="92D050"/>
                </a:solidFill>
              </a:rPr>
              <a:t>___________________________________________________________</a:t>
            </a:r>
            <a:endParaRPr lang="en-US" sz="1800" dirty="0">
              <a:solidFill>
                <a:srgbClr val="92D050"/>
              </a:solidFill>
            </a:endParaRPr>
          </a:p>
          <a:p>
            <a:pPr>
              <a:spcBef>
                <a:spcPct val="50000"/>
              </a:spcBef>
            </a:pPr>
            <a:endParaRPr lang="en-US" sz="4000" dirty="0" smtClean="0"/>
          </a:p>
          <a:p>
            <a:pPr>
              <a:spcBef>
                <a:spcPct val="50000"/>
              </a:spcBef>
            </a:pPr>
            <a:endParaRPr lang="en-US" sz="4000" dirty="0"/>
          </a:p>
          <a:p>
            <a:pPr>
              <a:spcBef>
                <a:spcPct val="50000"/>
              </a:spcBef>
            </a:pPr>
            <a:endParaRPr lang="en-US" sz="4000" dirty="0" smtClean="0"/>
          </a:p>
          <a:p>
            <a:pPr>
              <a:spcBef>
                <a:spcPct val="50000"/>
              </a:spcBef>
            </a:pP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45059" name="Text Box 3"/>
          <p:cNvSpPr txBox="1">
            <a:spLocks noChangeArrowheads="1"/>
          </p:cNvSpPr>
          <p:nvPr/>
        </p:nvSpPr>
        <p:spPr bwMode="auto">
          <a:xfrm>
            <a:off x="0" y="914400"/>
            <a:ext cx="9144000" cy="4031873"/>
          </a:xfrm>
          <a:prstGeom prst="rect">
            <a:avLst/>
          </a:prstGeom>
          <a:noFill/>
          <a:ln w="9525">
            <a:noFill/>
            <a:miter lim="800000"/>
            <a:headEnd/>
            <a:tailEnd/>
          </a:ln>
          <a:effectLst/>
        </p:spPr>
        <p:txBody>
          <a:bodyPr wrap="square">
            <a:spAutoFit/>
          </a:bodyPr>
          <a:lstStyle/>
          <a:p>
            <a:pPr algn="l">
              <a:spcBef>
                <a:spcPct val="50000"/>
              </a:spcBef>
            </a:pPr>
            <a:r>
              <a:rPr lang="en-US" sz="1600" dirty="0" smtClean="0"/>
              <a:t>					</a:t>
            </a:r>
          </a:p>
          <a:p>
            <a:pPr algn="l">
              <a:spcBef>
                <a:spcPct val="50000"/>
              </a:spcBef>
            </a:pPr>
            <a:endParaRPr lang="en-US" sz="1600" dirty="0" smtClean="0"/>
          </a:p>
          <a:p>
            <a:pPr algn="l">
              <a:spcBef>
                <a:spcPct val="50000"/>
              </a:spcBef>
            </a:pPr>
            <a:endParaRPr lang="en-US" sz="1600" dirty="0" smtClean="0"/>
          </a:p>
          <a:p>
            <a:pPr algn="l">
              <a:spcBef>
                <a:spcPct val="50000"/>
              </a:spcBef>
            </a:pPr>
            <a:endParaRPr lang="en-US" sz="1600" dirty="0" smtClean="0"/>
          </a:p>
          <a:p>
            <a:pPr algn="l">
              <a:spcBef>
                <a:spcPct val="50000"/>
              </a:spcBef>
            </a:pPr>
            <a:endParaRPr lang="en-US" sz="1600" dirty="0" smtClean="0"/>
          </a:p>
          <a:p>
            <a:pPr algn="l">
              <a:spcBef>
                <a:spcPct val="50000"/>
              </a:spcBef>
            </a:pPr>
            <a:r>
              <a:rPr lang="en-US" sz="1600" dirty="0" smtClean="0">
                <a:solidFill>
                  <a:srgbClr val="92D050"/>
                </a:solidFill>
              </a:rPr>
              <a:t>	Left wing		    	Center			Right wing</a:t>
            </a:r>
          </a:p>
          <a:p>
            <a:pPr algn="l">
              <a:spcBef>
                <a:spcPct val="50000"/>
              </a:spcBef>
            </a:pPr>
            <a:r>
              <a:rPr lang="en-US" sz="1600" dirty="0" smtClean="0">
                <a:solidFill>
                  <a:srgbClr val="92D050"/>
                </a:solidFill>
              </a:rPr>
              <a:t>	___________________________________________________________</a:t>
            </a:r>
          </a:p>
          <a:p>
            <a:pPr algn="l">
              <a:spcBef>
                <a:spcPct val="50000"/>
              </a:spcBef>
            </a:pPr>
            <a:endParaRPr lang="en-US" sz="1600" dirty="0"/>
          </a:p>
          <a:p>
            <a:pPr algn="l">
              <a:spcBef>
                <a:spcPct val="50000"/>
              </a:spcBef>
            </a:pPr>
            <a:r>
              <a:rPr lang="en-US" sz="1600" dirty="0" smtClean="0"/>
              <a:t>Communism	 Socialism		 Liberalism 	 Conservatism 	 Fascism</a:t>
            </a:r>
          </a:p>
          <a:p>
            <a:pPr algn="l">
              <a:spcBef>
                <a:spcPct val="50000"/>
              </a:spcBef>
            </a:pPr>
            <a:endParaRPr lang="en-US" sz="1600" dirty="0"/>
          </a:p>
          <a:p>
            <a:pPr algn="l">
              <a:spcBef>
                <a:spcPct val="50000"/>
              </a:spcBef>
            </a:pP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3">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13314" name="Text Box 2"/>
          <p:cNvSpPr txBox="1">
            <a:spLocks noChangeArrowheads="1"/>
          </p:cNvSpPr>
          <p:nvPr/>
        </p:nvSpPr>
        <p:spPr bwMode="auto">
          <a:xfrm>
            <a:off x="914400" y="1905000"/>
            <a:ext cx="7191375" cy="1433513"/>
          </a:xfrm>
          <a:prstGeom prst="rect">
            <a:avLst/>
          </a:prstGeom>
          <a:noFill/>
          <a:ln w="9525">
            <a:noFill/>
            <a:miter lim="800000"/>
            <a:headEnd/>
            <a:tailEnd/>
          </a:ln>
          <a:effectLst/>
        </p:spPr>
        <p:txBody>
          <a:bodyPr>
            <a:spAutoFit/>
          </a:bodyPr>
          <a:lstStyle/>
          <a:p>
            <a:endParaRPr lang="en-US" sz="8800" b="0">
              <a:solidFill>
                <a:schemeClr val="tx1"/>
              </a:solidFill>
            </a:endParaRPr>
          </a:p>
        </p:txBody>
      </p:sp>
      <p:sp>
        <p:nvSpPr>
          <p:cNvPr id="13316" name="Text Box 4"/>
          <p:cNvSpPr txBox="1">
            <a:spLocks noChangeArrowheads="1"/>
          </p:cNvSpPr>
          <p:nvPr/>
        </p:nvSpPr>
        <p:spPr bwMode="auto">
          <a:xfrm>
            <a:off x="609600" y="457200"/>
            <a:ext cx="7924800" cy="4524315"/>
          </a:xfrm>
          <a:prstGeom prst="rect">
            <a:avLst/>
          </a:prstGeom>
          <a:noFill/>
          <a:ln w="9525">
            <a:noFill/>
            <a:miter lim="800000"/>
            <a:headEnd/>
            <a:tailEnd/>
          </a:ln>
          <a:effectLst/>
        </p:spPr>
        <p:txBody>
          <a:bodyPr>
            <a:spAutoFit/>
          </a:bodyPr>
          <a:lstStyle/>
          <a:p>
            <a:pPr>
              <a:spcBef>
                <a:spcPct val="50000"/>
              </a:spcBef>
            </a:pPr>
            <a:r>
              <a:rPr lang="en-US" sz="7200" dirty="0" smtClean="0"/>
              <a:t>What three components make up the Legislative Branch?</a:t>
            </a:r>
            <a:endParaRPr lang="en-US" sz="7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46083" name="Text Box 3"/>
          <p:cNvSpPr txBox="1">
            <a:spLocks noChangeArrowheads="1"/>
          </p:cNvSpPr>
          <p:nvPr/>
        </p:nvSpPr>
        <p:spPr bwMode="auto">
          <a:xfrm>
            <a:off x="685800" y="838200"/>
            <a:ext cx="7848600" cy="3046988"/>
          </a:xfrm>
          <a:prstGeom prst="rect">
            <a:avLst/>
          </a:prstGeom>
          <a:noFill/>
          <a:ln w="9525">
            <a:noFill/>
            <a:miter lim="800000"/>
            <a:headEnd/>
            <a:tailEnd/>
          </a:ln>
          <a:effectLst/>
        </p:spPr>
        <p:txBody>
          <a:bodyPr>
            <a:spAutoFit/>
          </a:bodyPr>
          <a:lstStyle/>
          <a:p>
            <a:pPr marL="1143000" indent="-1143000">
              <a:spcBef>
                <a:spcPct val="50000"/>
              </a:spcBef>
              <a:buAutoNum type="arabicParenR"/>
            </a:pPr>
            <a:r>
              <a:rPr lang="en-US" sz="4800" dirty="0" smtClean="0"/>
              <a:t>House of Commons</a:t>
            </a:r>
          </a:p>
          <a:p>
            <a:pPr marL="457200" indent="-457200">
              <a:spcBef>
                <a:spcPct val="50000"/>
              </a:spcBef>
              <a:buAutoNum type="arabicParenR"/>
            </a:pPr>
            <a:r>
              <a:rPr lang="en-US" sz="4800" dirty="0" smtClean="0"/>
              <a:t> Senate</a:t>
            </a:r>
          </a:p>
          <a:p>
            <a:pPr marL="457200" indent="-457200">
              <a:spcBef>
                <a:spcPct val="50000"/>
              </a:spcBef>
              <a:buAutoNum type="arabicParenR"/>
            </a:pPr>
            <a:r>
              <a:rPr lang="en-US" sz="4800" dirty="0" smtClean="0"/>
              <a:t> Governor General</a:t>
            </a:r>
            <a:endParaRPr lang="en-US"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14339" name="Text Box 3"/>
          <p:cNvSpPr txBox="1">
            <a:spLocks noChangeArrowheads="1"/>
          </p:cNvSpPr>
          <p:nvPr/>
        </p:nvSpPr>
        <p:spPr bwMode="auto">
          <a:xfrm>
            <a:off x="685800" y="990600"/>
            <a:ext cx="7696200" cy="3785652"/>
          </a:xfrm>
          <a:prstGeom prst="rect">
            <a:avLst/>
          </a:prstGeom>
          <a:noFill/>
          <a:ln w="9525">
            <a:noFill/>
            <a:miter lim="800000"/>
            <a:headEnd/>
            <a:tailEnd/>
          </a:ln>
          <a:effectLst/>
        </p:spPr>
        <p:txBody>
          <a:bodyPr wrap="square">
            <a:spAutoFit/>
          </a:bodyPr>
          <a:lstStyle/>
          <a:p>
            <a:pPr algn="l">
              <a:spcBef>
                <a:spcPct val="50000"/>
              </a:spcBef>
            </a:pPr>
            <a:r>
              <a:rPr lang="en-US" sz="4000" dirty="0" smtClean="0"/>
              <a:t>a) How many seats are there in the House of Commons?</a:t>
            </a:r>
          </a:p>
          <a:p>
            <a:pPr algn="l">
              <a:spcBef>
                <a:spcPct val="50000"/>
              </a:spcBef>
            </a:pPr>
            <a:r>
              <a:rPr lang="en-US" sz="4000" dirty="0" smtClean="0"/>
              <a:t>b) What is a CAUCUS</a:t>
            </a:r>
          </a:p>
          <a:p>
            <a:pPr algn="l">
              <a:spcBef>
                <a:spcPct val="50000"/>
              </a:spcBef>
            </a:pPr>
            <a:r>
              <a:rPr lang="en-US" sz="4000" dirty="0" smtClean="0"/>
              <a:t>c) What is a Party Whip (why is it important)?</a:t>
            </a: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47107" name="Text Box 3"/>
          <p:cNvSpPr txBox="1">
            <a:spLocks noChangeArrowheads="1"/>
          </p:cNvSpPr>
          <p:nvPr/>
        </p:nvSpPr>
        <p:spPr bwMode="auto">
          <a:xfrm>
            <a:off x="304800" y="304800"/>
            <a:ext cx="8610600" cy="5262979"/>
          </a:xfrm>
          <a:prstGeom prst="rect">
            <a:avLst/>
          </a:prstGeom>
          <a:noFill/>
          <a:ln w="9525">
            <a:noFill/>
            <a:miter lim="800000"/>
            <a:headEnd/>
            <a:tailEnd/>
          </a:ln>
          <a:effectLst/>
        </p:spPr>
        <p:txBody>
          <a:bodyPr wrap="square">
            <a:spAutoFit/>
          </a:bodyPr>
          <a:lstStyle/>
          <a:p>
            <a:pPr marL="742950" indent="-742950" algn="l">
              <a:spcBef>
                <a:spcPct val="50000"/>
              </a:spcBef>
              <a:buAutoNum type="alphaLcParenR"/>
            </a:pPr>
            <a:r>
              <a:rPr lang="en-US" sz="3200" dirty="0" smtClean="0"/>
              <a:t>How many seats are there in the House of Commons?</a:t>
            </a:r>
          </a:p>
          <a:p>
            <a:pPr marL="742950" indent="-742950" algn="l">
              <a:spcBef>
                <a:spcPct val="50000"/>
              </a:spcBef>
            </a:pPr>
            <a:r>
              <a:rPr lang="en-US" sz="3200" dirty="0" smtClean="0">
                <a:solidFill>
                  <a:srgbClr val="FF0000"/>
                </a:solidFill>
              </a:rPr>
              <a:t>308</a:t>
            </a:r>
          </a:p>
          <a:p>
            <a:pPr algn="l">
              <a:spcBef>
                <a:spcPct val="50000"/>
              </a:spcBef>
            </a:pPr>
            <a:r>
              <a:rPr lang="en-US" sz="3200" dirty="0" smtClean="0"/>
              <a:t>b) What is a CAUCUS</a:t>
            </a:r>
          </a:p>
          <a:p>
            <a:pPr algn="l">
              <a:spcBef>
                <a:spcPct val="50000"/>
              </a:spcBef>
            </a:pPr>
            <a:r>
              <a:rPr lang="en-US" sz="3200" dirty="0" smtClean="0">
                <a:solidFill>
                  <a:srgbClr val="FF0000"/>
                </a:solidFill>
              </a:rPr>
              <a:t>The gathering of a party’s MPs to privately settle disagreements </a:t>
            </a:r>
          </a:p>
          <a:p>
            <a:pPr algn="l">
              <a:spcBef>
                <a:spcPct val="50000"/>
              </a:spcBef>
            </a:pPr>
            <a:r>
              <a:rPr lang="en-US" sz="3200" dirty="0" smtClean="0"/>
              <a:t>c) What is a Party Whip (why is it important)?</a:t>
            </a:r>
          </a:p>
          <a:p>
            <a:pPr algn="l">
              <a:spcBef>
                <a:spcPct val="50000"/>
              </a:spcBef>
            </a:pPr>
            <a:r>
              <a:rPr lang="en-US" sz="3200" dirty="0" smtClean="0">
                <a:solidFill>
                  <a:srgbClr val="FF0000"/>
                </a:solidFill>
              </a:rPr>
              <a:t>Ensures that members abide by party decisions</a:t>
            </a:r>
            <a:endParaRPr lang="en-US" sz="32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15363" name="Text Box 3"/>
          <p:cNvSpPr txBox="1">
            <a:spLocks noChangeArrowheads="1"/>
          </p:cNvSpPr>
          <p:nvPr/>
        </p:nvSpPr>
        <p:spPr bwMode="auto">
          <a:xfrm>
            <a:off x="609600" y="685800"/>
            <a:ext cx="7924800" cy="5447645"/>
          </a:xfrm>
          <a:prstGeom prst="rect">
            <a:avLst/>
          </a:prstGeom>
          <a:noFill/>
          <a:ln w="9525">
            <a:noFill/>
            <a:miter lim="800000"/>
            <a:headEnd/>
            <a:tailEnd/>
          </a:ln>
          <a:effectLst/>
        </p:spPr>
        <p:txBody>
          <a:bodyPr wrap="square">
            <a:spAutoFit/>
          </a:bodyPr>
          <a:lstStyle/>
          <a:p>
            <a:pPr marL="1143000" indent="-1143000" algn="l">
              <a:spcBef>
                <a:spcPct val="50000"/>
              </a:spcBef>
              <a:buAutoNum type="arabicParenR"/>
            </a:pPr>
            <a:r>
              <a:rPr lang="en-US" sz="4000" dirty="0" smtClean="0"/>
              <a:t>Explain the Role of the Senate</a:t>
            </a:r>
          </a:p>
          <a:p>
            <a:pPr marL="1143000" indent="-1143000" algn="l">
              <a:spcBef>
                <a:spcPct val="50000"/>
              </a:spcBef>
              <a:buAutoNum type="arabicParenR"/>
            </a:pPr>
            <a:r>
              <a:rPr lang="en-US" sz="4000" dirty="0" smtClean="0"/>
              <a:t>List the qualifications required to be a Senator</a:t>
            </a:r>
          </a:p>
          <a:p>
            <a:pPr marL="1143000" indent="-1143000" algn="l">
              <a:spcBef>
                <a:spcPct val="50000"/>
              </a:spcBef>
              <a:buAutoNum type="arabicParenR"/>
            </a:pPr>
            <a:r>
              <a:rPr lang="en-US" sz="4000" dirty="0" smtClean="0"/>
              <a:t>What are some criticisms of our Senate</a:t>
            </a:r>
          </a:p>
          <a:p>
            <a:pPr marL="1143000" indent="-1143000">
              <a:spcBef>
                <a:spcPct val="50000"/>
              </a:spcBef>
            </a:pPr>
            <a:r>
              <a:rPr lang="en-US" sz="7200" dirty="0" smtClean="0"/>
              <a:t> </a:t>
            </a:r>
            <a:endParaRPr lang="en-US" sz="7200" dirty="0"/>
          </a:p>
        </p:txBody>
      </p:sp>
      <p:pic>
        <p:nvPicPr>
          <p:cNvPr id="6" name="Picture 6" descr="http://t0.gstatic.com/images?q=tbn:ANd9GcTyM7nl7NAk6HF_19CMkao5P13NWhJO_KJFD6533JcbFBv58-Ynaw"/>
          <p:cNvPicPr>
            <a:picLocks noChangeAspect="1" noChangeArrowheads="1"/>
          </p:cNvPicPr>
          <p:nvPr/>
        </p:nvPicPr>
        <p:blipFill>
          <a:blip r:embed="rId3" cstate="print"/>
          <a:srcRect/>
          <a:stretch>
            <a:fillRect/>
          </a:stretch>
        </p:blipFill>
        <p:spPr bwMode="auto">
          <a:xfrm>
            <a:off x="1219200" y="4572000"/>
            <a:ext cx="3276600" cy="1914525"/>
          </a:xfrm>
          <a:prstGeom prst="rect">
            <a:avLst/>
          </a:prstGeom>
          <a:noFill/>
          <a:ln w="9525">
            <a:noFill/>
            <a:miter lim="800000"/>
            <a:headEnd/>
            <a:tailEnd/>
          </a:ln>
        </p:spPr>
      </p:pic>
      <p:pic>
        <p:nvPicPr>
          <p:cNvPr id="7" name="Picture 2" descr="http://www.parl.gc.ca/information/about/process/house/guide/images/HOC_session_e.jpg"/>
          <p:cNvPicPr>
            <a:picLocks noChangeAspect="1" noChangeArrowheads="1"/>
          </p:cNvPicPr>
          <p:nvPr/>
        </p:nvPicPr>
        <p:blipFill>
          <a:blip r:embed="rId4" cstate="print"/>
          <a:srcRect/>
          <a:stretch>
            <a:fillRect/>
          </a:stretch>
        </p:blipFill>
        <p:spPr bwMode="auto">
          <a:xfrm>
            <a:off x="5181600" y="4038600"/>
            <a:ext cx="3200400" cy="257469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838200" y="304800"/>
            <a:ext cx="6781800" cy="2667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CA" sz="3600" kern="10">
                <a:ln w="9525">
                  <a:round/>
                  <a:headEnd/>
                  <a:tailEnd/>
                </a:ln>
                <a:gradFill rotWithShape="0">
                  <a:gsLst>
                    <a:gs pos="0">
                      <a:srgbClr val="FFE701"/>
                    </a:gs>
                    <a:gs pos="100000">
                      <a:srgbClr val="FE3E02"/>
                    </a:gs>
                  </a:gsLst>
                  <a:lin ang="5400000" scaled="1"/>
                </a:gradFill>
                <a:latin typeface="Impact"/>
              </a:rPr>
              <a:t>Jeopardy</a:t>
            </a:r>
          </a:p>
        </p:txBody>
      </p:sp>
      <p:sp>
        <p:nvSpPr>
          <p:cNvPr id="3077" name="Text Box 5"/>
          <p:cNvSpPr txBox="1">
            <a:spLocks noChangeArrowheads="1"/>
          </p:cNvSpPr>
          <p:nvPr/>
        </p:nvSpPr>
        <p:spPr bwMode="auto">
          <a:xfrm>
            <a:off x="381000" y="3200400"/>
            <a:ext cx="8382000" cy="3019425"/>
          </a:xfrm>
          <a:prstGeom prst="rect">
            <a:avLst/>
          </a:prstGeom>
          <a:noFill/>
          <a:ln w="9525">
            <a:noFill/>
            <a:miter lim="800000"/>
            <a:headEnd/>
            <a:tailEnd/>
          </a:ln>
          <a:effectLst/>
        </p:spPr>
        <p:txBody>
          <a:bodyPr>
            <a:spAutoFit/>
          </a:bodyPr>
          <a:lstStyle/>
          <a:p>
            <a:r>
              <a:rPr lang="en-US" sz="4800" b="0"/>
              <a:t>Choose a category.  </a:t>
            </a:r>
          </a:p>
          <a:p>
            <a:r>
              <a:rPr lang="en-US" sz="4800" b="0"/>
              <a:t>You will be given the answer.  </a:t>
            </a:r>
          </a:p>
          <a:p>
            <a:r>
              <a:rPr lang="en-US" sz="4800" b="0"/>
              <a:t>You must give the correct question.</a:t>
            </a:r>
            <a:endParaRPr lang="en-US" b="0">
              <a:solidFill>
                <a:schemeClr val="tx1"/>
              </a:solidFill>
            </a:endParaRPr>
          </a:p>
        </p:txBody>
      </p:sp>
      <p:sp>
        <p:nvSpPr>
          <p:cNvPr id="3079" name="AutoShape 7">
            <a:hlinkClick r:id="rId3" action="ppaction://hlinksldjump" highlightClick="1"/>
          </p:cNvPr>
          <p:cNvSpPr>
            <a:spLocks noChangeArrowheads="1"/>
          </p:cNvSpPr>
          <p:nvPr/>
        </p:nvSpPr>
        <p:spPr bwMode="auto">
          <a:xfrm>
            <a:off x="5867400" y="5334000"/>
            <a:ext cx="2743200" cy="1219200"/>
          </a:xfrm>
          <a:prstGeom prst="actionButtonBlank">
            <a:avLst/>
          </a:prstGeom>
          <a:solidFill>
            <a:schemeClr val="accent2"/>
          </a:solidFill>
          <a:ln w="9525">
            <a:solidFill>
              <a:schemeClr val="tx1"/>
            </a:solidFill>
            <a:miter lim="800000"/>
            <a:headEnd/>
            <a:tailEnd/>
          </a:ln>
          <a:effectLst/>
        </p:spPr>
        <p:txBody>
          <a:bodyPr wrap="none" anchor="ctr"/>
          <a:lstStyle/>
          <a:p>
            <a:r>
              <a:rPr lang="en-US">
                <a:solidFill>
                  <a:srgbClr val="FFFF00"/>
                </a:solidFill>
                <a:hlinkClick r:id="rId3" action="ppaction://hlinksldjump"/>
              </a:rPr>
              <a:t>Click to begin.</a:t>
            </a:r>
            <a:endParaRPr lang="en-US"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0" fill="hold"/>
                                        <p:tgtEl>
                                          <p:spTgt spid="3076"/>
                                        </p:tgtEl>
                                        <p:attrNameLst>
                                          <p:attrName>ppt_w</p:attrName>
                                        </p:attrNameLst>
                                      </p:cBhvr>
                                      <p:tavLst>
                                        <p:tav tm="0" fmla="#ppt_w*sin(2.5*pi*$)">
                                          <p:val>
                                            <p:fltVal val="0"/>
                                          </p:val>
                                        </p:tav>
                                        <p:tav tm="100000">
                                          <p:val>
                                            <p:fltVal val="1"/>
                                          </p:val>
                                        </p:tav>
                                      </p:tavLst>
                                    </p:anim>
                                    <p:anim calcmode="lin" valueType="num">
                                      <p:cBhvr>
                                        <p:cTn id="8" dur="5000" fill="hold"/>
                                        <p:tgtEl>
                                          <p:spTgt spid="307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his is Jeopard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48131" name="Text Box 3"/>
          <p:cNvSpPr txBox="1">
            <a:spLocks noChangeArrowheads="1"/>
          </p:cNvSpPr>
          <p:nvPr/>
        </p:nvSpPr>
        <p:spPr bwMode="auto">
          <a:xfrm>
            <a:off x="685800" y="2133600"/>
            <a:ext cx="7848600" cy="461665"/>
          </a:xfrm>
          <a:prstGeom prst="rect">
            <a:avLst/>
          </a:prstGeom>
          <a:noFill/>
          <a:ln w="9525">
            <a:noFill/>
            <a:miter lim="800000"/>
            <a:headEnd/>
            <a:tailEnd/>
          </a:ln>
          <a:effectLst/>
        </p:spPr>
        <p:txBody>
          <a:bodyPr>
            <a:spAutoFit/>
          </a:bodyPr>
          <a:lstStyle/>
          <a:p>
            <a:pPr>
              <a:spcBef>
                <a:spcPct val="50000"/>
              </a:spcBef>
            </a:pPr>
            <a:endParaRPr lang="en-US" dirty="0"/>
          </a:p>
        </p:txBody>
      </p:sp>
      <p:graphicFrame>
        <p:nvGraphicFramePr>
          <p:cNvPr id="6" name="Table 5"/>
          <p:cNvGraphicFramePr>
            <a:graphicFrameLocks noGrp="1"/>
          </p:cNvGraphicFramePr>
          <p:nvPr/>
        </p:nvGraphicFramePr>
        <p:xfrm>
          <a:off x="228600" y="381000"/>
          <a:ext cx="8686800" cy="5314341"/>
        </p:xfrm>
        <a:graphic>
          <a:graphicData uri="http://schemas.openxmlformats.org/drawingml/2006/table">
            <a:tbl>
              <a:tblPr firstRow="1" bandRow="1">
                <a:tableStyleId>{5C22544A-7EE6-4342-B048-85BDC9FD1C3A}</a:tableStyleId>
              </a:tblPr>
              <a:tblGrid>
                <a:gridCol w="2895600"/>
                <a:gridCol w="2895600"/>
                <a:gridCol w="2895600"/>
              </a:tblGrid>
              <a:tr h="528981">
                <a:tc>
                  <a:txBody>
                    <a:bodyPr/>
                    <a:lstStyle/>
                    <a:p>
                      <a:pPr algn="ctr">
                        <a:buFont typeface="Arial" pitchFamily="34" charset="0"/>
                        <a:buChar char="•"/>
                      </a:pPr>
                      <a:r>
                        <a:rPr lang="en-CA" sz="2800" dirty="0" smtClean="0">
                          <a:solidFill>
                            <a:srgbClr val="FF0000"/>
                          </a:solidFill>
                        </a:rPr>
                        <a:t>ROLE</a:t>
                      </a:r>
                      <a:endParaRPr lang="en-CA" sz="2800" dirty="0">
                        <a:solidFill>
                          <a:srgbClr val="FF0000"/>
                        </a:solidFill>
                      </a:endParaRPr>
                    </a:p>
                  </a:txBody>
                  <a:tcPr/>
                </a:tc>
                <a:tc>
                  <a:txBody>
                    <a:bodyPr/>
                    <a:lstStyle/>
                    <a:p>
                      <a:pPr algn="ctr">
                        <a:buFont typeface="Arial" pitchFamily="34" charset="0"/>
                        <a:buChar char="•"/>
                      </a:pPr>
                      <a:r>
                        <a:rPr lang="en-CA" sz="2800" dirty="0" smtClean="0">
                          <a:solidFill>
                            <a:srgbClr val="FF0000"/>
                          </a:solidFill>
                        </a:rPr>
                        <a:t>Qualifications</a:t>
                      </a:r>
                      <a:endParaRPr lang="en-CA" sz="2800" dirty="0">
                        <a:solidFill>
                          <a:srgbClr val="FF0000"/>
                        </a:solidFill>
                      </a:endParaRPr>
                    </a:p>
                  </a:txBody>
                  <a:tcPr/>
                </a:tc>
                <a:tc>
                  <a:txBody>
                    <a:bodyPr/>
                    <a:lstStyle/>
                    <a:p>
                      <a:pPr algn="ctr">
                        <a:buFont typeface="Arial" pitchFamily="34" charset="0"/>
                        <a:buChar char="•"/>
                      </a:pPr>
                      <a:r>
                        <a:rPr lang="en-CA" sz="2800" dirty="0" smtClean="0">
                          <a:solidFill>
                            <a:srgbClr val="FF0000"/>
                          </a:solidFill>
                        </a:rPr>
                        <a:t>Criticisms</a:t>
                      </a:r>
                      <a:endParaRPr lang="en-CA" sz="2800" dirty="0">
                        <a:solidFill>
                          <a:srgbClr val="FF0000"/>
                        </a:solidFill>
                      </a:endParaRPr>
                    </a:p>
                  </a:txBody>
                  <a:tcPr/>
                </a:tc>
              </a:tr>
              <a:tr h="2869539">
                <a:tc>
                  <a:txBody>
                    <a:bodyPr/>
                    <a:lstStyle/>
                    <a:p>
                      <a:pPr eaLnBrk="1" hangingPunct="1">
                        <a:buFont typeface="Arial" pitchFamily="34" charset="0"/>
                        <a:buChar char="•"/>
                      </a:pPr>
                      <a:r>
                        <a:rPr lang="en-US" sz="2800" dirty="0" smtClean="0"/>
                        <a:t>The Senate is appointed by the Gov Gen on the </a:t>
                      </a:r>
                      <a:r>
                        <a:rPr lang="en-US" sz="2800" b="1" u="sng" dirty="0" smtClean="0"/>
                        <a:t>advice</a:t>
                      </a:r>
                      <a:r>
                        <a:rPr lang="en-US" sz="2800" dirty="0" smtClean="0"/>
                        <a:t> of the Prime Minister  </a:t>
                      </a:r>
                    </a:p>
                    <a:p>
                      <a:pPr eaLnBrk="1" hangingPunct="1">
                        <a:buFont typeface="Arial" pitchFamily="34" charset="0"/>
                        <a:buChar char="•"/>
                      </a:pPr>
                      <a:r>
                        <a:rPr lang="en-US" sz="2800" dirty="0" smtClean="0"/>
                        <a:t>Gives second thought to HOC legislation</a:t>
                      </a:r>
                    </a:p>
                    <a:p>
                      <a:pPr eaLnBrk="1" hangingPunct="1">
                        <a:buFont typeface="Arial" pitchFamily="34" charset="0"/>
                        <a:buChar char="•"/>
                      </a:pPr>
                      <a:r>
                        <a:rPr lang="en-US" sz="2800" dirty="0" smtClean="0"/>
                        <a:t>Have a veto (rarely used)</a:t>
                      </a:r>
                      <a:endParaRPr lang="en-CA" sz="2800" dirty="0" smtClean="0"/>
                    </a:p>
                    <a:p>
                      <a:pPr>
                        <a:buFont typeface="Arial" pitchFamily="34" charset="0"/>
                        <a:buChar char="•"/>
                      </a:pPr>
                      <a:endParaRPr lang="en-CA" sz="2800" dirty="0"/>
                    </a:p>
                  </a:txBody>
                  <a:tcPr/>
                </a:tc>
                <a:tc>
                  <a:txBody>
                    <a:bodyPr/>
                    <a:lstStyle/>
                    <a:p>
                      <a:pPr marL="320040" indent="-320040" eaLnBrk="1" fontAlgn="auto" hangingPunct="1">
                        <a:spcAft>
                          <a:spcPts val="0"/>
                        </a:spcAft>
                        <a:buFont typeface="Arial" pitchFamily="34" charset="0"/>
                        <a:buChar char="•"/>
                        <a:defRPr/>
                      </a:pPr>
                      <a:r>
                        <a:rPr lang="en-US" sz="2800" dirty="0" smtClean="0"/>
                        <a:t>Must be 30 yrs old.</a:t>
                      </a:r>
                      <a:endParaRPr lang="en-CA" sz="2800" dirty="0" smtClean="0"/>
                    </a:p>
                    <a:p>
                      <a:pPr marL="320040" indent="-320040" eaLnBrk="1" fontAlgn="auto" hangingPunct="1">
                        <a:spcAft>
                          <a:spcPts val="0"/>
                        </a:spcAft>
                        <a:buFont typeface="Arial" pitchFamily="34" charset="0"/>
                        <a:buChar char="•"/>
                        <a:defRPr/>
                      </a:pPr>
                      <a:r>
                        <a:rPr lang="en-US" sz="2800" dirty="0" smtClean="0"/>
                        <a:t>Own $4000 dollars in property</a:t>
                      </a:r>
                      <a:endParaRPr lang="en-CA" sz="2800" dirty="0" smtClean="0"/>
                    </a:p>
                    <a:p>
                      <a:pPr marL="320040" indent="-320040" eaLnBrk="1" fontAlgn="auto" hangingPunct="1">
                        <a:spcAft>
                          <a:spcPts val="0"/>
                        </a:spcAft>
                        <a:buFont typeface="Arial" pitchFamily="34" charset="0"/>
                        <a:buChar char="•"/>
                        <a:defRPr/>
                      </a:pPr>
                      <a:r>
                        <a:rPr lang="en-US" sz="2800" dirty="0" smtClean="0"/>
                        <a:t>Live in the province they represent.</a:t>
                      </a:r>
                      <a:endParaRPr lang="en-CA" sz="2800" dirty="0" smtClean="0"/>
                    </a:p>
                    <a:p>
                      <a:pPr marL="320040" indent="-320040" eaLnBrk="1" fontAlgn="auto" hangingPunct="1">
                        <a:spcAft>
                          <a:spcPts val="0"/>
                        </a:spcAft>
                        <a:buFont typeface="Arial" pitchFamily="34" charset="0"/>
                        <a:buChar char="•"/>
                        <a:defRPr/>
                      </a:pPr>
                      <a:r>
                        <a:rPr lang="en-US" sz="2800" dirty="0" smtClean="0"/>
                        <a:t>Canadian citizen</a:t>
                      </a:r>
                      <a:endParaRPr lang="en-CA" sz="2800" dirty="0"/>
                    </a:p>
                  </a:txBody>
                  <a:tcPr/>
                </a:tc>
                <a:tc>
                  <a:txBody>
                    <a:bodyPr/>
                    <a:lstStyle/>
                    <a:p>
                      <a:pPr>
                        <a:buFont typeface="Arial" pitchFamily="34" charset="0"/>
                        <a:buChar char="•"/>
                      </a:pPr>
                      <a:r>
                        <a:rPr lang="en-CA" sz="2800" dirty="0" smtClean="0"/>
                        <a:t>serves patronage for party in power</a:t>
                      </a:r>
                    </a:p>
                    <a:p>
                      <a:pPr>
                        <a:buFont typeface="Arial" pitchFamily="34" charset="0"/>
                        <a:buChar char="•"/>
                      </a:pPr>
                      <a:r>
                        <a:rPr lang="en-CA" sz="2800" dirty="0" smtClean="0"/>
                        <a:t>Unequal distribution</a:t>
                      </a:r>
                    </a:p>
                    <a:p>
                      <a:pPr>
                        <a:buFont typeface="Arial" pitchFamily="34" charset="0"/>
                        <a:buChar char="•"/>
                      </a:pPr>
                      <a:r>
                        <a:rPr lang="en-CA" sz="2800" dirty="0" smtClean="0"/>
                        <a:t> 2/3 are businessmen</a:t>
                      </a:r>
                    </a:p>
                    <a:p>
                      <a:pPr>
                        <a:buFont typeface="Arial" pitchFamily="34" charset="0"/>
                        <a:buChar char="•"/>
                      </a:pPr>
                      <a:r>
                        <a:rPr lang="en-CA" sz="2800" dirty="0" smtClean="0"/>
                        <a:t>  Veto power</a:t>
                      </a:r>
                    </a:p>
                    <a:p>
                      <a:pPr>
                        <a:buFont typeface="Arial" pitchFamily="34" charset="0"/>
                        <a:buChar char="•"/>
                      </a:pPr>
                      <a:r>
                        <a:rPr lang="en-CA" sz="2800" dirty="0" smtClean="0"/>
                        <a:t> Appointed for life/hard to fire</a:t>
                      </a:r>
                      <a:endParaRPr lang="en-CA" sz="2800"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16387" name="Text Box 3"/>
          <p:cNvSpPr txBox="1">
            <a:spLocks noChangeArrowheads="1"/>
          </p:cNvSpPr>
          <p:nvPr/>
        </p:nvSpPr>
        <p:spPr bwMode="auto">
          <a:xfrm>
            <a:off x="609600" y="685800"/>
            <a:ext cx="8001000" cy="4524315"/>
          </a:xfrm>
          <a:prstGeom prst="rect">
            <a:avLst/>
          </a:prstGeom>
          <a:noFill/>
          <a:ln w="9525">
            <a:noFill/>
            <a:miter lim="800000"/>
            <a:headEnd/>
            <a:tailEnd/>
          </a:ln>
          <a:effectLst/>
        </p:spPr>
        <p:txBody>
          <a:bodyPr>
            <a:spAutoFit/>
          </a:bodyPr>
          <a:lstStyle/>
          <a:p>
            <a:pPr>
              <a:spcBef>
                <a:spcPct val="50000"/>
              </a:spcBef>
            </a:pPr>
            <a:r>
              <a:rPr lang="en-US" sz="7200" dirty="0" smtClean="0"/>
              <a:t>List four powers for each level of government (Fed/</a:t>
            </a:r>
            <a:r>
              <a:rPr lang="en-US" sz="7200" dirty="0" err="1" smtClean="0"/>
              <a:t>Prov</a:t>
            </a:r>
            <a:r>
              <a:rPr lang="en-US" sz="7200" dirty="0" smtClean="0"/>
              <a:t>/Muni) </a:t>
            </a:r>
            <a:endParaRPr lang="en-US" sz="7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49155" name="Text Box 3"/>
          <p:cNvSpPr txBox="1">
            <a:spLocks noChangeArrowheads="1"/>
          </p:cNvSpPr>
          <p:nvPr/>
        </p:nvSpPr>
        <p:spPr bwMode="auto">
          <a:xfrm>
            <a:off x="685800" y="2133600"/>
            <a:ext cx="7848600" cy="461665"/>
          </a:xfrm>
          <a:prstGeom prst="rect">
            <a:avLst/>
          </a:prstGeom>
          <a:noFill/>
          <a:ln w="9525">
            <a:noFill/>
            <a:miter lim="800000"/>
            <a:headEnd/>
            <a:tailEnd/>
          </a:ln>
          <a:effectLst/>
        </p:spPr>
        <p:txBody>
          <a:bodyPr>
            <a:spAutoFit/>
          </a:bodyPr>
          <a:lstStyle/>
          <a:p>
            <a:pPr>
              <a:spcBef>
                <a:spcPct val="50000"/>
              </a:spcBef>
            </a:pPr>
            <a:endParaRPr lang="en-US" dirty="0"/>
          </a:p>
        </p:txBody>
      </p:sp>
      <p:graphicFrame>
        <p:nvGraphicFramePr>
          <p:cNvPr id="6" name="Table 5"/>
          <p:cNvGraphicFramePr>
            <a:graphicFrameLocks noGrp="1"/>
          </p:cNvGraphicFramePr>
          <p:nvPr/>
        </p:nvGraphicFramePr>
        <p:xfrm>
          <a:off x="685800" y="685800"/>
          <a:ext cx="7772400" cy="5917290"/>
        </p:xfrm>
        <a:graphic>
          <a:graphicData uri="http://schemas.openxmlformats.org/drawingml/2006/table">
            <a:tbl>
              <a:tblPr firstRow="1" bandRow="1">
                <a:tableStyleId>{5C22544A-7EE6-4342-B048-85BDC9FD1C3A}</a:tableStyleId>
              </a:tblPr>
              <a:tblGrid>
                <a:gridCol w="2590800"/>
                <a:gridCol w="2590800"/>
                <a:gridCol w="2590800"/>
              </a:tblGrid>
              <a:tr h="851514">
                <a:tc>
                  <a:txBody>
                    <a:bodyPr/>
                    <a:lstStyle/>
                    <a:p>
                      <a:pPr algn="ctr"/>
                      <a:r>
                        <a:rPr lang="en-CA" sz="2800" dirty="0" smtClean="0">
                          <a:solidFill>
                            <a:schemeClr val="tx2"/>
                          </a:solidFill>
                        </a:rPr>
                        <a:t>Federal</a:t>
                      </a:r>
                      <a:endParaRPr lang="en-CA" sz="2800" dirty="0">
                        <a:solidFill>
                          <a:schemeClr val="tx2"/>
                        </a:solidFill>
                      </a:endParaRPr>
                    </a:p>
                  </a:txBody>
                  <a:tcPr/>
                </a:tc>
                <a:tc>
                  <a:txBody>
                    <a:bodyPr/>
                    <a:lstStyle/>
                    <a:p>
                      <a:pPr algn="ctr"/>
                      <a:r>
                        <a:rPr lang="en-CA" sz="2800" dirty="0" smtClean="0">
                          <a:solidFill>
                            <a:schemeClr val="tx2"/>
                          </a:solidFill>
                        </a:rPr>
                        <a:t>Provincial</a:t>
                      </a:r>
                      <a:endParaRPr lang="en-CA" sz="2800" dirty="0">
                        <a:solidFill>
                          <a:schemeClr val="tx2"/>
                        </a:solidFill>
                      </a:endParaRPr>
                    </a:p>
                  </a:txBody>
                  <a:tcPr/>
                </a:tc>
                <a:tc>
                  <a:txBody>
                    <a:bodyPr/>
                    <a:lstStyle/>
                    <a:p>
                      <a:pPr algn="ctr"/>
                      <a:r>
                        <a:rPr lang="en-CA" sz="2800" dirty="0" smtClean="0">
                          <a:solidFill>
                            <a:schemeClr val="tx2"/>
                          </a:solidFill>
                        </a:rPr>
                        <a:t>Municipal</a:t>
                      </a:r>
                      <a:endParaRPr lang="en-CA" sz="2800" dirty="0">
                        <a:solidFill>
                          <a:schemeClr val="tx2"/>
                        </a:solidFill>
                      </a:endParaRPr>
                    </a:p>
                  </a:txBody>
                  <a:tcPr/>
                </a:tc>
              </a:tr>
              <a:tr h="4418478">
                <a:tc>
                  <a:txBody>
                    <a:bodyPr/>
                    <a:lstStyle/>
                    <a:p>
                      <a:pPr eaLnBrk="1" hangingPunct="1">
                        <a:lnSpc>
                          <a:spcPct val="90000"/>
                        </a:lnSpc>
                        <a:defRPr/>
                      </a:pPr>
                      <a:r>
                        <a:rPr lang="en-US" sz="2400" dirty="0" smtClean="0"/>
                        <a:t>Foreign Trade and Relations</a:t>
                      </a:r>
                    </a:p>
                    <a:p>
                      <a:pPr eaLnBrk="1" hangingPunct="1">
                        <a:lnSpc>
                          <a:spcPct val="90000"/>
                        </a:lnSpc>
                        <a:defRPr/>
                      </a:pPr>
                      <a:r>
                        <a:rPr lang="en-US" sz="2400" dirty="0" smtClean="0"/>
                        <a:t>Currency</a:t>
                      </a:r>
                    </a:p>
                    <a:p>
                      <a:pPr eaLnBrk="1" hangingPunct="1">
                        <a:lnSpc>
                          <a:spcPct val="90000"/>
                        </a:lnSpc>
                        <a:defRPr/>
                      </a:pPr>
                      <a:r>
                        <a:rPr lang="en-US" sz="2400" dirty="0" err="1" smtClean="0"/>
                        <a:t>Defence</a:t>
                      </a:r>
                      <a:endParaRPr lang="en-US" sz="2400" dirty="0" smtClean="0"/>
                    </a:p>
                    <a:p>
                      <a:pPr eaLnBrk="1" hangingPunct="1">
                        <a:lnSpc>
                          <a:spcPct val="90000"/>
                        </a:lnSpc>
                        <a:defRPr/>
                      </a:pPr>
                      <a:r>
                        <a:rPr lang="en-US" sz="2400" dirty="0" smtClean="0"/>
                        <a:t>Postal Service</a:t>
                      </a:r>
                    </a:p>
                    <a:p>
                      <a:pPr eaLnBrk="1" hangingPunct="1">
                        <a:lnSpc>
                          <a:spcPct val="90000"/>
                        </a:lnSpc>
                        <a:defRPr/>
                      </a:pPr>
                      <a:r>
                        <a:rPr lang="en-US" sz="2400" dirty="0" smtClean="0"/>
                        <a:t>Immigration</a:t>
                      </a:r>
                    </a:p>
                    <a:p>
                      <a:pPr eaLnBrk="1" hangingPunct="1">
                        <a:lnSpc>
                          <a:spcPct val="90000"/>
                        </a:lnSpc>
                        <a:defRPr/>
                      </a:pPr>
                      <a:r>
                        <a:rPr lang="en-US" sz="2400" dirty="0" smtClean="0"/>
                        <a:t>Communications</a:t>
                      </a:r>
                    </a:p>
                    <a:p>
                      <a:pPr eaLnBrk="1" hangingPunct="1">
                        <a:lnSpc>
                          <a:spcPct val="90000"/>
                        </a:lnSpc>
                        <a:defRPr/>
                      </a:pPr>
                      <a:r>
                        <a:rPr lang="en-US" sz="2400" dirty="0" smtClean="0"/>
                        <a:t>Unemployment</a:t>
                      </a:r>
                    </a:p>
                    <a:p>
                      <a:pPr eaLnBrk="1" hangingPunct="1">
                        <a:lnSpc>
                          <a:spcPct val="90000"/>
                        </a:lnSpc>
                        <a:defRPr/>
                      </a:pPr>
                      <a:r>
                        <a:rPr lang="en-US" sz="2400" dirty="0" smtClean="0"/>
                        <a:t>Criminal Law</a:t>
                      </a:r>
                    </a:p>
                    <a:p>
                      <a:pPr eaLnBrk="1" hangingPunct="1">
                        <a:lnSpc>
                          <a:spcPct val="90000"/>
                        </a:lnSpc>
                        <a:defRPr/>
                      </a:pPr>
                      <a:r>
                        <a:rPr lang="en-US" sz="2400" dirty="0" smtClean="0"/>
                        <a:t>Aboriginal Peoples</a:t>
                      </a:r>
                    </a:p>
                    <a:p>
                      <a:endParaRPr lang="en-CA" sz="2400" dirty="0"/>
                    </a:p>
                  </a:txBody>
                  <a:tcPr/>
                </a:tc>
                <a:tc>
                  <a:txBody>
                    <a:bodyPr/>
                    <a:lstStyle/>
                    <a:p>
                      <a:pPr eaLnBrk="1" hangingPunct="1">
                        <a:lnSpc>
                          <a:spcPct val="90000"/>
                        </a:lnSpc>
                        <a:defRPr/>
                      </a:pPr>
                      <a:r>
                        <a:rPr lang="en-US" sz="2400" dirty="0" smtClean="0"/>
                        <a:t>Property and Civil Rights</a:t>
                      </a:r>
                    </a:p>
                    <a:p>
                      <a:pPr eaLnBrk="1" hangingPunct="1">
                        <a:lnSpc>
                          <a:spcPct val="90000"/>
                        </a:lnSpc>
                        <a:defRPr/>
                      </a:pPr>
                      <a:r>
                        <a:rPr lang="en-US" sz="2400" dirty="0" smtClean="0"/>
                        <a:t>Marriage </a:t>
                      </a:r>
                      <a:r>
                        <a:rPr lang="en-US" sz="2400" dirty="0" err="1" smtClean="0"/>
                        <a:t>Licences</a:t>
                      </a:r>
                      <a:endParaRPr lang="en-US" sz="2400" dirty="0" smtClean="0"/>
                    </a:p>
                    <a:p>
                      <a:pPr eaLnBrk="1" hangingPunct="1">
                        <a:lnSpc>
                          <a:spcPct val="90000"/>
                        </a:lnSpc>
                        <a:defRPr/>
                      </a:pPr>
                      <a:r>
                        <a:rPr lang="en-US" sz="2400" dirty="0" smtClean="0"/>
                        <a:t>Health and Welfare</a:t>
                      </a:r>
                    </a:p>
                    <a:p>
                      <a:pPr eaLnBrk="1" hangingPunct="1">
                        <a:lnSpc>
                          <a:spcPct val="90000"/>
                        </a:lnSpc>
                        <a:defRPr/>
                      </a:pPr>
                      <a:r>
                        <a:rPr lang="en-US" sz="2400" dirty="0" smtClean="0"/>
                        <a:t>Education</a:t>
                      </a:r>
                    </a:p>
                    <a:p>
                      <a:pPr eaLnBrk="1" hangingPunct="1">
                        <a:lnSpc>
                          <a:spcPct val="90000"/>
                        </a:lnSpc>
                        <a:defRPr/>
                      </a:pPr>
                      <a:r>
                        <a:rPr lang="en-US" sz="2400" dirty="0" smtClean="0"/>
                        <a:t>Alcohol consumption</a:t>
                      </a:r>
                    </a:p>
                    <a:p>
                      <a:pPr eaLnBrk="1" hangingPunct="1">
                        <a:lnSpc>
                          <a:spcPct val="90000"/>
                        </a:lnSpc>
                        <a:defRPr/>
                      </a:pPr>
                      <a:r>
                        <a:rPr lang="en-US" sz="2400" dirty="0" smtClean="0"/>
                        <a:t>Natural Resources</a:t>
                      </a:r>
                    </a:p>
                    <a:p>
                      <a:pPr eaLnBrk="1" hangingPunct="1">
                        <a:lnSpc>
                          <a:spcPct val="90000"/>
                        </a:lnSpc>
                        <a:defRPr/>
                      </a:pPr>
                      <a:r>
                        <a:rPr lang="en-US" sz="2400" dirty="0" smtClean="0"/>
                        <a:t>Hospitals</a:t>
                      </a:r>
                    </a:p>
                    <a:p>
                      <a:pPr eaLnBrk="1" hangingPunct="1">
                        <a:lnSpc>
                          <a:spcPct val="90000"/>
                        </a:lnSpc>
                        <a:defRPr/>
                      </a:pPr>
                      <a:r>
                        <a:rPr lang="en-US" sz="2400" dirty="0" smtClean="0"/>
                        <a:t>Driver education and Licensing</a:t>
                      </a:r>
                    </a:p>
                    <a:p>
                      <a:pPr eaLnBrk="1" hangingPunct="1">
                        <a:lnSpc>
                          <a:spcPct val="90000"/>
                        </a:lnSpc>
                        <a:defRPr/>
                      </a:pPr>
                      <a:r>
                        <a:rPr lang="en-US" sz="2400" dirty="0" smtClean="0"/>
                        <a:t>Provincial and Territorial Highways</a:t>
                      </a:r>
                    </a:p>
                    <a:p>
                      <a:endParaRPr lang="en-CA" sz="2400" dirty="0"/>
                    </a:p>
                  </a:txBody>
                  <a:tcPr/>
                </a:tc>
                <a:tc>
                  <a:txBody>
                    <a:bodyPr/>
                    <a:lstStyle/>
                    <a:p>
                      <a:pPr eaLnBrk="1" hangingPunct="1">
                        <a:lnSpc>
                          <a:spcPct val="80000"/>
                        </a:lnSpc>
                        <a:defRPr/>
                      </a:pPr>
                      <a:r>
                        <a:rPr lang="en-US" sz="2400" dirty="0" smtClean="0"/>
                        <a:t>Police and Fire Departments</a:t>
                      </a:r>
                    </a:p>
                    <a:p>
                      <a:pPr eaLnBrk="1" hangingPunct="1">
                        <a:lnSpc>
                          <a:spcPct val="80000"/>
                        </a:lnSpc>
                        <a:defRPr/>
                      </a:pPr>
                      <a:r>
                        <a:rPr lang="en-US" sz="2400" dirty="0" smtClean="0"/>
                        <a:t>Streets and Roads</a:t>
                      </a:r>
                    </a:p>
                    <a:p>
                      <a:pPr eaLnBrk="1" hangingPunct="1">
                        <a:lnSpc>
                          <a:spcPct val="80000"/>
                        </a:lnSpc>
                        <a:defRPr/>
                      </a:pPr>
                      <a:r>
                        <a:rPr lang="en-US" sz="2400" dirty="0" smtClean="0"/>
                        <a:t>Water and Sewage</a:t>
                      </a:r>
                    </a:p>
                    <a:p>
                      <a:pPr eaLnBrk="1" hangingPunct="1">
                        <a:lnSpc>
                          <a:spcPct val="80000"/>
                        </a:lnSpc>
                        <a:defRPr/>
                      </a:pPr>
                      <a:r>
                        <a:rPr lang="en-US" sz="2400" dirty="0" smtClean="0"/>
                        <a:t>Transit</a:t>
                      </a:r>
                    </a:p>
                    <a:p>
                      <a:pPr eaLnBrk="1" hangingPunct="1">
                        <a:lnSpc>
                          <a:spcPct val="80000"/>
                        </a:lnSpc>
                        <a:defRPr/>
                      </a:pPr>
                      <a:r>
                        <a:rPr lang="en-US" sz="2400" dirty="0" smtClean="0"/>
                        <a:t>Garbage and Recycling</a:t>
                      </a:r>
                    </a:p>
                    <a:p>
                      <a:pPr eaLnBrk="1" hangingPunct="1">
                        <a:lnSpc>
                          <a:spcPct val="80000"/>
                        </a:lnSpc>
                        <a:defRPr/>
                      </a:pPr>
                      <a:r>
                        <a:rPr lang="en-US" sz="2400" dirty="0" smtClean="0"/>
                        <a:t>Libraries</a:t>
                      </a:r>
                    </a:p>
                    <a:p>
                      <a:pPr eaLnBrk="1" hangingPunct="1">
                        <a:lnSpc>
                          <a:spcPct val="80000"/>
                        </a:lnSpc>
                        <a:defRPr/>
                      </a:pPr>
                      <a:r>
                        <a:rPr lang="en-US" sz="2400" dirty="0" smtClean="0"/>
                        <a:t>Recreation</a:t>
                      </a:r>
                    </a:p>
                    <a:p>
                      <a:pPr eaLnBrk="1" hangingPunct="1">
                        <a:lnSpc>
                          <a:spcPct val="80000"/>
                        </a:lnSpc>
                        <a:defRPr/>
                      </a:pPr>
                      <a:r>
                        <a:rPr lang="en-US" sz="2400" dirty="0" smtClean="0"/>
                        <a:t>Local Programs</a:t>
                      </a:r>
                    </a:p>
                    <a:p>
                      <a:endParaRPr lang="en-CA" sz="2400"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17411" name="Text Box 3"/>
          <p:cNvSpPr txBox="1">
            <a:spLocks noChangeArrowheads="1"/>
          </p:cNvSpPr>
          <p:nvPr/>
        </p:nvSpPr>
        <p:spPr bwMode="auto">
          <a:xfrm>
            <a:off x="533400" y="228600"/>
            <a:ext cx="8077200" cy="2585323"/>
          </a:xfrm>
          <a:prstGeom prst="rect">
            <a:avLst/>
          </a:prstGeom>
          <a:noFill/>
          <a:ln w="9525">
            <a:noFill/>
            <a:miter lim="800000"/>
            <a:headEnd/>
            <a:tailEnd/>
          </a:ln>
          <a:effectLst/>
        </p:spPr>
        <p:txBody>
          <a:bodyPr>
            <a:spAutoFit/>
          </a:bodyPr>
          <a:lstStyle/>
          <a:p>
            <a:pPr>
              <a:spcBef>
                <a:spcPct val="50000"/>
              </a:spcBef>
            </a:pPr>
            <a:r>
              <a:rPr lang="en-US" sz="5400" dirty="0" smtClean="0"/>
              <a:t>List &amp; explain all the steps a bill must go through to become a law</a:t>
            </a:r>
            <a:endParaRPr lang="en-US" sz="5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50179" name="Text Box 3"/>
          <p:cNvSpPr txBox="1">
            <a:spLocks noChangeArrowheads="1"/>
          </p:cNvSpPr>
          <p:nvPr/>
        </p:nvSpPr>
        <p:spPr bwMode="auto">
          <a:xfrm>
            <a:off x="685800" y="533400"/>
            <a:ext cx="7848600" cy="5355312"/>
          </a:xfrm>
          <a:prstGeom prst="rect">
            <a:avLst/>
          </a:prstGeom>
          <a:noFill/>
          <a:ln w="9525">
            <a:noFill/>
            <a:miter lim="800000"/>
            <a:headEnd/>
            <a:tailEnd/>
          </a:ln>
          <a:effectLst/>
        </p:spPr>
        <p:txBody>
          <a:bodyPr>
            <a:spAutoFit/>
          </a:bodyPr>
          <a:lstStyle/>
          <a:p>
            <a:pPr marL="742950" indent="-742950" algn="l">
              <a:spcBef>
                <a:spcPct val="50000"/>
              </a:spcBef>
              <a:buAutoNum type="alphaLcParenR"/>
            </a:pPr>
            <a:r>
              <a:rPr lang="en-US" sz="3600" dirty="0" smtClean="0"/>
              <a:t>First Reading</a:t>
            </a:r>
          </a:p>
          <a:p>
            <a:pPr marL="742950" indent="-742950" algn="l">
              <a:spcBef>
                <a:spcPct val="50000"/>
              </a:spcBef>
              <a:buAutoNum type="alphaLcParenR"/>
            </a:pPr>
            <a:r>
              <a:rPr lang="en-US" sz="3600" dirty="0" smtClean="0"/>
              <a:t>Second Reading</a:t>
            </a:r>
          </a:p>
          <a:p>
            <a:pPr marL="742950" indent="-742950" algn="l">
              <a:spcBef>
                <a:spcPct val="50000"/>
              </a:spcBef>
              <a:buAutoNum type="alphaLcParenR"/>
            </a:pPr>
            <a:r>
              <a:rPr lang="en-US" sz="3600" dirty="0" smtClean="0"/>
              <a:t>Standing committee (clarification) &amp; committee of the whole</a:t>
            </a:r>
          </a:p>
          <a:p>
            <a:pPr marL="742950" indent="-742950" algn="l">
              <a:spcBef>
                <a:spcPct val="50000"/>
              </a:spcBef>
              <a:buAutoNum type="alphaLcParenR"/>
            </a:pPr>
            <a:r>
              <a:rPr lang="en-US" sz="3600" dirty="0" smtClean="0"/>
              <a:t>Third reading</a:t>
            </a:r>
          </a:p>
          <a:p>
            <a:pPr marL="742950" indent="-742950" algn="l">
              <a:spcBef>
                <a:spcPct val="50000"/>
              </a:spcBef>
              <a:buAutoNum type="alphaLcParenR"/>
            </a:pPr>
            <a:r>
              <a:rPr lang="en-US" sz="3600" dirty="0" smtClean="0"/>
              <a:t>Senate</a:t>
            </a:r>
          </a:p>
          <a:p>
            <a:pPr marL="742950" indent="-742950" algn="l">
              <a:spcBef>
                <a:spcPct val="50000"/>
              </a:spcBef>
              <a:buAutoNum type="alphaLcParenR"/>
            </a:pPr>
            <a:r>
              <a:rPr lang="en-US" sz="3600" dirty="0" smtClean="0"/>
              <a:t>Royal Assent</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18435" name="Text Box 3"/>
          <p:cNvSpPr txBox="1">
            <a:spLocks noChangeArrowheads="1"/>
          </p:cNvSpPr>
          <p:nvPr/>
        </p:nvSpPr>
        <p:spPr bwMode="auto">
          <a:xfrm>
            <a:off x="685800" y="228600"/>
            <a:ext cx="7924800" cy="3416320"/>
          </a:xfrm>
          <a:prstGeom prst="rect">
            <a:avLst/>
          </a:prstGeom>
          <a:noFill/>
          <a:ln w="9525">
            <a:noFill/>
            <a:miter lim="800000"/>
            <a:headEnd/>
            <a:tailEnd/>
          </a:ln>
          <a:effectLst/>
        </p:spPr>
        <p:txBody>
          <a:bodyPr>
            <a:spAutoFit/>
          </a:bodyPr>
          <a:lstStyle/>
          <a:p>
            <a:pPr>
              <a:spcBef>
                <a:spcPct val="50000"/>
              </a:spcBef>
            </a:pPr>
            <a:r>
              <a:rPr lang="en-US" sz="7200" dirty="0" smtClean="0"/>
              <a:t>What are the 4 purposes of the Judicial Branch</a:t>
            </a:r>
            <a:endParaRPr lang="en-US" sz="7200" dirty="0"/>
          </a:p>
        </p:txBody>
      </p:sp>
      <p:pic>
        <p:nvPicPr>
          <p:cNvPr id="6" name="Picture 2"/>
          <p:cNvPicPr>
            <a:picLocks noChangeAspect="1" noChangeArrowheads="1"/>
          </p:cNvPicPr>
          <p:nvPr/>
        </p:nvPicPr>
        <p:blipFill>
          <a:blip r:embed="rId3" cstate="print"/>
          <a:srcRect/>
          <a:stretch>
            <a:fillRect/>
          </a:stretch>
        </p:blipFill>
        <p:spPr bwMode="auto">
          <a:xfrm>
            <a:off x="3124200" y="3810000"/>
            <a:ext cx="3352800" cy="245244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51203" name="Text Box 3"/>
          <p:cNvSpPr txBox="1">
            <a:spLocks noChangeArrowheads="1"/>
          </p:cNvSpPr>
          <p:nvPr/>
        </p:nvSpPr>
        <p:spPr bwMode="auto">
          <a:xfrm>
            <a:off x="685800" y="1143000"/>
            <a:ext cx="7848600" cy="3477875"/>
          </a:xfrm>
          <a:prstGeom prst="rect">
            <a:avLst/>
          </a:prstGeom>
          <a:noFill/>
          <a:ln w="9525">
            <a:noFill/>
            <a:miter lim="800000"/>
            <a:headEnd/>
            <a:tailEnd/>
          </a:ln>
          <a:effectLst/>
        </p:spPr>
        <p:txBody>
          <a:bodyPr>
            <a:spAutoFit/>
          </a:bodyPr>
          <a:lstStyle/>
          <a:p>
            <a:pPr marL="742950" indent="-742950" algn="l">
              <a:spcBef>
                <a:spcPct val="50000"/>
              </a:spcBef>
              <a:buAutoNum type="arabicParenR"/>
            </a:pPr>
            <a:r>
              <a:rPr lang="en-US" sz="4000" dirty="0" smtClean="0"/>
              <a:t>Interpret and apply law</a:t>
            </a:r>
          </a:p>
          <a:p>
            <a:pPr marL="742950" indent="-742950" algn="l">
              <a:spcBef>
                <a:spcPct val="50000"/>
              </a:spcBef>
              <a:buAutoNum type="arabicParenR"/>
            </a:pPr>
            <a:r>
              <a:rPr lang="en-US" sz="4000" dirty="0" smtClean="0"/>
              <a:t>Protect society from criminals</a:t>
            </a:r>
          </a:p>
          <a:p>
            <a:pPr marL="742950" indent="-742950" algn="l">
              <a:spcBef>
                <a:spcPct val="50000"/>
              </a:spcBef>
              <a:buAutoNum type="arabicParenR"/>
            </a:pPr>
            <a:r>
              <a:rPr lang="en-US" sz="4000" dirty="0" smtClean="0"/>
              <a:t>Resolve private disputes</a:t>
            </a:r>
          </a:p>
          <a:p>
            <a:pPr marL="742950" indent="-742950" algn="l">
              <a:spcBef>
                <a:spcPct val="50000"/>
              </a:spcBef>
              <a:buAutoNum type="arabicParenR"/>
            </a:pPr>
            <a:r>
              <a:rPr lang="en-US" sz="4000" dirty="0" smtClean="0"/>
              <a:t>Ensure constitutional rights</a:t>
            </a: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US"/>
          </a:p>
        </p:txBody>
      </p:sp>
      <p:sp>
        <p:nvSpPr>
          <p:cNvPr id="19460" name="Text Box 4"/>
          <p:cNvSpPr txBox="1">
            <a:spLocks noChangeArrowheads="1"/>
          </p:cNvSpPr>
          <p:nvPr/>
        </p:nvSpPr>
        <p:spPr bwMode="auto">
          <a:xfrm>
            <a:off x="609600" y="1371600"/>
            <a:ext cx="8001000" cy="2308324"/>
          </a:xfrm>
          <a:prstGeom prst="rect">
            <a:avLst/>
          </a:prstGeom>
          <a:noFill/>
          <a:ln w="9525">
            <a:noFill/>
            <a:miter lim="800000"/>
            <a:headEnd/>
            <a:tailEnd/>
          </a:ln>
          <a:effectLst/>
        </p:spPr>
        <p:txBody>
          <a:bodyPr>
            <a:spAutoFit/>
          </a:bodyPr>
          <a:lstStyle/>
          <a:p>
            <a:pPr>
              <a:spcBef>
                <a:spcPct val="50000"/>
              </a:spcBef>
            </a:pPr>
            <a:r>
              <a:rPr lang="en-US" sz="7200" dirty="0" smtClean="0"/>
              <a:t>How do you get to be a Judge?</a:t>
            </a:r>
            <a:endParaRPr lang="en-US" dirty="0"/>
          </a:p>
        </p:txBody>
      </p:sp>
      <p:pic>
        <p:nvPicPr>
          <p:cNvPr id="6" name="Picture 6"/>
          <p:cNvPicPr>
            <a:picLocks noChangeAspect="1" noChangeArrowheads="1"/>
          </p:cNvPicPr>
          <p:nvPr/>
        </p:nvPicPr>
        <p:blipFill>
          <a:blip r:embed="rId3" cstate="print"/>
          <a:srcRect/>
          <a:stretch>
            <a:fillRect/>
          </a:stretch>
        </p:blipFill>
        <p:spPr>
          <a:xfrm>
            <a:off x="2667000" y="3962400"/>
            <a:ext cx="4013200" cy="2165350"/>
          </a:xfrm>
          <a:prstGeom prst="rect">
            <a:avLst/>
          </a:prstGeo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dirty="0"/>
          </a:p>
        </p:txBody>
      </p:sp>
      <p:sp>
        <p:nvSpPr>
          <p:cNvPr id="52227" name="Text Box 3"/>
          <p:cNvSpPr txBox="1">
            <a:spLocks noChangeArrowheads="1"/>
          </p:cNvSpPr>
          <p:nvPr/>
        </p:nvSpPr>
        <p:spPr bwMode="auto">
          <a:xfrm>
            <a:off x="0" y="1143000"/>
            <a:ext cx="9144000" cy="7725192"/>
          </a:xfrm>
          <a:prstGeom prst="rect">
            <a:avLst/>
          </a:prstGeom>
          <a:noFill/>
          <a:ln w="9525">
            <a:noFill/>
            <a:miter lim="800000"/>
            <a:headEnd/>
            <a:tailEnd/>
          </a:ln>
          <a:effectLst/>
        </p:spPr>
        <p:txBody>
          <a:bodyPr wrap="square">
            <a:spAutoFit/>
          </a:bodyPr>
          <a:lstStyle/>
          <a:p>
            <a:pPr algn="l">
              <a:spcBef>
                <a:spcPct val="50000"/>
              </a:spcBef>
            </a:pPr>
            <a:r>
              <a:rPr lang="en-US" sz="2800" u="sng" dirty="0" smtClean="0"/>
              <a:t>Appointed by government in power</a:t>
            </a:r>
          </a:p>
          <a:p>
            <a:pPr marL="514350" indent="-514350" algn="l">
              <a:buAutoNum type="arabicParenR"/>
            </a:pPr>
            <a:r>
              <a:rPr lang="en-CA" sz="2800" dirty="0" smtClean="0"/>
              <a:t>For a provincial judge, you must have been a lawyer for at least 5 years</a:t>
            </a:r>
          </a:p>
          <a:p>
            <a:pPr marL="514350" indent="-514350" algn="l">
              <a:buAutoNum type="arabicParenR"/>
            </a:pPr>
            <a:r>
              <a:rPr lang="en-CA" sz="2800" dirty="0" smtClean="0"/>
              <a:t>For a federal judge- 10 years as a plasticising lawyer</a:t>
            </a:r>
          </a:p>
          <a:p>
            <a:pPr algn="l"/>
            <a:endParaRPr lang="en-CA" sz="2800" dirty="0" smtClean="0"/>
          </a:p>
          <a:p>
            <a:pPr algn="l"/>
            <a:r>
              <a:rPr lang="en-CA" sz="2800" u="sng" dirty="0" smtClean="0"/>
              <a:t>Each candidate is asked if they are willing to serve</a:t>
            </a:r>
          </a:p>
          <a:p>
            <a:pPr algn="l"/>
            <a:r>
              <a:rPr lang="en-CA" sz="2800" dirty="0" smtClean="0"/>
              <a:t>Names are submitted to Canadian bar association to determine:</a:t>
            </a:r>
          </a:p>
          <a:p>
            <a:pPr marL="514350" indent="-514350" algn="l">
              <a:buAutoNum type="arabicParenR"/>
            </a:pPr>
            <a:r>
              <a:rPr lang="en-CA" sz="2800" dirty="0" smtClean="0"/>
              <a:t>Well qualified 2) qualified 3) Not qualified</a:t>
            </a:r>
          </a:p>
          <a:p>
            <a:pPr marL="514350" indent="-514350" algn="l"/>
            <a:endParaRPr lang="en-CA" sz="2800" dirty="0" smtClean="0"/>
          </a:p>
          <a:p>
            <a:pPr marL="514350" indent="-514350" algn="l"/>
            <a:r>
              <a:rPr lang="en-CA" sz="2800" u="sng" dirty="0" smtClean="0"/>
              <a:t>Appointments are made by:</a:t>
            </a:r>
          </a:p>
          <a:p>
            <a:pPr marL="514350" indent="-514350" algn="l">
              <a:buNone/>
            </a:pPr>
            <a:r>
              <a:rPr lang="en-CA" sz="2800" dirty="0" smtClean="0"/>
              <a:t>Lieutenant Governor (on advice of premier)</a:t>
            </a:r>
          </a:p>
          <a:p>
            <a:pPr marL="514350" indent="-514350" algn="l">
              <a:buNone/>
            </a:pPr>
            <a:r>
              <a:rPr lang="en-CA" sz="2800" dirty="0" smtClean="0"/>
              <a:t>Governor General (on advice of Prime Minister)</a:t>
            </a:r>
          </a:p>
          <a:p>
            <a:pPr algn="l">
              <a:spcBef>
                <a:spcPct val="50000"/>
              </a:spcBef>
            </a:pPr>
            <a:endParaRPr lang="en-US" sz="4400" dirty="0" smtClean="0"/>
          </a:p>
          <a:p>
            <a:pPr algn="l">
              <a:spcBef>
                <a:spcPct val="50000"/>
              </a:spcBef>
            </a:pPr>
            <a:endParaRPr lang="en-US" sz="4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0483" name="Text Box 3"/>
          <p:cNvSpPr txBox="1">
            <a:spLocks noChangeArrowheads="1"/>
          </p:cNvSpPr>
          <p:nvPr/>
        </p:nvSpPr>
        <p:spPr bwMode="auto">
          <a:xfrm>
            <a:off x="609600" y="1447800"/>
            <a:ext cx="7924800" cy="3416320"/>
          </a:xfrm>
          <a:prstGeom prst="rect">
            <a:avLst/>
          </a:prstGeom>
          <a:noFill/>
          <a:ln w="9525">
            <a:noFill/>
            <a:miter lim="800000"/>
            <a:headEnd/>
            <a:tailEnd/>
          </a:ln>
          <a:effectLst/>
        </p:spPr>
        <p:txBody>
          <a:bodyPr>
            <a:spAutoFit/>
          </a:bodyPr>
          <a:lstStyle/>
          <a:p>
            <a:pPr>
              <a:spcBef>
                <a:spcPct val="50000"/>
              </a:spcBef>
            </a:pPr>
            <a:r>
              <a:rPr lang="en-US" sz="7200" dirty="0" smtClean="0"/>
              <a:t>Name and describe the two main types of LAW in Canada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WordArt 3" descr="Shingle"/>
          <p:cNvSpPr>
            <a:spLocks noChangeArrowheads="1" noChangeShapeType="1" noTextEdit="1"/>
          </p:cNvSpPr>
          <p:nvPr/>
        </p:nvSpPr>
        <p:spPr bwMode="auto">
          <a:xfrm>
            <a:off x="457200" y="0"/>
            <a:ext cx="5715000" cy="2362200"/>
          </a:xfrm>
          <a:prstGeom prst="rect">
            <a:avLst/>
          </a:prstGeom>
        </p:spPr>
        <p:txBody>
          <a:bodyPr wrap="none" fromWordArt="1">
            <a:prstTxWarp prst="textCurveUp">
              <a:avLst>
                <a:gd name="adj" fmla="val 40356"/>
              </a:avLst>
            </a:prstTxWarp>
          </a:bodyPr>
          <a:lstStyle/>
          <a:p>
            <a:r>
              <a:rPr lang="en-CA" sz="3600" kern="10">
                <a:ln w="12700">
                  <a:solidFill>
                    <a:srgbClr val="000000"/>
                  </a:solidFill>
                  <a:round/>
                  <a:headEnd/>
                  <a:tailEnd/>
                </a:ln>
                <a:pattFill prst="shingle">
                  <a:fgClr>
                    <a:schemeClr val="accent2"/>
                  </a:fgClr>
                  <a:bgClr>
                    <a:srgbClr val="FF9933"/>
                  </a:bgClr>
                </a:pattFill>
                <a:effectLst>
                  <a:outerShdw dist="45791" dir="2021404" algn="ctr" rotWithShape="0">
                    <a:srgbClr val="808080"/>
                  </a:outerShdw>
                </a:effectLst>
                <a:latin typeface="Arial Black"/>
              </a:rPr>
              <a:t>Choose a point value.</a:t>
            </a:r>
          </a:p>
        </p:txBody>
      </p:sp>
      <p:sp>
        <p:nvSpPr>
          <p:cNvPr id="5125" name="WordArt 5" descr="Shingle">
            <a:hlinkClick r:id="rId3" action="ppaction://hlinksldjump"/>
          </p:cNvPr>
          <p:cNvSpPr>
            <a:spLocks noChangeArrowheads="1" noChangeShapeType="1" noTextEdit="1"/>
          </p:cNvSpPr>
          <p:nvPr/>
        </p:nvSpPr>
        <p:spPr bwMode="auto">
          <a:xfrm>
            <a:off x="1524000" y="1981200"/>
            <a:ext cx="5715000" cy="2362200"/>
          </a:xfrm>
          <a:prstGeom prst="rect">
            <a:avLst/>
          </a:prstGeom>
        </p:spPr>
        <p:txBody>
          <a:bodyPr wrap="none" fromWordArt="1">
            <a:prstTxWarp prst="textCurveUp">
              <a:avLst>
                <a:gd name="adj" fmla="val 40356"/>
              </a:avLst>
            </a:prstTxWarp>
          </a:bodyPr>
          <a:lstStyle/>
          <a:p>
            <a:r>
              <a:rPr lang="en-CA" sz="3600" kern="10">
                <a:ln w="12700">
                  <a:solidFill>
                    <a:srgbClr val="000000"/>
                  </a:solidFill>
                  <a:round/>
                  <a:headEnd/>
                  <a:tailEnd/>
                </a:ln>
                <a:pattFill prst="shingle">
                  <a:fgClr>
                    <a:schemeClr val="accent2"/>
                  </a:fgClr>
                  <a:bgClr>
                    <a:srgbClr val="FF9933"/>
                  </a:bgClr>
                </a:pattFill>
                <a:effectLst>
                  <a:outerShdw dist="45791" dir="2021404" algn="ctr" rotWithShape="0">
                    <a:srgbClr val="808080"/>
                  </a:outerShdw>
                </a:effectLst>
                <a:latin typeface="Arial Black"/>
              </a:rPr>
              <a:t>Choose a point value.</a:t>
            </a:r>
          </a:p>
        </p:txBody>
      </p:sp>
      <p:sp>
        <p:nvSpPr>
          <p:cNvPr id="5130" name="AutoShape 10">
            <a:hlinkClick r:id="rId4" action="ppaction://hlinksldjump" highlightClick="1"/>
          </p:cNvPr>
          <p:cNvSpPr>
            <a:spLocks noChangeArrowheads="1"/>
          </p:cNvSpPr>
          <p:nvPr/>
        </p:nvSpPr>
        <p:spPr bwMode="auto">
          <a:xfrm>
            <a:off x="5562600" y="4724400"/>
            <a:ext cx="2971800" cy="17526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5131" name="Text Box 11"/>
          <p:cNvSpPr txBox="1">
            <a:spLocks noChangeArrowheads="1"/>
          </p:cNvSpPr>
          <p:nvPr/>
        </p:nvSpPr>
        <p:spPr bwMode="auto">
          <a:xfrm>
            <a:off x="5791200" y="5105400"/>
            <a:ext cx="2514600" cy="946150"/>
          </a:xfrm>
          <a:prstGeom prst="rect">
            <a:avLst/>
          </a:prstGeom>
          <a:noFill/>
          <a:ln w="9525">
            <a:noFill/>
            <a:miter lim="800000"/>
            <a:headEnd/>
            <a:tailEnd/>
          </a:ln>
          <a:effectLst/>
        </p:spPr>
        <p:txBody>
          <a:bodyPr>
            <a:spAutoFit/>
          </a:bodyPr>
          <a:lstStyle/>
          <a:p>
            <a:pPr>
              <a:spcBef>
                <a:spcPct val="50000"/>
              </a:spcBef>
            </a:pPr>
            <a:r>
              <a:rPr lang="en-US" sz="2800">
                <a:hlinkClick r:id="rId4" action="ppaction://hlinksldjump"/>
              </a:rPr>
              <a:t>Click here for Final Jeopardy</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afterEffect">
                                  <p:stCondLst>
                                    <p:cond delay="1000"/>
                                  </p:stCondLst>
                                  <p:childTnLst>
                                    <p:set>
                                      <p:cBhvr>
                                        <p:cTn id="6" dur="1" fill="hold">
                                          <p:stCondLst>
                                            <p:cond delay="499"/>
                                          </p:stCondLst>
                                        </p:cTn>
                                        <p:tgtEl>
                                          <p:spTgt spid="5123"/>
                                        </p:tgtEl>
                                        <p:attrNameLst>
                                          <p:attrName>style.visibility</p:attrName>
                                        </p:attrNameLst>
                                      </p:cBhvr>
                                      <p:to>
                                        <p:strVal val="visible"/>
                                      </p:to>
                                    </p:set>
                                  </p:childTnLst>
                                </p:cTn>
                              </p:par>
                            </p:childTnLst>
                          </p:cTn>
                        </p:par>
                        <p:par>
                          <p:cTn id="7" fill="hold">
                            <p:stCondLst>
                              <p:cond delay="1500"/>
                            </p:stCondLst>
                            <p:childTnLst>
                              <p:par>
                                <p:cTn id="8" presetID="3" presetClass="entr" presetSubtype="0" fill="hold" grpId="0" nodeType="afterEffect">
                                  <p:stCondLst>
                                    <p:cond delay="1000"/>
                                  </p:stCondLst>
                                  <p:childTnLst>
                                    <p:set>
                                      <p:cBhvr>
                                        <p:cTn id="9" dur="1" fill="hold">
                                          <p:stCondLst>
                                            <p:cond delay="499"/>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53251" name="Text Box 3"/>
          <p:cNvSpPr txBox="1">
            <a:spLocks noChangeArrowheads="1"/>
          </p:cNvSpPr>
          <p:nvPr/>
        </p:nvSpPr>
        <p:spPr bwMode="auto">
          <a:xfrm>
            <a:off x="685800" y="533400"/>
            <a:ext cx="7848600" cy="4093428"/>
          </a:xfrm>
          <a:prstGeom prst="rect">
            <a:avLst/>
          </a:prstGeom>
          <a:noFill/>
          <a:ln w="9525">
            <a:noFill/>
            <a:miter lim="800000"/>
            <a:headEnd/>
            <a:tailEnd/>
          </a:ln>
          <a:effectLst/>
        </p:spPr>
        <p:txBody>
          <a:bodyPr>
            <a:spAutoFit/>
          </a:bodyPr>
          <a:lstStyle/>
          <a:p>
            <a:pPr algn="l">
              <a:spcBef>
                <a:spcPct val="50000"/>
              </a:spcBef>
            </a:pPr>
            <a:r>
              <a:rPr lang="en-US" sz="4000" dirty="0" smtClean="0"/>
              <a:t>Civil Law: </a:t>
            </a:r>
            <a:r>
              <a:rPr lang="en-US" sz="4000" dirty="0" smtClean="0"/>
              <a:t>Disputes </a:t>
            </a:r>
            <a:r>
              <a:rPr lang="en-US" sz="4000" dirty="0" smtClean="0"/>
              <a:t>over contracts, property and relationships (contracts, disputes)</a:t>
            </a:r>
          </a:p>
          <a:p>
            <a:pPr algn="l">
              <a:spcBef>
                <a:spcPct val="50000"/>
              </a:spcBef>
            </a:pPr>
            <a:r>
              <a:rPr lang="en-US" sz="4000" dirty="0" smtClean="0"/>
              <a:t>Criminal Law: Laws contained in Criminal code (murder, assault, theft)</a:t>
            </a:r>
            <a:endParaRPr lang="en-US" sz="4000" dirty="0"/>
          </a:p>
        </p:txBody>
      </p:sp>
      <p:pic>
        <p:nvPicPr>
          <p:cNvPr id="6" name="Picture 7"/>
          <p:cNvPicPr>
            <a:picLocks noChangeAspect="1" noChangeArrowheads="1"/>
          </p:cNvPicPr>
          <p:nvPr/>
        </p:nvPicPr>
        <p:blipFill>
          <a:blip r:embed="rId3" cstate="print"/>
          <a:stretch>
            <a:fillRect/>
          </a:stretch>
        </p:blipFill>
        <p:spPr>
          <a:xfrm>
            <a:off x="2895600" y="4190999"/>
            <a:ext cx="3352800" cy="2488789"/>
          </a:xfrm>
          <a:prstGeom prst="rect">
            <a:avLst/>
          </a:prstGeo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1507" name="Text Box 3"/>
          <p:cNvSpPr txBox="1">
            <a:spLocks noChangeArrowheads="1"/>
          </p:cNvSpPr>
          <p:nvPr/>
        </p:nvSpPr>
        <p:spPr bwMode="auto">
          <a:xfrm>
            <a:off x="533400" y="914400"/>
            <a:ext cx="8077200" cy="1938992"/>
          </a:xfrm>
          <a:prstGeom prst="rect">
            <a:avLst/>
          </a:prstGeom>
          <a:noFill/>
          <a:ln w="9525">
            <a:noFill/>
            <a:miter lim="800000"/>
            <a:headEnd/>
            <a:tailEnd/>
          </a:ln>
          <a:effectLst/>
        </p:spPr>
        <p:txBody>
          <a:bodyPr>
            <a:spAutoFit/>
          </a:bodyPr>
          <a:lstStyle/>
          <a:p>
            <a:pPr algn="l">
              <a:spcBef>
                <a:spcPct val="50000"/>
              </a:spcBef>
            </a:pPr>
            <a:r>
              <a:rPr lang="en-US" sz="4000" dirty="0" smtClean="0"/>
              <a:t>WHAT are PRECEDENTS and Why are PRECEDENTS important in our legal system?</a:t>
            </a:r>
            <a:endParaRPr lang="en-US" sz="4000" dirty="0"/>
          </a:p>
        </p:txBody>
      </p:sp>
      <p:pic>
        <p:nvPicPr>
          <p:cNvPr id="6" name="Picture 4" descr="http://www.cannabisculture.com/library/images/uploads/3361-SupremeJustices_hi.jpg"/>
          <p:cNvPicPr>
            <a:picLocks noChangeAspect="1" noChangeArrowheads="1"/>
          </p:cNvPicPr>
          <p:nvPr/>
        </p:nvPicPr>
        <p:blipFill>
          <a:blip r:embed="rId3" cstate="print"/>
          <a:srcRect/>
          <a:stretch>
            <a:fillRect/>
          </a:stretch>
        </p:blipFill>
        <p:spPr bwMode="auto">
          <a:xfrm>
            <a:off x="3048000" y="3657600"/>
            <a:ext cx="4267200" cy="30162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54275" name="Text Box 3"/>
          <p:cNvSpPr txBox="1">
            <a:spLocks noChangeArrowheads="1"/>
          </p:cNvSpPr>
          <p:nvPr/>
        </p:nvSpPr>
        <p:spPr bwMode="auto">
          <a:xfrm>
            <a:off x="685800" y="2133600"/>
            <a:ext cx="7848600" cy="1938992"/>
          </a:xfrm>
          <a:prstGeom prst="rect">
            <a:avLst/>
          </a:prstGeom>
          <a:noFill/>
          <a:ln w="9525">
            <a:noFill/>
            <a:miter lim="800000"/>
            <a:headEnd/>
            <a:tailEnd/>
          </a:ln>
          <a:effectLst/>
        </p:spPr>
        <p:txBody>
          <a:bodyPr>
            <a:spAutoFit/>
          </a:bodyPr>
          <a:lstStyle/>
          <a:p>
            <a:pPr algn="l">
              <a:spcBef>
                <a:spcPct val="50000"/>
              </a:spcBef>
            </a:pPr>
            <a:r>
              <a:rPr lang="en-US" sz="4000" dirty="0" smtClean="0"/>
              <a:t>Precedents are decisions of Judges in previous court cases. They guide decisions of future cases</a:t>
            </a:r>
            <a:endParaRPr lang="en-US"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2531" name="Text Box 3"/>
          <p:cNvSpPr txBox="1">
            <a:spLocks noChangeArrowheads="1"/>
          </p:cNvSpPr>
          <p:nvPr/>
        </p:nvSpPr>
        <p:spPr bwMode="auto">
          <a:xfrm>
            <a:off x="533400" y="1752600"/>
            <a:ext cx="8077200" cy="3477875"/>
          </a:xfrm>
          <a:prstGeom prst="rect">
            <a:avLst/>
          </a:prstGeom>
          <a:noFill/>
          <a:ln w="9525">
            <a:noFill/>
            <a:miter lim="800000"/>
            <a:headEnd/>
            <a:tailEnd/>
          </a:ln>
          <a:effectLst/>
        </p:spPr>
        <p:txBody>
          <a:bodyPr>
            <a:spAutoFit/>
          </a:bodyPr>
          <a:lstStyle/>
          <a:p>
            <a:pPr marL="1143000" indent="-1143000" algn="l">
              <a:spcBef>
                <a:spcPct val="50000"/>
              </a:spcBef>
              <a:buAutoNum type="arabicParenR"/>
            </a:pPr>
            <a:r>
              <a:rPr lang="en-US" sz="4000" dirty="0" smtClean="0"/>
              <a:t>Explain the origins of our laws in these two types of English Law</a:t>
            </a:r>
          </a:p>
          <a:p>
            <a:pPr marL="1143000" indent="-1143000" algn="l">
              <a:spcBef>
                <a:spcPct val="50000"/>
              </a:spcBef>
              <a:buAutoNum type="arabicParenR"/>
            </a:pPr>
            <a:r>
              <a:rPr lang="en-US" sz="4000" dirty="0" smtClean="0"/>
              <a:t>Describe Quebec’s system of Law and how it differs</a:t>
            </a:r>
            <a:endParaRPr lang="en-US"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55299" name="Text Box 3"/>
          <p:cNvSpPr txBox="1">
            <a:spLocks noChangeArrowheads="1"/>
          </p:cNvSpPr>
          <p:nvPr/>
        </p:nvSpPr>
        <p:spPr bwMode="auto">
          <a:xfrm>
            <a:off x="762000" y="990600"/>
            <a:ext cx="7848600" cy="5016758"/>
          </a:xfrm>
          <a:prstGeom prst="rect">
            <a:avLst/>
          </a:prstGeom>
          <a:noFill/>
          <a:ln w="9525">
            <a:noFill/>
            <a:miter lim="800000"/>
            <a:headEnd/>
            <a:tailEnd/>
          </a:ln>
          <a:effectLst/>
        </p:spPr>
        <p:txBody>
          <a:bodyPr>
            <a:spAutoFit/>
          </a:bodyPr>
          <a:lstStyle/>
          <a:p>
            <a:pPr algn="l">
              <a:spcBef>
                <a:spcPct val="50000"/>
              </a:spcBef>
            </a:pPr>
            <a:r>
              <a:rPr lang="en-US" sz="4000" dirty="0" smtClean="0"/>
              <a:t>English TRADITIONS</a:t>
            </a:r>
          </a:p>
          <a:p>
            <a:pPr algn="l">
              <a:spcBef>
                <a:spcPct val="50000"/>
              </a:spcBef>
            </a:pPr>
            <a:r>
              <a:rPr lang="en-US" sz="4000" dirty="0" smtClean="0"/>
              <a:t>Common Law: Precedent</a:t>
            </a:r>
          </a:p>
          <a:p>
            <a:pPr algn="l">
              <a:spcBef>
                <a:spcPct val="50000"/>
              </a:spcBef>
            </a:pPr>
            <a:r>
              <a:rPr lang="en-US" sz="4000" dirty="0" smtClean="0"/>
              <a:t>Statutory Law: parliament</a:t>
            </a:r>
          </a:p>
          <a:p>
            <a:pPr algn="l">
              <a:spcBef>
                <a:spcPct val="50000"/>
              </a:spcBef>
            </a:pPr>
            <a:endParaRPr lang="en-US" sz="4000" dirty="0"/>
          </a:p>
          <a:p>
            <a:pPr algn="l">
              <a:spcBef>
                <a:spcPct val="50000"/>
              </a:spcBef>
            </a:pPr>
            <a:r>
              <a:rPr lang="en-US" sz="4000" dirty="0" smtClean="0"/>
              <a:t>Quebec: CIVIL LAW, based on Roman law and Napoleonic code</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hlinkClick r:id="rId3"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3555" name="Text Box 3"/>
          <p:cNvSpPr txBox="1">
            <a:spLocks noChangeArrowheads="1"/>
          </p:cNvSpPr>
          <p:nvPr/>
        </p:nvSpPr>
        <p:spPr bwMode="auto">
          <a:xfrm>
            <a:off x="609600" y="1447800"/>
            <a:ext cx="7848600" cy="1323439"/>
          </a:xfrm>
          <a:prstGeom prst="rect">
            <a:avLst/>
          </a:prstGeom>
          <a:noFill/>
          <a:ln w="9525">
            <a:noFill/>
            <a:miter lim="800000"/>
            <a:headEnd/>
            <a:tailEnd/>
          </a:ln>
          <a:effectLst/>
        </p:spPr>
        <p:txBody>
          <a:bodyPr>
            <a:spAutoFit/>
          </a:bodyPr>
          <a:lstStyle/>
          <a:p>
            <a:pPr algn="l">
              <a:spcBef>
                <a:spcPct val="50000"/>
              </a:spcBef>
            </a:pPr>
            <a:r>
              <a:rPr lang="en-US" sz="4000" dirty="0" smtClean="0"/>
              <a:t>Describe 1 of 2 constitutional documents prior to Confederation</a:t>
            </a:r>
            <a:endParaRPr lang="en-US" sz="4000" dirty="0"/>
          </a:p>
        </p:txBody>
      </p:sp>
      <p:graphicFrame>
        <p:nvGraphicFramePr>
          <p:cNvPr id="23556" name="Object 4"/>
          <p:cNvGraphicFramePr>
            <a:graphicFrameLocks noChangeAspect="1"/>
          </p:cNvGraphicFramePr>
          <p:nvPr/>
        </p:nvGraphicFramePr>
        <p:xfrm>
          <a:off x="3200400" y="3810000"/>
          <a:ext cx="3016250" cy="1481137"/>
        </p:xfrm>
        <a:graphic>
          <a:graphicData uri="http://schemas.openxmlformats.org/presentationml/2006/ole">
            <p:oleObj spid="_x0000_s23556" name="Image" r:id="rId4" imgW="3397866" imgH="1668995" progId="">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56323" name="Text Box 3"/>
          <p:cNvSpPr txBox="1">
            <a:spLocks noChangeArrowheads="1"/>
          </p:cNvSpPr>
          <p:nvPr/>
        </p:nvSpPr>
        <p:spPr bwMode="auto">
          <a:xfrm>
            <a:off x="609600" y="0"/>
            <a:ext cx="7848600" cy="7417415"/>
          </a:xfrm>
          <a:prstGeom prst="rect">
            <a:avLst/>
          </a:prstGeom>
          <a:noFill/>
          <a:ln w="9525">
            <a:noFill/>
            <a:miter lim="800000"/>
            <a:headEnd/>
            <a:tailEnd/>
          </a:ln>
          <a:effectLst/>
        </p:spPr>
        <p:txBody>
          <a:bodyPr>
            <a:spAutoFit/>
          </a:bodyPr>
          <a:lstStyle/>
          <a:p>
            <a:pPr marL="457200" indent="-457200" algn="l">
              <a:spcBef>
                <a:spcPct val="50000"/>
              </a:spcBef>
              <a:buAutoNum type="arabicParenR"/>
            </a:pPr>
            <a:r>
              <a:rPr lang="en-US" sz="4000" dirty="0" smtClean="0"/>
              <a:t>Royal Proclamation of 1763- ended wars between Br and Fr for control of NA</a:t>
            </a:r>
          </a:p>
          <a:p>
            <a:pPr marL="457200" indent="-457200" algn="l">
              <a:spcBef>
                <a:spcPct val="50000"/>
              </a:spcBef>
              <a:buFontTx/>
              <a:buChar char="-"/>
            </a:pPr>
            <a:r>
              <a:rPr lang="en-US" sz="4000" dirty="0" smtClean="0"/>
              <a:t>Declared </a:t>
            </a:r>
            <a:r>
              <a:rPr lang="en-US" sz="4000" dirty="0" err="1" smtClean="0"/>
              <a:t>Engl</a:t>
            </a:r>
            <a:r>
              <a:rPr lang="en-US" sz="4000" dirty="0" smtClean="0"/>
              <a:t> laws and institutions</a:t>
            </a:r>
          </a:p>
          <a:p>
            <a:pPr marL="457200" indent="-457200" algn="l">
              <a:spcBef>
                <a:spcPct val="50000"/>
              </a:spcBef>
              <a:buFontTx/>
              <a:buChar char="-"/>
            </a:pPr>
            <a:endParaRPr lang="en-US" sz="4000" dirty="0"/>
          </a:p>
          <a:p>
            <a:pPr marL="457200" indent="-457200" algn="l">
              <a:spcBef>
                <a:spcPct val="50000"/>
              </a:spcBef>
            </a:pPr>
            <a:r>
              <a:rPr lang="en-US" sz="4000" dirty="0" smtClean="0"/>
              <a:t>2) Quebec Act 1774</a:t>
            </a:r>
          </a:p>
          <a:p>
            <a:pPr marL="457200" indent="-457200" algn="l">
              <a:spcBef>
                <a:spcPct val="50000"/>
              </a:spcBef>
            </a:pPr>
            <a:r>
              <a:rPr lang="en-US" sz="4000" dirty="0" smtClean="0"/>
              <a:t>- Restored Fr Civil code and language/Catholic religion</a:t>
            </a:r>
          </a:p>
          <a:p>
            <a:pPr marL="457200" indent="-457200" algn="l">
              <a:spcBef>
                <a:spcPct val="50000"/>
              </a:spcBef>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4579" name="Text Box 3"/>
          <p:cNvSpPr txBox="1">
            <a:spLocks noChangeArrowheads="1"/>
          </p:cNvSpPr>
          <p:nvPr/>
        </p:nvSpPr>
        <p:spPr bwMode="auto">
          <a:xfrm>
            <a:off x="609600" y="1905000"/>
            <a:ext cx="7848600" cy="1323439"/>
          </a:xfrm>
          <a:prstGeom prst="rect">
            <a:avLst/>
          </a:prstGeom>
          <a:noFill/>
          <a:ln w="9525">
            <a:noFill/>
            <a:miter lim="800000"/>
            <a:headEnd/>
            <a:tailEnd/>
          </a:ln>
          <a:effectLst/>
        </p:spPr>
        <p:txBody>
          <a:bodyPr>
            <a:spAutoFit/>
          </a:bodyPr>
          <a:lstStyle/>
          <a:p>
            <a:pPr algn="l">
              <a:spcBef>
                <a:spcPct val="50000"/>
              </a:spcBef>
            </a:pPr>
            <a:r>
              <a:rPr lang="en-US" sz="4000" dirty="0" smtClean="0"/>
              <a:t>What are major </a:t>
            </a:r>
            <a:r>
              <a:rPr lang="en-US" sz="4000" dirty="0" smtClean="0"/>
              <a:t>the components </a:t>
            </a:r>
            <a:r>
              <a:rPr lang="en-US" sz="4000" dirty="0" smtClean="0"/>
              <a:t>of Canada’s constitution today?</a:t>
            </a:r>
            <a:endParaRPr lang="en-US"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dirty="0"/>
          </a:p>
        </p:txBody>
      </p:sp>
      <p:sp>
        <p:nvSpPr>
          <p:cNvPr id="57347" name="Text Box 3"/>
          <p:cNvSpPr txBox="1">
            <a:spLocks noChangeArrowheads="1"/>
          </p:cNvSpPr>
          <p:nvPr/>
        </p:nvSpPr>
        <p:spPr bwMode="auto">
          <a:xfrm>
            <a:off x="762000" y="914400"/>
            <a:ext cx="7848600" cy="3970318"/>
          </a:xfrm>
          <a:prstGeom prst="rect">
            <a:avLst/>
          </a:prstGeom>
          <a:noFill/>
          <a:ln w="9525">
            <a:noFill/>
            <a:miter lim="800000"/>
            <a:headEnd/>
            <a:tailEnd/>
          </a:ln>
          <a:effectLst/>
        </p:spPr>
        <p:txBody>
          <a:bodyPr>
            <a:spAutoFit/>
          </a:bodyPr>
          <a:lstStyle/>
          <a:p>
            <a:pPr marL="457200" indent="-457200" algn="l">
              <a:spcBef>
                <a:spcPct val="50000"/>
              </a:spcBef>
              <a:buAutoNum type="arabicParenR"/>
            </a:pPr>
            <a:r>
              <a:rPr lang="en-US" sz="3600" dirty="0" smtClean="0"/>
              <a:t>BNA ACT (renamed </a:t>
            </a:r>
            <a:r>
              <a:rPr lang="en-US" sz="3600" dirty="0" err="1" smtClean="0"/>
              <a:t>Cdn</a:t>
            </a:r>
            <a:r>
              <a:rPr lang="en-US" sz="3600" dirty="0" smtClean="0"/>
              <a:t> Act)</a:t>
            </a:r>
          </a:p>
          <a:p>
            <a:pPr marL="457200" indent="-457200" algn="l">
              <a:spcBef>
                <a:spcPct val="50000"/>
              </a:spcBef>
              <a:buAutoNum type="arabicParenR"/>
            </a:pPr>
            <a:r>
              <a:rPr lang="en-US" sz="3600" dirty="0" smtClean="0"/>
              <a:t>Constitutional act of  1982- CCRF and </a:t>
            </a:r>
            <a:r>
              <a:rPr lang="en-US" sz="3600" dirty="0" err="1" smtClean="0"/>
              <a:t>Abor</a:t>
            </a:r>
            <a:r>
              <a:rPr lang="en-US" sz="3600" dirty="0" smtClean="0"/>
              <a:t> Rights and amendment procedures</a:t>
            </a:r>
          </a:p>
          <a:p>
            <a:pPr marL="457200" indent="-457200" algn="l">
              <a:spcBef>
                <a:spcPct val="50000"/>
              </a:spcBef>
              <a:buAutoNum type="arabicParenR"/>
            </a:pPr>
            <a:r>
              <a:rPr lang="en-US" sz="3600" dirty="0" smtClean="0"/>
              <a:t>Br Conventions- </a:t>
            </a:r>
            <a:r>
              <a:rPr lang="en-US" sz="3600" dirty="0" err="1" smtClean="0"/>
              <a:t>Cdn</a:t>
            </a:r>
            <a:r>
              <a:rPr lang="en-US" sz="3600" dirty="0" smtClean="0"/>
              <a:t> unwritten traditions </a:t>
            </a:r>
            <a:endParaRPr lang="en-US"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5603" name="Text Box 3"/>
          <p:cNvSpPr txBox="1">
            <a:spLocks noChangeArrowheads="1"/>
          </p:cNvSpPr>
          <p:nvPr/>
        </p:nvSpPr>
        <p:spPr bwMode="auto">
          <a:xfrm>
            <a:off x="762000" y="457200"/>
            <a:ext cx="7620000" cy="2308324"/>
          </a:xfrm>
          <a:prstGeom prst="rect">
            <a:avLst/>
          </a:prstGeom>
          <a:noFill/>
          <a:ln w="9525">
            <a:noFill/>
            <a:miter lim="800000"/>
            <a:headEnd/>
            <a:tailEnd/>
          </a:ln>
          <a:effectLst/>
        </p:spPr>
        <p:txBody>
          <a:bodyPr>
            <a:spAutoFit/>
          </a:bodyPr>
          <a:lstStyle/>
          <a:p>
            <a:pPr>
              <a:spcBef>
                <a:spcPct val="50000"/>
              </a:spcBef>
            </a:pPr>
            <a:r>
              <a:rPr lang="en-US" sz="7200" dirty="0" smtClean="0"/>
              <a:t>Describe 3 sections of the CCRF</a:t>
            </a:r>
            <a:endParaRPr lang="en-US" dirty="0"/>
          </a:p>
        </p:txBody>
      </p:sp>
      <p:pic>
        <p:nvPicPr>
          <p:cNvPr id="6" name="Picture 1"/>
          <p:cNvPicPr>
            <a:picLocks noChangeAspect="1" noChangeArrowheads="1"/>
          </p:cNvPicPr>
          <p:nvPr/>
        </p:nvPicPr>
        <p:blipFill>
          <a:blip r:embed="rId3" cstate="print"/>
          <a:srcRect/>
          <a:stretch>
            <a:fillRect/>
          </a:stretch>
        </p:blipFill>
        <p:spPr bwMode="auto">
          <a:xfrm>
            <a:off x="2362200" y="2971800"/>
            <a:ext cx="4343400" cy="30169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AutoShape 24">
            <a:hlinkClick r:id="rId3" action="ppaction://hlinksldjump" highlightClick="1"/>
          </p:cNvPr>
          <p:cNvSpPr>
            <a:spLocks noChangeArrowheads="1"/>
          </p:cNvSpPr>
          <p:nvPr/>
        </p:nvSpPr>
        <p:spPr bwMode="auto">
          <a:xfrm>
            <a:off x="1828800" y="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dirty="0" smtClean="0"/>
              <a:t>Executive &amp;</a:t>
            </a:r>
          </a:p>
          <a:p>
            <a:r>
              <a:rPr lang="en-US" dirty="0" smtClean="0"/>
              <a:t>Legislative </a:t>
            </a:r>
          </a:p>
          <a:p>
            <a:r>
              <a:rPr lang="en-US" dirty="0" smtClean="0"/>
              <a:t>Branch</a:t>
            </a:r>
            <a:endParaRPr lang="en-US" dirty="0"/>
          </a:p>
        </p:txBody>
      </p:sp>
      <p:sp>
        <p:nvSpPr>
          <p:cNvPr id="2074" name="AutoShape 26">
            <a:hlinkClick r:id="rId3" action="ppaction://hlinksldjump" highlightClick="1"/>
          </p:cNvPr>
          <p:cNvSpPr>
            <a:spLocks noChangeArrowheads="1"/>
          </p:cNvSpPr>
          <p:nvPr/>
        </p:nvSpPr>
        <p:spPr bwMode="auto">
          <a:xfrm>
            <a:off x="5486400" y="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dirty="0" smtClean="0"/>
              <a:t>Constitution</a:t>
            </a:r>
          </a:p>
        </p:txBody>
      </p:sp>
      <p:sp>
        <p:nvSpPr>
          <p:cNvPr id="2075" name="AutoShape 27">
            <a:hlinkClick r:id="rId3" action="ppaction://hlinksldjump" highlightClick="1"/>
          </p:cNvPr>
          <p:cNvSpPr>
            <a:spLocks noChangeArrowheads="1"/>
          </p:cNvSpPr>
          <p:nvPr/>
        </p:nvSpPr>
        <p:spPr bwMode="auto">
          <a:xfrm>
            <a:off x="7343775" y="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dirty="0" smtClean="0"/>
              <a:t>Elections</a:t>
            </a:r>
            <a:endParaRPr lang="en-US" dirty="0"/>
          </a:p>
        </p:txBody>
      </p:sp>
      <p:sp>
        <p:nvSpPr>
          <p:cNvPr id="2077" name="AutoShape 29">
            <a:hlinkClick r:id="" action="ppaction://noaction" highlightClick="1"/>
          </p:cNvPr>
          <p:cNvSpPr>
            <a:spLocks noChangeArrowheads="1"/>
          </p:cNvSpPr>
          <p:nvPr/>
        </p:nvSpPr>
        <p:spPr bwMode="auto">
          <a:xfrm>
            <a:off x="0" y="1143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4" action="ppaction://hlinksldjump"/>
              </a:rPr>
              <a:t>10 Point</a:t>
            </a:r>
            <a:endParaRPr lang="en-US" b="0">
              <a:solidFill>
                <a:schemeClr val="tx1"/>
              </a:solidFill>
            </a:endParaRPr>
          </a:p>
        </p:txBody>
      </p:sp>
      <p:sp>
        <p:nvSpPr>
          <p:cNvPr id="2078" name="AutoShape 30">
            <a:hlinkClick r:id="" action="ppaction://noaction" highlightClick="1"/>
          </p:cNvPr>
          <p:cNvSpPr>
            <a:spLocks noChangeArrowheads="1"/>
          </p:cNvSpPr>
          <p:nvPr/>
        </p:nvSpPr>
        <p:spPr bwMode="auto">
          <a:xfrm>
            <a:off x="0" y="2286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5" action="ppaction://hlinksldjump"/>
              </a:rPr>
              <a:t>20 Points</a:t>
            </a:r>
            <a:endParaRPr lang="en-US"/>
          </a:p>
        </p:txBody>
      </p:sp>
      <p:sp>
        <p:nvSpPr>
          <p:cNvPr id="2079" name="AutoShape 31">
            <a:hlinkClick r:id="" action="ppaction://noaction" highlightClick="1"/>
          </p:cNvPr>
          <p:cNvSpPr>
            <a:spLocks noChangeArrowheads="1"/>
          </p:cNvSpPr>
          <p:nvPr/>
        </p:nvSpPr>
        <p:spPr bwMode="auto">
          <a:xfrm>
            <a:off x="0" y="3429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6" action="ppaction://hlinksldjump"/>
              </a:rPr>
              <a:t>30 Points</a:t>
            </a:r>
            <a:endParaRPr lang="en-US"/>
          </a:p>
        </p:txBody>
      </p:sp>
      <p:sp>
        <p:nvSpPr>
          <p:cNvPr id="2080" name="AutoShape 32">
            <a:hlinkClick r:id="" action="ppaction://noaction" highlightClick="1"/>
          </p:cNvPr>
          <p:cNvSpPr>
            <a:spLocks noChangeArrowheads="1"/>
          </p:cNvSpPr>
          <p:nvPr/>
        </p:nvSpPr>
        <p:spPr bwMode="auto">
          <a:xfrm>
            <a:off x="0" y="4572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7" action="ppaction://hlinksldjump"/>
              </a:rPr>
              <a:t>40 Points</a:t>
            </a:r>
            <a:endParaRPr lang="en-US"/>
          </a:p>
        </p:txBody>
      </p:sp>
      <p:sp>
        <p:nvSpPr>
          <p:cNvPr id="2081" name="AutoShape 33">
            <a:hlinkClick r:id="" action="ppaction://noaction" highlightClick="1"/>
          </p:cNvPr>
          <p:cNvSpPr>
            <a:spLocks noChangeArrowheads="1"/>
          </p:cNvSpPr>
          <p:nvPr/>
        </p:nvSpPr>
        <p:spPr bwMode="auto">
          <a:xfrm>
            <a:off x="0" y="5715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8" action="ppaction://hlinksldjump"/>
              </a:rPr>
              <a:t>50 Points</a:t>
            </a:r>
            <a:endParaRPr lang="en-US"/>
          </a:p>
        </p:txBody>
      </p:sp>
      <p:sp>
        <p:nvSpPr>
          <p:cNvPr id="2082" name="AutoShape 34">
            <a:hlinkClick r:id="" action="ppaction://noaction" highlightClick="1"/>
          </p:cNvPr>
          <p:cNvSpPr>
            <a:spLocks noChangeArrowheads="1"/>
          </p:cNvSpPr>
          <p:nvPr/>
        </p:nvSpPr>
        <p:spPr bwMode="auto">
          <a:xfrm>
            <a:off x="1828800" y="1143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9" action="ppaction://hlinksldjump"/>
              </a:rPr>
              <a:t>10 Point</a:t>
            </a:r>
            <a:endParaRPr lang="en-US"/>
          </a:p>
        </p:txBody>
      </p:sp>
      <p:sp>
        <p:nvSpPr>
          <p:cNvPr id="2083" name="AutoShape 35">
            <a:hlinkClick r:id="" action="ppaction://noaction" highlightClick="1"/>
          </p:cNvPr>
          <p:cNvSpPr>
            <a:spLocks noChangeArrowheads="1"/>
          </p:cNvSpPr>
          <p:nvPr/>
        </p:nvSpPr>
        <p:spPr bwMode="auto">
          <a:xfrm>
            <a:off x="3657600" y="1143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0" action="ppaction://hlinksldjump"/>
              </a:rPr>
              <a:t>10 Point</a:t>
            </a:r>
            <a:endParaRPr lang="en-US"/>
          </a:p>
        </p:txBody>
      </p:sp>
      <p:sp>
        <p:nvSpPr>
          <p:cNvPr id="2084" name="AutoShape 36">
            <a:hlinkClick r:id="" action="ppaction://noaction" highlightClick="1"/>
          </p:cNvPr>
          <p:cNvSpPr>
            <a:spLocks noChangeArrowheads="1"/>
          </p:cNvSpPr>
          <p:nvPr/>
        </p:nvSpPr>
        <p:spPr bwMode="auto">
          <a:xfrm>
            <a:off x="5486400" y="1143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1" action="ppaction://hlinksldjump"/>
              </a:rPr>
              <a:t>10 Point</a:t>
            </a:r>
            <a:endParaRPr lang="en-US"/>
          </a:p>
        </p:txBody>
      </p:sp>
      <p:sp>
        <p:nvSpPr>
          <p:cNvPr id="2085" name="AutoShape 37">
            <a:hlinkClick r:id="" action="ppaction://noaction" highlightClick="1"/>
          </p:cNvPr>
          <p:cNvSpPr>
            <a:spLocks noChangeArrowheads="1"/>
          </p:cNvSpPr>
          <p:nvPr/>
        </p:nvSpPr>
        <p:spPr bwMode="auto">
          <a:xfrm>
            <a:off x="7343775" y="1143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2" action="ppaction://hlinksldjump"/>
              </a:rPr>
              <a:t>10 Point</a:t>
            </a:r>
            <a:endParaRPr lang="en-US"/>
          </a:p>
        </p:txBody>
      </p:sp>
      <p:sp>
        <p:nvSpPr>
          <p:cNvPr id="2087" name="AutoShape 39">
            <a:hlinkClick r:id="" action="ppaction://noaction" highlightClick="1"/>
          </p:cNvPr>
          <p:cNvSpPr>
            <a:spLocks noChangeArrowheads="1"/>
          </p:cNvSpPr>
          <p:nvPr/>
        </p:nvSpPr>
        <p:spPr bwMode="auto">
          <a:xfrm>
            <a:off x="1828800" y="2286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3" action="ppaction://hlinksldjump"/>
              </a:rPr>
              <a:t>20 Points</a:t>
            </a:r>
            <a:endParaRPr lang="en-US"/>
          </a:p>
        </p:txBody>
      </p:sp>
      <p:sp>
        <p:nvSpPr>
          <p:cNvPr id="2088" name="AutoShape 40">
            <a:hlinkClick r:id="" action="ppaction://noaction" highlightClick="1"/>
          </p:cNvPr>
          <p:cNvSpPr>
            <a:spLocks noChangeArrowheads="1"/>
          </p:cNvSpPr>
          <p:nvPr/>
        </p:nvSpPr>
        <p:spPr bwMode="auto">
          <a:xfrm>
            <a:off x="3657600" y="2286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4" action="ppaction://hlinksldjump"/>
              </a:rPr>
              <a:t>20 Points</a:t>
            </a:r>
            <a:endParaRPr lang="en-US"/>
          </a:p>
        </p:txBody>
      </p:sp>
      <p:sp>
        <p:nvSpPr>
          <p:cNvPr id="2089" name="AutoShape 41">
            <a:hlinkClick r:id="" action="ppaction://noaction" highlightClick="1"/>
          </p:cNvPr>
          <p:cNvSpPr>
            <a:spLocks noChangeArrowheads="1"/>
          </p:cNvSpPr>
          <p:nvPr/>
        </p:nvSpPr>
        <p:spPr bwMode="auto">
          <a:xfrm>
            <a:off x="5486400" y="2286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5" action="ppaction://hlinksldjump"/>
              </a:rPr>
              <a:t>20 Points</a:t>
            </a:r>
            <a:endParaRPr lang="en-US"/>
          </a:p>
        </p:txBody>
      </p:sp>
      <p:sp>
        <p:nvSpPr>
          <p:cNvPr id="2090" name="AutoShape 42">
            <a:hlinkClick r:id="" action="ppaction://noaction" highlightClick="1"/>
          </p:cNvPr>
          <p:cNvSpPr>
            <a:spLocks noChangeArrowheads="1"/>
          </p:cNvSpPr>
          <p:nvPr/>
        </p:nvSpPr>
        <p:spPr bwMode="auto">
          <a:xfrm>
            <a:off x="7343775" y="2286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6" action="ppaction://hlinksldjump"/>
              </a:rPr>
              <a:t>20 Points</a:t>
            </a:r>
            <a:endParaRPr lang="en-US"/>
          </a:p>
        </p:txBody>
      </p:sp>
      <p:sp>
        <p:nvSpPr>
          <p:cNvPr id="2092" name="AutoShape 44">
            <a:hlinkClick r:id="" action="ppaction://noaction" highlightClick="1"/>
          </p:cNvPr>
          <p:cNvSpPr>
            <a:spLocks noChangeArrowheads="1"/>
          </p:cNvSpPr>
          <p:nvPr/>
        </p:nvSpPr>
        <p:spPr bwMode="auto">
          <a:xfrm>
            <a:off x="1828800" y="3429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7" action="ppaction://hlinksldjump"/>
              </a:rPr>
              <a:t>30 Points</a:t>
            </a:r>
            <a:endParaRPr lang="en-US"/>
          </a:p>
        </p:txBody>
      </p:sp>
      <p:sp>
        <p:nvSpPr>
          <p:cNvPr id="2093" name="AutoShape 45">
            <a:hlinkClick r:id="" action="ppaction://noaction" highlightClick="1"/>
          </p:cNvPr>
          <p:cNvSpPr>
            <a:spLocks noChangeArrowheads="1"/>
          </p:cNvSpPr>
          <p:nvPr/>
        </p:nvSpPr>
        <p:spPr bwMode="auto">
          <a:xfrm>
            <a:off x="1828800" y="4572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8" action="ppaction://hlinksldjump"/>
              </a:rPr>
              <a:t>40 Points</a:t>
            </a:r>
            <a:endParaRPr lang="en-US"/>
          </a:p>
        </p:txBody>
      </p:sp>
      <p:sp>
        <p:nvSpPr>
          <p:cNvPr id="2094" name="AutoShape 46">
            <a:hlinkClick r:id="" action="ppaction://noaction" highlightClick="1"/>
          </p:cNvPr>
          <p:cNvSpPr>
            <a:spLocks noChangeArrowheads="1"/>
          </p:cNvSpPr>
          <p:nvPr/>
        </p:nvSpPr>
        <p:spPr bwMode="auto">
          <a:xfrm>
            <a:off x="1828800" y="5715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19" action="ppaction://hlinksldjump"/>
              </a:rPr>
              <a:t>50 Points</a:t>
            </a:r>
            <a:endParaRPr lang="en-US"/>
          </a:p>
        </p:txBody>
      </p:sp>
      <p:sp>
        <p:nvSpPr>
          <p:cNvPr id="2095" name="AutoShape 47">
            <a:hlinkClick r:id="" action="ppaction://noaction" highlightClick="1"/>
          </p:cNvPr>
          <p:cNvSpPr>
            <a:spLocks noChangeArrowheads="1"/>
          </p:cNvSpPr>
          <p:nvPr/>
        </p:nvSpPr>
        <p:spPr bwMode="auto">
          <a:xfrm>
            <a:off x="3657600" y="3429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20" action="ppaction://hlinksldjump"/>
              </a:rPr>
              <a:t>30 Points</a:t>
            </a:r>
            <a:endParaRPr lang="en-US"/>
          </a:p>
        </p:txBody>
      </p:sp>
      <p:sp>
        <p:nvSpPr>
          <p:cNvPr id="2096" name="AutoShape 48">
            <a:hlinkClick r:id="" action="ppaction://noaction" highlightClick="1"/>
          </p:cNvPr>
          <p:cNvSpPr>
            <a:spLocks noChangeArrowheads="1"/>
          </p:cNvSpPr>
          <p:nvPr/>
        </p:nvSpPr>
        <p:spPr bwMode="auto">
          <a:xfrm>
            <a:off x="5486400" y="3429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21" action="ppaction://hlinksldjump"/>
              </a:rPr>
              <a:t>30 Points</a:t>
            </a:r>
            <a:endParaRPr lang="en-US"/>
          </a:p>
        </p:txBody>
      </p:sp>
      <p:sp>
        <p:nvSpPr>
          <p:cNvPr id="2097" name="AutoShape 49">
            <a:hlinkClick r:id="" action="ppaction://noaction" highlightClick="1"/>
          </p:cNvPr>
          <p:cNvSpPr>
            <a:spLocks noChangeArrowheads="1"/>
          </p:cNvSpPr>
          <p:nvPr/>
        </p:nvSpPr>
        <p:spPr bwMode="auto">
          <a:xfrm>
            <a:off x="7343775" y="3429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22" action="ppaction://hlinksldjump"/>
              </a:rPr>
              <a:t>30 Points</a:t>
            </a:r>
            <a:endParaRPr lang="en-US"/>
          </a:p>
        </p:txBody>
      </p:sp>
      <p:sp>
        <p:nvSpPr>
          <p:cNvPr id="2099" name="AutoShape 51">
            <a:hlinkClick r:id="" action="ppaction://noaction" highlightClick="1"/>
          </p:cNvPr>
          <p:cNvSpPr>
            <a:spLocks noChangeArrowheads="1"/>
          </p:cNvSpPr>
          <p:nvPr/>
        </p:nvSpPr>
        <p:spPr bwMode="auto">
          <a:xfrm>
            <a:off x="3657600" y="4572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23" action="ppaction://hlinksldjump"/>
              </a:rPr>
              <a:t>40 Points</a:t>
            </a:r>
            <a:endParaRPr lang="en-US"/>
          </a:p>
        </p:txBody>
      </p:sp>
      <p:sp>
        <p:nvSpPr>
          <p:cNvPr id="2100" name="AutoShape 52">
            <a:hlinkClick r:id="" action="ppaction://noaction" highlightClick="1"/>
          </p:cNvPr>
          <p:cNvSpPr>
            <a:spLocks noChangeArrowheads="1"/>
          </p:cNvSpPr>
          <p:nvPr/>
        </p:nvSpPr>
        <p:spPr bwMode="auto">
          <a:xfrm>
            <a:off x="5486400" y="4572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24" action="ppaction://hlinksldjump"/>
              </a:rPr>
              <a:t>40 Points</a:t>
            </a:r>
            <a:endParaRPr lang="en-US"/>
          </a:p>
        </p:txBody>
      </p:sp>
      <p:sp>
        <p:nvSpPr>
          <p:cNvPr id="2101" name="AutoShape 53">
            <a:hlinkClick r:id="" action="ppaction://noaction" highlightClick="1"/>
          </p:cNvPr>
          <p:cNvSpPr>
            <a:spLocks noChangeArrowheads="1"/>
          </p:cNvSpPr>
          <p:nvPr/>
        </p:nvSpPr>
        <p:spPr bwMode="auto">
          <a:xfrm>
            <a:off x="7343775" y="4572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25" action="ppaction://hlinksldjump"/>
              </a:rPr>
              <a:t>40 Points</a:t>
            </a:r>
            <a:endParaRPr lang="en-US"/>
          </a:p>
        </p:txBody>
      </p:sp>
      <p:sp>
        <p:nvSpPr>
          <p:cNvPr id="2103" name="AutoShape 55">
            <a:hlinkClick r:id="" action="ppaction://noaction" highlightClick="1"/>
          </p:cNvPr>
          <p:cNvSpPr>
            <a:spLocks noChangeArrowheads="1"/>
          </p:cNvSpPr>
          <p:nvPr/>
        </p:nvSpPr>
        <p:spPr bwMode="auto">
          <a:xfrm>
            <a:off x="3657600" y="5715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26" action="ppaction://hlinksldjump"/>
              </a:rPr>
              <a:t>50 Points</a:t>
            </a:r>
            <a:endParaRPr lang="en-US"/>
          </a:p>
        </p:txBody>
      </p:sp>
      <p:sp>
        <p:nvSpPr>
          <p:cNvPr id="2104" name="AutoShape 56">
            <a:hlinkClick r:id="" action="ppaction://noaction" highlightClick="1"/>
          </p:cNvPr>
          <p:cNvSpPr>
            <a:spLocks noChangeArrowheads="1"/>
          </p:cNvSpPr>
          <p:nvPr/>
        </p:nvSpPr>
        <p:spPr bwMode="auto">
          <a:xfrm>
            <a:off x="5486400" y="5715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27" action="ppaction://hlinksldjump"/>
              </a:rPr>
              <a:t>50 Points</a:t>
            </a:r>
            <a:endParaRPr lang="en-US"/>
          </a:p>
        </p:txBody>
      </p:sp>
      <p:sp>
        <p:nvSpPr>
          <p:cNvPr id="2105" name="AutoShape 57">
            <a:hlinkClick r:id="" action="ppaction://noaction" highlightClick="1"/>
          </p:cNvPr>
          <p:cNvSpPr>
            <a:spLocks noChangeArrowheads="1"/>
          </p:cNvSpPr>
          <p:nvPr/>
        </p:nvSpPr>
        <p:spPr bwMode="auto">
          <a:xfrm>
            <a:off x="7343775" y="571500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a:hlinkClick r:id="rId28" action="ppaction://hlinksldjump"/>
              </a:rPr>
              <a:t>50 Points</a:t>
            </a:r>
            <a:endParaRPr lang="en-US"/>
          </a:p>
        </p:txBody>
      </p:sp>
      <p:sp>
        <p:nvSpPr>
          <p:cNvPr id="2108" name="AutoShape 60">
            <a:hlinkClick r:id="rId3" action="ppaction://hlinksldjump" highlightClick="1"/>
          </p:cNvPr>
          <p:cNvSpPr>
            <a:spLocks noChangeArrowheads="1"/>
          </p:cNvSpPr>
          <p:nvPr/>
        </p:nvSpPr>
        <p:spPr bwMode="auto">
          <a:xfrm>
            <a:off x="3657600" y="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dirty="0" smtClean="0"/>
              <a:t>Judicial </a:t>
            </a:r>
          </a:p>
          <a:p>
            <a:r>
              <a:rPr lang="en-US" dirty="0" smtClean="0"/>
              <a:t>Branch</a:t>
            </a:r>
            <a:endParaRPr lang="en-US" b="0" dirty="0"/>
          </a:p>
        </p:txBody>
      </p:sp>
      <p:pic>
        <p:nvPicPr>
          <p:cNvPr id="2109" name="Picture 61">
            <a:hlinkClick r:id="" action="ppaction://media"/>
          </p:cNvPr>
          <p:cNvPicPr>
            <a:picLocks noRot="1" noChangeAspect="1" noChangeArrowheads="1"/>
          </p:cNvPicPr>
          <p:nvPr>
            <a:wavAudioFile r:embed="rId1" name="boardfill[2].wav"/>
          </p:nvPr>
        </p:nvPicPr>
        <p:blipFill>
          <a:blip r:embed="rId29" cstate="print"/>
          <a:srcRect/>
          <a:stretch>
            <a:fillRect/>
          </a:stretch>
        </p:blipFill>
        <p:spPr bwMode="auto">
          <a:xfrm>
            <a:off x="685800" y="228600"/>
            <a:ext cx="304800" cy="304800"/>
          </a:xfrm>
          <a:prstGeom prst="rect">
            <a:avLst/>
          </a:prstGeom>
          <a:noFill/>
        </p:spPr>
      </p:pic>
      <p:sp>
        <p:nvSpPr>
          <p:cNvPr id="2071" name="AutoShape 23">
            <a:hlinkClick r:id="rId3" action="ppaction://hlinksldjump" highlightClick="1"/>
          </p:cNvPr>
          <p:cNvSpPr>
            <a:spLocks noChangeArrowheads="1"/>
          </p:cNvSpPr>
          <p:nvPr/>
        </p:nvSpPr>
        <p:spPr bwMode="auto">
          <a:xfrm>
            <a:off x="0" y="0"/>
            <a:ext cx="1800225" cy="1143000"/>
          </a:xfrm>
          <a:prstGeom prst="actionButtonBlank">
            <a:avLst/>
          </a:prstGeom>
          <a:solidFill>
            <a:schemeClr val="accent2"/>
          </a:solidFill>
          <a:ln w="9525">
            <a:solidFill>
              <a:schemeClr val="tx1"/>
            </a:solidFill>
            <a:miter lim="800000"/>
            <a:headEnd/>
            <a:tailEnd/>
          </a:ln>
          <a:effectLst/>
        </p:spPr>
        <p:txBody>
          <a:bodyPr wrap="none" anchor="ctr"/>
          <a:lstStyle/>
          <a:p>
            <a:r>
              <a:rPr lang="en-US" dirty="0" smtClean="0"/>
              <a:t>Government </a:t>
            </a:r>
          </a:p>
          <a:p>
            <a:r>
              <a:rPr lang="en-US" dirty="0" smtClean="0"/>
              <a:t>Philosophy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0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109"/>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hlinkClick r:id="rId2" action="ppaction://hlinksldjump" highlightClick="1"/>
          </p:cNvPr>
          <p:cNvSpPr>
            <a:spLocks noChangeArrowheads="1"/>
          </p:cNvSpPr>
          <p:nvPr/>
        </p:nvSpPr>
        <p:spPr bwMode="auto">
          <a:xfrm>
            <a:off x="0" y="-38100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58371" name="Text Box 3"/>
          <p:cNvSpPr txBox="1">
            <a:spLocks noChangeArrowheads="1"/>
          </p:cNvSpPr>
          <p:nvPr/>
        </p:nvSpPr>
        <p:spPr bwMode="auto">
          <a:xfrm>
            <a:off x="609600" y="152400"/>
            <a:ext cx="7848600" cy="5755422"/>
          </a:xfrm>
          <a:prstGeom prst="rect">
            <a:avLst/>
          </a:prstGeom>
          <a:noFill/>
          <a:ln w="9525">
            <a:noFill/>
            <a:miter lim="800000"/>
            <a:headEnd/>
            <a:tailEnd/>
          </a:ln>
          <a:effectLst/>
        </p:spPr>
        <p:txBody>
          <a:bodyPr wrap="square">
            <a:spAutoFit/>
          </a:bodyPr>
          <a:lstStyle/>
          <a:p>
            <a:pPr algn="l">
              <a:spcBef>
                <a:spcPct val="50000"/>
              </a:spcBef>
            </a:pPr>
            <a:r>
              <a:rPr lang="en-US" sz="3200" dirty="0" smtClean="0"/>
              <a:t>Fundamental Freedoms</a:t>
            </a:r>
          </a:p>
          <a:p>
            <a:pPr algn="l">
              <a:spcBef>
                <a:spcPct val="50000"/>
              </a:spcBef>
            </a:pPr>
            <a:r>
              <a:rPr lang="en-US" sz="3200" dirty="0" smtClean="0"/>
              <a:t>Democratic Rights</a:t>
            </a:r>
          </a:p>
          <a:p>
            <a:pPr algn="l">
              <a:spcBef>
                <a:spcPct val="50000"/>
              </a:spcBef>
            </a:pPr>
            <a:r>
              <a:rPr lang="en-US" sz="3200" dirty="0" smtClean="0"/>
              <a:t>Mobility Rights</a:t>
            </a:r>
          </a:p>
          <a:p>
            <a:pPr algn="l">
              <a:spcBef>
                <a:spcPct val="50000"/>
              </a:spcBef>
            </a:pPr>
            <a:r>
              <a:rPr lang="en-US" sz="3200" dirty="0" smtClean="0"/>
              <a:t>Legal Rights</a:t>
            </a:r>
          </a:p>
          <a:p>
            <a:pPr algn="l">
              <a:spcBef>
                <a:spcPct val="50000"/>
              </a:spcBef>
            </a:pPr>
            <a:r>
              <a:rPr lang="en-US" sz="3200" dirty="0" smtClean="0"/>
              <a:t>Equality Rights</a:t>
            </a:r>
          </a:p>
          <a:p>
            <a:pPr algn="l">
              <a:spcBef>
                <a:spcPct val="50000"/>
              </a:spcBef>
            </a:pPr>
            <a:r>
              <a:rPr lang="en-US" sz="3200" dirty="0" smtClean="0"/>
              <a:t>Official Languages Rights</a:t>
            </a:r>
          </a:p>
          <a:p>
            <a:pPr algn="l">
              <a:spcBef>
                <a:spcPct val="50000"/>
              </a:spcBef>
            </a:pPr>
            <a:r>
              <a:rPr lang="en-US" sz="3200" dirty="0" smtClean="0"/>
              <a:t>Minority Education Rights</a:t>
            </a:r>
          </a:p>
          <a:p>
            <a:pPr algn="l">
              <a:spcBef>
                <a:spcPct val="50000"/>
              </a:spcBef>
            </a:pPr>
            <a:r>
              <a:rPr lang="en-US" sz="3200" dirty="0" smtClean="0"/>
              <a:t>Aboriginal Rights</a:t>
            </a: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6627" name="Text Box 3"/>
          <p:cNvSpPr txBox="1">
            <a:spLocks noChangeArrowheads="1"/>
          </p:cNvSpPr>
          <p:nvPr/>
        </p:nvSpPr>
        <p:spPr bwMode="auto">
          <a:xfrm>
            <a:off x="533400" y="1981200"/>
            <a:ext cx="8153400" cy="1446550"/>
          </a:xfrm>
          <a:prstGeom prst="rect">
            <a:avLst/>
          </a:prstGeom>
          <a:noFill/>
          <a:ln w="9525">
            <a:noFill/>
            <a:miter lim="800000"/>
            <a:headEnd/>
            <a:tailEnd/>
          </a:ln>
          <a:effectLst/>
        </p:spPr>
        <p:txBody>
          <a:bodyPr>
            <a:spAutoFit/>
          </a:bodyPr>
          <a:lstStyle/>
          <a:p>
            <a:pPr algn="l">
              <a:spcBef>
                <a:spcPct val="50000"/>
              </a:spcBef>
            </a:pPr>
            <a:r>
              <a:rPr lang="en-US" sz="4400" dirty="0" smtClean="0"/>
              <a:t>Describe the significance of the NOTWITHSTANDING Clause</a:t>
            </a:r>
            <a:endParaRPr lang="en-US" sz="4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hlinkClick r:id="rId2" action="ppaction://hlinksldjump" highlightClick="1"/>
          </p:cNvPr>
          <p:cNvSpPr>
            <a:spLocks noChangeArrowheads="1"/>
          </p:cNvSpPr>
          <p:nvPr/>
        </p:nvSpPr>
        <p:spPr bwMode="auto">
          <a:xfrm>
            <a:off x="0" y="-7620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59395" name="Text Box 3"/>
          <p:cNvSpPr txBox="1">
            <a:spLocks noChangeArrowheads="1"/>
          </p:cNvSpPr>
          <p:nvPr/>
        </p:nvSpPr>
        <p:spPr bwMode="auto">
          <a:xfrm>
            <a:off x="685800" y="240804"/>
            <a:ext cx="7848600" cy="6617196"/>
          </a:xfrm>
          <a:prstGeom prst="rect">
            <a:avLst/>
          </a:prstGeom>
          <a:noFill/>
          <a:ln w="9525">
            <a:noFill/>
            <a:miter lim="800000"/>
            <a:headEnd/>
            <a:tailEnd/>
          </a:ln>
          <a:effectLst/>
        </p:spPr>
        <p:txBody>
          <a:bodyPr>
            <a:spAutoFit/>
          </a:bodyPr>
          <a:lstStyle/>
          <a:p>
            <a:pPr>
              <a:spcBef>
                <a:spcPct val="50000"/>
              </a:spcBef>
            </a:pPr>
            <a:r>
              <a:rPr lang="en-US" sz="4000" dirty="0" smtClean="0"/>
              <a:t>“Notwithstanding”</a:t>
            </a:r>
          </a:p>
          <a:p>
            <a:pPr algn="l">
              <a:lnSpc>
                <a:spcPct val="90000"/>
              </a:lnSpc>
              <a:buFont typeface="Monotype Sorts" pitchFamily="2" charset="2"/>
              <a:buChar char=" "/>
            </a:pPr>
            <a:r>
              <a:rPr lang="en-US" sz="4000" dirty="0" smtClean="0"/>
              <a:t>This section of the Charter allows governments to pass laws which may interfere with</a:t>
            </a:r>
          </a:p>
          <a:p>
            <a:pPr algn="l">
              <a:lnSpc>
                <a:spcPct val="90000"/>
              </a:lnSpc>
              <a:buFont typeface="Arial" pitchFamily="34" charset="0"/>
              <a:buChar char="•"/>
            </a:pPr>
            <a:r>
              <a:rPr lang="en-US" sz="4000" dirty="0" smtClean="0"/>
              <a:t>Fundamental Freedoms.</a:t>
            </a:r>
          </a:p>
          <a:p>
            <a:pPr algn="l">
              <a:lnSpc>
                <a:spcPct val="90000"/>
              </a:lnSpc>
              <a:buFont typeface="Arial" pitchFamily="34" charset="0"/>
              <a:buChar char="•"/>
            </a:pPr>
            <a:r>
              <a:rPr lang="en-US" sz="4000" dirty="0" smtClean="0"/>
              <a:t>Legal Rights.</a:t>
            </a:r>
          </a:p>
          <a:p>
            <a:pPr algn="l">
              <a:lnSpc>
                <a:spcPct val="90000"/>
              </a:lnSpc>
              <a:buFont typeface="Arial" pitchFamily="34" charset="0"/>
              <a:buChar char="•"/>
            </a:pPr>
            <a:r>
              <a:rPr lang="en-US" sz="4000" dirty="0" smtClean="0"/>
              <a:t>Equality Rights.</a:t>
            </a:r>
          </a:p>
          <a:p>
            <a:pPr algn="l">
              <a:lnSpc>
                <a:spcPct val="90000"/>
              </a:lnSpc>
              <a:buFont typeface="Monotype Sorts" pitchFamily="2" charset="2"/>
              <a:buChar char=" "/>
            </a:pPr>
            <a:r>
              <a:rPr lang="en-US" sz="4000" dirty="0" smtClean="0"/>
              <a:t>This action is only valid for five years after which it must be reaffirmed. </a:t>
            </a:r>
          </a:p>
          <a:p>
            <a:pPr>
              <a:spcBef>
                <a:spcPct val="50000"/>
              </a:spcBef>
            </a:pPr>
            <a:endParaRPr lang="en-US" sz="4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7651" name="Text Box 3"/>
          <p:cNvSpPr txBox="1">
            <a:spLocks noChangeArrowheads="1"/>
          </p:cNvSpPr>
          <p:nvPr/>
        </p:nvSpPr>
        <p:spPr bwMode="auto">
          <a:xfrm>
            <a:off x="609600" y="1600200"/>
            <a:ext cx="7924800" cy="1446550"/>
          </a:xfrm>
          <a:prstGeom prst="rect">
            <a:avLst/>
          </a:prstGeom>
          <a:noFill/>
          <a:ln w="9525">
            <a:noFill/>
            <a:miter lim="800000"/>
            <a:headEnd/>
            <a:tailEnd/>
          </a:ln>
          <a:effectLst/>
        </p:spPr>
        <p:txBody>
          <a:bodyPr>
            <a:spAutoFit/>
          </a:bodyPr>
          <a:lstStyle/>
          <a:p>
            <a:pPr>
              <a:spcBef>
                <a:spcPct val="50000"/>
              </a:spcBef>
            </a:pPr>
            <a:r>
              <a:rPr lang="en-US" sz="4400" dirty="0" smtClean="0"/>
              <a:t>What is needed to change the constitution of Canada?</a:t>
            </a:r>
            <a:endParaRPr lang="en-US" sz="4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60419" name="Text Box 3"/>
          <p:cNvSpPr txBox="1">
            <a:spLocks noChangeArrowheads="1"/>
          </p:cNvSpPr>
          <p:nvPr/>
        </p:nvSpPr>
        <p:spPr bwMode="auto">
          <a:xfrm>
            <a:off x="609600" y="914400"/>
            <a:ext cx="7848600" cy="4401205"/>
          </a:xfrm>
          <a:prstGeom prst="rect">
            <a:avLst/>
          </a:prstGeom>
          <a:noFill/>
          <a:ln w="9525">
            <a:noFill/>
            <a:miter lim="800000"/>
            <a:headEnd/>
            <a:tailEnd/>
          </a:ln>
          <a:effectLst/>
        </p:spPr>
        <p:txBody>
          <a:bodyPr>
            <a:spAutoFit/>
          </a:bodyPr>
          <a:lstStyle/>
          <a:p>
            <a:pPr algn="l">
              <a:spcBef>
                <a:spcPct val="50000"/>
              </a:spcBef>
            </a:pPr>
            <a:r>
              <a:rPr lang="en-US" sz="4000" dirty="0" smtClean="0"/>
              <a:t>Amendment Formula:</a:t>
            </a:r>
          </a:p>
          <a:p>
            <a:pPr algn="l">
              <a:spcBef>
                <a:spcPct val="50000"/>
              </a:spcBef>
            </a:pPr>
            <a:r>
              <a:rPr lang="en-US" sz="4000" dirty="0" smtClean="0"/>
              <a:t>-Need approval of 2/3 of provinces (7 out of 10 provinces) &amp; approval of HOC and senate</a:t>
            </a:r>
          </a:p>
          <a:p>
            <a:pPr algn="l">
              <a:spcBef>
                <a:spcPct val="50000"/>
              </a:spcBef>
            </a:pPr>
            <a:r>
              <a:rPr lang="en-US" sz="4000" dirty="0" smtClean="0"/>
              <a:t>- At least 50% of Canada’s population</a:t>
            </a:r>
            <a:endParaRPr lang="en-US" sz="4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8675" name="Text Box 3"/>
          <p:cNvSpPr txBox="1">
            <a:spLocks noChangeArrowheads="1"/>
          </p:cNvSpPr>
          <p:nvPr/>
        </p:nvSpPr>
        <p:spPr bwMode="auto">
          <a:xfrm>
            <a:off x="609600" y="457200"/>
            <a:ext cx="7772400" cy="2585323"/>
          </a:xfrm>
          <a:prstGeom prst="rect">
            <a:avLst/>
          </a:prstGeom>
          <a:noFill/>
          <a:ln w="9525">
            <a:noFill/>
            <a:miter lim="800000"/>
            <a:headEnd/>
            <a:tailEnd/>
          </a:ln>
          <a:effectLst/>
        </p:spPr>
        <p:txBody>
          <a:bodyPr>
            <a:spAutoFit/>
          </a:bodyPr>
          <a:lstStyle/>
          <a:p>
            <a:pPr>
              <a:spcBef>
                <a:spcPct val="50000"/>
              </a:spcBef>
            </a:pPr>
            <a:r>
              <a:rPr lang="en-US" sz="5400" dirty="0" smtClean="0"/>
              <a:t>Explain the concepts of minority, majority and coalition governments</a:t>
            </a:r>
            <a:endParaRPr lang="en-US" sz="5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61443" name="Text Box 3"/>
          <p:cNvSpPr txBox="1">
            <a:spLocks noChangeArrowheads="1"/>
          </p:cNvSpPr>
          <p:nvPr/>
        </p:nvSpPr>
        <p:spPr bwMode="auto">
          <a:xfrm>
            <a:off x="609600" y="533400"/>
            <a:ext cx="7848600" cy="5632311"/>
          </a:xfrm>
          <a:prstGeom prst="rect">
            <a:avLst/>
          </a:prstGeom>
          <a:noFill/>
          <a:ln w="9525">
            <a:noFill/>
            <a:miter lim="800000"/>
            <a:headEnd/>
            <a:tailEnd/>
          </a:ln>
          <a:effectLst/>
        </p:spPr>
        <p:txBody>
          <a:bodyPr>
            <a:spAutoFit/>
          </a:bodyPr>
          <a:lstStyle/>
          <a:p>
            <a:pPr algn="l">
              <a:spcBef>
                <a:spcPct val="50000"/>
              </a:spcBef>
            </a:pPr>
            <a:r>
              <a:rPr lang="en-US" sz="4000" dirty="0" smtClean="0"/>
              <a:t>Majority- Political party elected wins more than half the seats in the HOC</a:t>
            </a:r>
          </a:p>
          <a:p>
            <a:pPr algn="l">
              <a:spcBef>
                <a:spcPct val="50000"/>
              </a:spcBef>
            </a:pPr>
            <a:r>
              <a:rPr lang="en-US" sz="4000" dirty="0" smtClean="0"/>
              <a:t>Minority- The government party has less than half the seats in the HOC</a:t>
            </a:r>
          </a:p>
          <a:p>
            <a:pPr algn="l">
              <a:spcBef>
                <a:spcPct val="50000"/>
              </a:spcBef>
            </a:pPr>
            <a:r>
              <a:rPr lang="en-US" sz="4000" dirty="0" smtClean="0"/>
              <a:t>Coalition- Two or more parties join together to form a government</a:t>
            </a:r>
            <a:endParaRPr 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29699" name="Text Box 3"/>
          <p:cNvSpPr txBox="1">
            <a:spLocks noChangeArrowheads="1"/>
          </p:cNvSpPr>
          <p:nvPr/>
        </p:nvSpPr>
        <p:spPr bwMode="auto">
          <a:xfrm>
            <a:off x="533400" y="381000"/>
            <a:ext cx="8077200" cy="2585323"/>
          </a:xfrm>
          <a:prstGeom prst="rect">
            <a:avLst/>
          </a:prstGeom>
          <a:noFill/>
          <a:ln w="9525">
            <a:noFill/>
            <a:miter lim="800000"/>
            <a:headEnd/>
            <a:tailEnd/>
          </a:ln>
          <a:effectLst/>
        </p:spPr>
        <p:txBody>
          <a:bodyPr>
            <a:spAutoFit/>
          </a:bodyPr>
          <a:lstStyle/>
          <a:p>
            <a:pPr>
              <a:spcBef>
                <a:spcPct val="50000"/>
              </a:spcBef>
            </a:pPr>
            <a:r>
              <a:rPr lang="en-US" sz="5400" dirty="0" smtClean="0"/>
              <a:t>Explain the ‘first past the post’ system and its criticisms</a:t>
            </a:r>
            <a:endParaRPr lang="en-US" sz="5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62467" name="Text Box 3"/>
          <p:cNvSpPr txBox="1">
            <a:spLocks noChangeArrowheads="1"/>
          </p:cNvSpPr>
          <p:nvPr/>
        </p:nvSpPr>
        <p:spPr bwMode="auto">
          <a:xfrm>
            <a:off x="609600" y="533400"/>
            <a:ext cx="7848600" cy="5509200"/>
          </a:xfrm>
          <a:prstGeom prst="rect">
            <a:avLst/>
          </a:prstGeom>
          <a:noFill/>
          <a:ln w="9525">
            <a:noFill/>
            <a:miter lim="800000"/>
            <a:headEnd/>
            <a:tailEnd/>
          </a:ln>
          <a:effectLst/>
        </p:spPr>
        <p:txBody>
          <a:bodyPr>
            <a:spAutoFit/>
          </a:bodyPr>
          <a:lstStyle/>
          <a:p>
            <a:pPr algn="l">
              <a:spcBef>
                <a:spcPct val="50000"/>
              </a:spcBef>
            </a:pPr>
            <a:r>
              <a:rPr lang="en-US" sz="3200" dirty="0" smtClean="0"/>
              <a:t>The candidate with the most votes in a riding is declared the winner and  the party with the most ridings wins the government</a:t>
            </a:r>
          </a:p>
          <a:p>
            <a:pPr algn="l">
              <a:spcBef>
                <a:spcPct val="50000"/>
              </a:spcBef>
            </a:pPr>
            <a:r>
              <a:rPr lang="en-US" sz="3200" dirty="0" smtClean="0"/>
              <a:t>Criticisms:</a:t>
            </a:r>
          </a:p>
          <a:p>
            <a:pPr algn="l">
              <a:spcBef>
                <a:spcPct val="50000"/>
              </a:spcBef>
              <a:buFontTx/>
              <a:buChar char="-"/>
            </a:pPr>
            <a:r>
              <a:rPr lang="en-US" sz="3200" dirty="0" smtClean="0"/>
              <a:t>Does not represent the majority of </a:t>
            </a:r>
            <a:r>
              <a:rPr lang="en-US" sz="3200" dirty="0" err="1" smtClean="0"/>
              <a:t>cdn</a:t>
            </a:r>
            <a:r>
              <a:rPr lang="en-US" sz="3200" dirty="0" smtClean="0"/>
              <a:t> wishes</a:t>
            </a:r>
          </a:p>
          <a:p>
            <a:pPr algn="l">
              <a:spcBef>
                <a:spcPct val="50000"/>
              </a:spcBef>
              <a:buFontTx/>
              <a:buChar char="-"/>
            </a:pPr>
            <a:r>
              <a:rPr lang="en-US" sz="3200" dirty="0" smtClean="0"/>
              <a:t>Popular vote marginalized</a:t>
            </a:r>
          </a:p>
          <a:p>
            <a:pPr algn="l">
              <a:spcBef>
                <a:spcPct val="50000"/>
              </a:spcBef>
              <a:buFontTx/>
              <a:buChar char="-"/>
            </a:pPr>
            <a:r>
              <a:rPr lang="en-US" sz="3200" dirty="0" smtClean="0"/>
              <a:t>Party with highest vote doesn’t always win election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30723" name="Text Box 3"/>
          <p:cNvSpPr txBox="1">
            <a:spLocks noChangeArrowheads="1"/>
          </p:cNvSpPr>
          <p:nvPr/>
        </p:nvSpPr>
        <p:spPr bwMode="auto">
          <a:xfrm>
            <a:off x="685800" y="609600"/>
            <a:ext cx="7848600" cy="4524315"/>
          </a:xfrm>
          <a:prstGeom prst="rect">
            <a:avLst/>
          </a:prstGeom>
          <a:noFill/>
          <a:ln w="9525">
            <a:noFill/>
            <a:miter lim="800000"/>
            <a:headEnd/>
            <a:tailEnd/>
          </a:ln>
          <a:effectLst/>
        </p:spPr>
        <p:txBody>
          <a:bodyPr>
            <a:spAutoFit/>
          </a:bodyPr>
          <a:lstStyle/>
          <a:p>
            <a:pPr>
              <a:spcBef>
                <a:spcPct val="50000"/>
              </a:spcBef>
            </a:pPr>
            <a:r>
              <a:rPr lang="en-US" sz="7200" dirty="0" smtClean="0"/>
              <a:t>Explain the concept of a PR electoral system &amp; list criticisms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AutoShape 5">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6146" name="Text Box 2"/>
          <p:cNvSpPr txBox="1">
            <a:spLocks noChangeArrowheads="1"/>
          </p:cNvSpPr>
          <p:nvPr/>
        </p:nvSpPr>
        <p:spPr bwMode="auto">
          <a:xfrm>
            <a:off x="2041525" y="1128713"/>
            <a:ext cx="184150" cy="1189037"/>
          </a:xfrm>
          <a:prstGeom prst="rect">
            <a:avLst/>
          </a:prstGeom>
          <a:noFill/>
          <a:ln w="9525">
            <a:noFill/>
            <a:miter lim="800000"/>
            <a:headEnd/>
            <a:tailEnd/>
          </a:ln>
          <a:effectLst/>
        </p:spPr>
        <p:txBody>
          <a:bodyPr wrap="none">
            <a:spAutoFit/>
          </a:bodyPr>
          <a:lstStyle/>
          <a:p>
            <a:pPr algn="l"/>
            <a:endParaRPr lang="en-US" sz="7200" b="0">
              <a:solidFill>
                <a:schemeClr val="tx1"/>
              </a:solidFill>
            </a:endParaRPr>
          </a:p>
        </p:txBody>
      </p:sp>
      <p:sp>
        <p:nvSpPr>
          <p:cNvPr id="6151" name="Text Box 7"/>
          <p:cNvSpPr txBox="1">
            <a:spLocks noChangeArrowheads="1"/>
          </p:cNvSpPr>
          <p:nvPr/>
        </p:nvSpPr>
        <p:spPr bwMode="auto">
          <a:xfrm>
            <a:off x="685800" y="304800"/>
            <a:ext cx="7543800" cy="3416320"/>
          </a:xfrm>
          <a:prstGeom prst="rect">
            <a:avLst/>
          </a:prstGeom>
          <a:noFill/>
          <a:ln w="9525">
            <a:noFill/>
            <a:miter lim="800000"/>
            <a:headEnd/>
            <a:tailEnd/>
          </a:ln>
          <a:effectLst/>
        </p:spPr>
        <p:txBody>
          <a:bodyPr>
            <a:spAutoFit/>
          </a:bodyPr>
          <a:lstStyle/>
          <a:p>
            <a:pPr>
              <a:spcBef>
                <a:spcPct val="50000"/>
              </a:spcBef>
            </a:pPr>
            <a:r>
              <a:rPr lang="en-US" sz="7200" dirty="0" smtClean="0"/>
              <a:t>What is the purpose of Government</a:t>
            </a:r>
            <a:endParaRPr lang="en-US" sz="7200" dirty="0"/>
          </a:p>
        </p:txBody>
      </p:sp>
      <p:pic>
        <p:nvPicPr>
          <p:cNvPr id="7" name="Picture 5" descr="ANd9GcQXTKB82-5U_iTo-GUZTLWUE91rK1fFw0FHRtNfHMuHWcVfE0f4"/>
          <p:cNvPicPr>
            <a:picLocks noChangeAspect="1" noChangeArrowheads="1"/>
          </p:cNvPicPr>
          <p:nvPr/>
        </p:nvPicPr>
        <p:blipFill>
          <a:blip r:embed="rId3" cstate="print"/>
          <a:srcRect/>
          <a:stretch>
            <a:fillRect/>
          </a:stretch>
        </p:blipFill>
        <p:spPr bwMode="auto">
          <a:xfrm>
            <a:off x="1447800" y="4191000"/>
            <a:ext cx="6248400" cy="151447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63491" name="Text Box 3"/>
          <p:cNvSpPr txBox="1">
            <a:spLocks noChangeArrowheads="1"/>
          </p:cNvSpPr>
          <p:nvPr/>
        </p:nvSpPr>
        <p:spPr bwMode="auto">
          <a:xfrm>
            <a:off x="533400" y="533400"/>
            <a:ext cx="8458200" cy="5940088"/>
          </a:xfrm>
          <a:prstGeom prst="rect">
            <a:avLst/>
          </a:prstGeom>
          <a:noFill/>
          <a:ln w="9525">
            <a:noFill/>
            <a:miter lim="800000"/>
            <a:headEnd/>
            <a:tailEnd/>
          </a:ln>
          <a:effectLst/>
        </p:spPr>
        <p:txBody>
          <a:bodyPr wrap="square">
            <a:spAutoFit/>
          </a:bodyPr>
          <a:lstStyle/>
          <a:p>
            <a:pPr algn="l">
              <a:spcBef>
                <a:spcPct val="50000"/>
              </a:spcBef>
            </a:pPr>
            <a:r>
              <a:rPr lang="en-US" sz="4000" dirty="0" smtClean="0"/>
              <a:t>Proportional Representation</a:t>
            </a:r>
          </a:p>
          <a:p>
            <a:pPr algn="l">
              <a:spcBef>
                <a:spcPct val="50000"/>
              </a:spcBef>
              <a:buFontTx/>
              <a:buChar char="-"/>
            </a:pPr>
            <a:r>
              <a:rPr lang="en-US" sz="4000" dirty="0" smtClean="0"/>
              <a:t>Voters vote for a party</a:t>
            </a:r>
          </a:p>
          <a:p>
            <a:pPr algn="l">
              <a:spcBef>
                <a:spcPct val="50000"/>
              </a:spcBef>
              <a:buFontTx/>
              <a:buChar char="-"/>
            </a:pPr>
            <a:r>
              <a:rPr lang="en-US" sz="4000" dirty="0" smtClean="0"/>
              <a:t> % of votes equals % of seats in parliament</a:t>
            </a:r>
          </a:p>
          <a:p>
            <a:pPr algn="l">
              <a:spcBef>
                <a:spcPct val="50000"/>
              </a:spcBef>
              <a:buFontTx/>
              <a:buChar char="-"/>
            </a:pPr>
            <a:r>
              <a:rPr lang="en-US" sz="4000" dirty="0" smtClean="0"/>
              <a:t>Criticisms:</a:t>
            </a:r>
          </a:p>
          <a:p>
            <a:pPr algn="l">
              <a:spcBef>
                <a:spcPct val="50000"/>
              </a:spcBef>
              <a:buFontTx/>
              <a:buChar char="-"/>
            </a:pPr>
            <a:r>
              <a:rPr lang="en-US" sz="4000" dirty="0" smtClean="0"/>
              <a:t>Some areas wont have representation</a:t>
            </a:r>
          </a:p>
          <a:p>
            <a:pPr algn="l">
              <a:spcBef>
                <a:spcPct val="50000"/>
              </a:spcBef>
              <a:buFontTx/>
              <a:buChar char="-"/>
            </a:pPr>
            <a:r>
              <a:rPr lang="en-US" sz="4000" dirty="0" smtClean="0"/>
              <a:t>Less majority governments</a:t>
            </a:r>
            <a:endParaRPr lang="en-US" sz="4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31747" name="Text Box 3"/>
          <p:cNvSpPr txBox="1">
            <a:spLocks noChangeArrowheads="1"/>
          </p:cNvSpPr>
          <p:nvPr/>
        </p:nvSpPr>
        <p:spPr bwMode="auto">
          <a:xfrm>
            <a:off x="685800" y="533400"/>
            <a:ext cx="7848600" cy="4524315"/>
          </a:xfrm>
          <a:prstGeom prst="rect">
            <a:avLst/>
          </a:prstGeom>
          <a:noFill/>
          <a:ln w="9525">
            <a:noFill/>
            <a:miter lim="800000"/>
            <a:headEnd/>
            <a:tailEnd/>
          </a:ln>
          <a:effectLst/>
        </p:spPr>
        <p:txBody>
          <a:bodyPr>
            <a:spAutoFit/>
          </a:bodyPr>
          <a:lstStyle/>
          <a:p>
            <a:pPr>
              <a:spcBef>
                <a:spcPct val="50000"/>
              </a:spcBef>
            </a:pPr>
            <a:r>
              <a:rPr lang="en-US" sz="7200" dirty="0" smtClean="0"/>
              <a:t>List and explain 3 ways to influence government besides voting</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64515" name="Text Box 3"/>
          <p:cNvSpPr txBox="1">
            <a:spLocks noChangeArrowheads="1"/>
          </p:cNvSpPr>
          <p:nvPr/>
        </p:nvSpPr>
        <p:spPr bwMode="auto">
          <a:xfrm>
            <a:off x="533400" y="609600"/>
            <a:ext cx="7848600" cy="5909310"/>
          </a:xfrm>
          <a:prstGeom prst="rect">
            <a:avLst/>
          </a:prstGeom>
          <a:noFill/>
          <a:ln w="9525">
            <a:noFill/>
            <a:miter lim="800000"/>
            <a:headEnd/>
            <a:tailEnd/>
          </a:ln>
          <a:effectLst/>
        </p:spPr>
        <p:txBody>
          <a:bodyPr>
            <a:spAutoFit/>
          </a:bodyPr>
          <a:lstStyle/>
          <a:p>
            <a:pPr marL="742950" indent="-742950" algn="l">
              <a:spcBef>
                <a:spcPct val="50000"/>
              </a:spcBef>
              <a:buAutoNum type="arabicParenR"/>
            </a:pPr>
            <a:r>
              <a:rPr lang="en-US" sz="3600" dirty="0" smtClean="0"/>
              <a:t>Interest groups- groups of individuals with a common goal</a:t>
            </a:r>
          </a:p>
          <a:p>
            <a:pPr marL="742950" indent="-742950" algn="l">
              <a:spcBef>
                <a:spcPct val="50000"/>
              </a:spcBef>
              <a:buAutoNum type="arabicParenR"/>
            </a:pPr>
            <a:r>
              <a:rPr lang="en-US" sz="3600" dirty="0" smtClean="0"/>
              <a:t>Mass media- covers issues that are important to society</a:t>
            </a:r>
          </a:p>
          <a:p>
            <a:pPr marL="742950" indent="-742950" algn="l">
              <a:spcBef>
                <a:spcPct val="50000"/>
              </a:spcBef>
              <a:buAutoNum type="arabicParenR"/>
            </a:pPr>
            <a:r>
              <a:rPr lang="en-US" sz="3600" dirty="0" smtClean="0"/>
              <a:t>Protest groups- rallies, parades, marches, demonstration and civil disobedience</a:t>
            </a:r>
          </a:p>
          <a:p>
            <a:pPr marL="742950" indent="-742950" algn="l">
              <a:spcBef>
                <a:spcPct val="50000"/>
              </a:spcBef>
              <a:buAutoNum type="arabicParenR"/>
            </a:pPr>
            <a:r>
              <a:rPr lang="en-US" sz="3600" dirty="0" smtClean="0"/>
              <a:t>Non governmental organizations- international pressure</a:t>
            </a:r>
            <a:endParaRPr lang="en-US"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hlinkClick r:id="rId2" action="ppaction://hlinksldjump" highlightClick="1"/>
          </p:cNvPr>
          <p:cNvSpPr>
            <a:spLocks noChangeArrowheads="1"/>
          </p:cNvSpPr>
          <p:nvPr/>
        </p:nvSpPr>
        <p:spPr bwMode="auto">
          <a:xfrm>
            <a:off x="0" y="15240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32771" name="Text Box 3"/>
          <p:cNvSpPr txBox="1">
            <a:spLocks noChangeArrowheads="1"/>
          </p:cNvSpPr>
          <p:nvPr/>
        </p:nvSpPr>
        <p:spPr bwMode="auto">
          <a:xfrm>
            <a:off x="685800" y="457200"/>
            <a:ext cx="7772400" cy="3416320"/>
          </a:xfrm>
          <a:prstGeom prst="rect">
            <a:avLst/>
          </a:prstGeom>
          <a:noFill/>
          <a:ln w="9525">
            <a:noFill/>
            <a:miter lim="800000"/>
            <a:headEnd/>
            <a:tailEnd/>
          </a:ln>
          <a:effectLst/>
        </p:spPr>
        <p:txBody>
          <a:bodyPr>
            <a:spAutoFit/>
          </a:bodyPr>
          <a:lstStyle/>
          <a:p>
            <a:pPr>
              <a:spcBef>
                <a:spcPct val="50000"/>
              </a:spcBef>
            </a:pPr>
            <a:r>
              <a:rPr lang="en-US" sz="7200" dirty="0" smtClean="0"/>
              <a:t>List and describe the 6 stages in the election process</a:t>
            </a:r>
            <a:endParaRPr lang="en-US" sz="7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65539" name="Text Box 3"/>
          <p:cNvSpPr txBox="1">
            <a:spLocks noChangeArrowheads="1"/>
          </p:cNvSpPr>
          <p:nvPr/>
        </p:nvSpPr>
        <p:spPr bwMode="auto">
          <a:xfrm>
            <a:off x="609600" y="228600"/>
            <a:ext cx="7848600" cy="6247864"/>
          </a:xfrm>
          <a:prstGeom prst="rect">
            <a:avLst/>
          </a:prstGeom>
          <a:noFill/>
          <a:ln w="9525">
            <a:noFill/>
            <a:miter lim="800000"/>
            <a:headEnd/>
            <a:tailEnd/>
          </a:ln>
          <a:effectLst/>
        </p:spPr>
        <p:txBody>
          <a:bodyPr>
            <a:spAutoFit/>
          </a:bodyPr>
          <a:lstStyle/>
          <a:p>
            <a:pPr marL="742950" indent="-742950" algn="l">
              <a:spcBef>
                <a:spcPct val="50000"/>
              </a:spcBef>
              <a:buAutoNum type="arabicParenR"/>
            </a:pPr>
            <a:r>
              <a:rPr lang="en-US" sz="3200" dirty="0" smtClean="0"/>
              <a:t>Dissolution- parliament dissolved by Gov Gen</a:t>
            </a:r>
          </a:p>
          <a:p>
            <a:pPr marL="742950" indent="-742950" algn="l">
              <a:spcBef>
                <a:spcPct val="50000"/>
              </a:spcBef>
              <a:buAutoNum type="arabicParenR"/>
            </a:pPr>
            <a:r>
              <a:rPr lang="en-US" sz="3200" dirty="0" smtClean="0"/>
              <a:t>Enumeration- Writ issued, voters list compiled</a:t>
            </a:r>
          </a:p>
          <a:p>
            <a:pPr marL="742950" indent="-742950" algn="l">
              <a:spcBef>
                <a:spcPct val="50000"/>
              </a:spcBef>
              <a:buAutoNum type="arabicParenR"/>
            </a:pPr>
            <a:r>
              <a:rPr lang="en-US" sz="3200" dirty="0" smtClean="0"/>
              <a:t>Nomination- selection of candidates</a:t>
            </a:r>
          </a:p>
          <a:p>
            <a:pPr marL="742950" indent="-742950" algn="l">
              <a:spcBef>
                <a:spcPct val="50000"/>
              </a:spcBef>
              <a:buAutoNum type="arabicParenR"/>
            </a:pPr>
            <a:r>
              <a:rPr lang="en-US" sz="3200" dirty="0" smtClean="0"/>
              <a:t>Campaigning- occurs from election writ to weekend before election</a:t>
            </a:r>
          </a:p>
          <a:p>
            <a:pPr marL="742950" indent="-742950" algn="l">
              <a:spcBef>
                <a:spcPct val="50000"/>
              </a:spcBef>
              <a:buAutoNum type="arabicParenR"/>
            </a:pPr>
            <a:r>
              <a:rPr lang="en-US" sz="3200" dirty="0" smtClean="0"/>
              <a:t>Balloting- 8am-8pm voting</a:t>
            </a:r>
          </a:p>
          <a:p>
            <a:pPr marL="742950" indent="-742950" algn="l">
              <a:spcBef>
                <a:spcPct val="50000"/>
              </a:spcBef>
              <a:buAutoNum type="arabicParenR"/>
            </a:pPr>
            <a:r>
              <a:rPr lang="en-US" sz="3200" dirty="0" smtClean="0"/>
              <a:t>Tabulation- boxes opened and votes counted</a:t>
            </a:r>
            <a:endParaRPr lang="en-US"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38916" name="WordArt 4"/>
          <p:cNvSpPr>
            <a:spLocks noChangeArrowheads="1" noChangeShapeType="1" noTextEdit="1"/>
          </p:cNvSpPr>
          <p:nvPr/>
        </p:nvSpPr>
        <p:spPr bwMode="auto">
          <a:xfrm>
            <a:off x="1066800" y="1752600"/>
            <a:ext cx="6858000" cy="3048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CA" sz="3600" kern="10">
                <a:ln w="9525">
                  <a:round/>
                  <a:headEnd/>
                  <a:tailEnd/>
                </a:ln>
                <a:gradFill rotWithShape="0">
                  <a:gsLst>
                    <a:gs pos="0">
                      <a:srgbClr val="FFE701"/>
                    </a:gs>
                    <a:gs pos="100000">
                      <a:srgbClr val="FE3E02"/>
                    </a:gs>
                  </a:gsLst>
                  <a:lin ang="5400000" scaled="1"/>
                </a:gradFill>
                <a:latin typeface="Impact"/>
              </a:rPr>
              <a:t>Final Jeopardy</a:t>
            </a:r>
          </a:p>
        </p:txBody>
      </p:sp>
      <p:sp>
        <p:nvSpPr>
          <p:cNvPr id="38917" name="Text Box 5"/>
          <p:cNvSpPr txBox="1">
            <a:spLocks noChangeArrowheads="1"/>
          </p:cNvSpPr>
          <p:nvPr/>
        </p:nvSpPr>
        <p:spPr bwMode="auto">
          <a:xfrm>
            <a:off x="4191000" y="5105400"/>
            <a:ext cx="3886200" cy="549275"/>
          </a:xfrm>
          <a:prstGeom prst="rect">
            <a:avLst/>
          </a:prstGeom>
          <a:noFill/>
          <a:ln w="9525">
            <a:noFill/>
            <a:miter lim="800000"/>
            <a:headEnd/>
            <a:tailEnd/>
          </a:ln>
          <a:effectLst/>
        </p:spPr>
        <p:txBody>
          <a:bodyPr>
            <a:spAutoFit/>
          </a:bodyPr>
          <a:lstStyle/>
          <a:p>
            <a:pPr>
              <a:spcBef>
                <a:spcPct val="50000"/>
              </a:spcBef>
            </a:pPr>
            <a:r>
              <a:rPr lang="en-US" sz="3000" i="1"/>
              <a:t>Make your wager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thinktheme[1].wav">
            <a:hlinkClick r:id="" action="ppaction://media"/>
          </p:cNvPr>
          <p:cNvPicPr>
            <a:picLocks noRot="1" noChangeAspect="1" noChangeArrowheads="1"/>
          </p:cNvPicPr>
          <p:nvPr>
            <a:audioFile r:link="rId1"/>
          </p:nvPr>
        </p:nvPicPr>
        <p:blipFill>
          <a:blip r:embed="rId3" cstate="print"/>
          <a:srcRect/>
          <a:stretch>
            <a:fillRect/>
          </a:stretch>
        </p:blipFill>
        <p:spPr bwMode="auto">
          <a:xfrm>
            <a:off x="4419600" y="3276600"/>
            <a:ext cx="304800" cy="304800"/>
          </a:xfrm>
          <a:prstGeom prst="rect">
            <a:avLst/>
          </a:prstGeom>
          <a:noFill/>
        </p:spPr>
      </p:pic>
      <p:sp>
        <p:nvSpPr>
          <p:cNvPr id="39938" name="AutoShape 2">
            <a:hlinkClick r:id="" action="ppaction://hlinkshowjump?jump=lastslide"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39939" name="Text Box 3"/>
          <p:cNvSpPr txBox="1">
            <a:spLocks noChangeArrowheads="1"/>
          </p:cNvSpPr>
          <p:nvPr/>
        </p:nvSpPr>
        <p:spPr bwMode="auto">
          <a:xfrm>
            <a:off x="685800" y="1371600"/>
            <a:ext cx="7848600" cy="3416320"/>
          </a:xfrm>
          <a:prstGeom prst="rect">
            <a:avLst/>
          </a:prstGeom>
          <a:noFill/>
          <a:ln w="9525">
            <a:noFill/>
            <a:miter lim="800000"/>
            <a:headEnd/>
            <a:tailEnd/>
          </a:ln>
          <a:effectLst/>
        </p:spPr>
        <p:txBody>
          <a:bodyPr>
            <a:spAutoFit/>
          </a:bodyPr>
          <a:lstStyle/>
          <a:p>
            <a:pPr>
              <a:spcBef>
                <a:spcPct val="50000"/>
              </a:spcBef>
            </a:pPr>
            <a:r>
              <a:rPr lang="en-US" sz="7200" dirty="0" smtClean="0"/>
              <a:t>Describe the concept of </a:t>
            </a:r>
            <a:r>
              <a:rPr lang="en-US" sz="7200" dirty="0" err="1" smtClean="0"/>
              <a:t>patriation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9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9940"/>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hlinkClick r:id="" action="ppaction://hlinkshowjump?jump=endshow"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66563" name="Text Box 3"/>
          <p:cNvSpPr txBox="1">
            <a:spLocks noChangeArrowheads="1"/>
          </p:cNvSpPr>
          <p:nvPr/>
        </p:nvSpPr>
        <p:spPr bwMode="auto">
          <a:xfrm>
            <a:off x="685800" y="762000"/>
            <a:ext cx="7848600" cy="4401205"/>
          </a:xfrm>
          <a:prstGeom prst="rect">
            <a:avLst/>
          </a:prstGeom>
          <a:noFill/>
          <a:ln w="9525">
            <a:noFill/>
            <a:miter lim="800000"/>
            <a:headEnd/>
            <a:tailEnd/>
          </a:ln>
          <a:effectLst/>
        </p:spPr>
        <p:txBody>
          <a:bodyPr>
            <a:spAutoFit/>
          </a:bodyPr>
          <a:lstStyle/>
          <a:p>
            <a:pPr>
              <a:spcBef>
                <a:spcPct val="50000"/>
              </a:spcBef>
            </a:pPr>
            <a:r>
              <a:rPr lang="en-US" sz="4000" dirty="0" smtClean="0"/>
              <a:t>The transfer of control over Canada’s constitution from the British Government (BNA ACT), to the Canadian government in 1982.  After </a:t>
            </a:r>
            <a:r>
              <a:rPr lang="en-US" sz="4000" dirty="0" err="1" smtClean="0"/>
              <a:t>patriation</a:t>
            </a:r>
            <a:r>
              <a:rPr lang="en-US" sz="4000" dirty="0" smtClean="0"/>
              <a:t>, the document was renamed the Constitution of Canada</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40963" name="Text Box 3"/>
          <p:cNvSpPr txBox="1">
            <a:spLocks noChangeArrowheads="1"/>
          </p:cNvSpPr>
          <p:nvPr/>
        </p:nvSpPr>
        <p:spPr bwMode="auto">
          <a:xfrm>
            <a:off x="533400" y="1143000"/>
            <a:ext cx="7848600" cy="3970318"/>
          </a:xfrm>
          <a:prstGeom prst="rect">
            <a:avLst/>
          </a:prstGeom>
          <a:noFill/>
          <a:ln w="9525">
            <a:noFill/>
            <a:miter lim="800000"/>
            <a:headEnd/>
            <a:tailEnd/>
          </a:ln>
          <a:effectLst/>
        </p:spPr>
        <p:txBody>
          <a:bodyPr>
            <a:spAutoFit/>
          </a:bodyPr>
          <a:lstStyle/>
          <a:p>
            <a:pPr algn="l">
              <a:buFont typeface="Arial" pitchFamily="34" charset="0"/>
              <a:buChar char="•"/>
            </a:pPr>
            <a:r>
              <a:rPr lang="en-CA" sz="2800" u="sng" dirty="0"/>
              <a:t>Government</a:t>
            </a:r>
            <a:r>
              <a:rPr lang="en-CA" sz="2800" dirty="0" smtClean="0"/>
              <a:t> refers to the bureaucracy (administrators and legislators) that control an area and the system by which it is organized</a:t>
            </a:r>
          </a:p>
          <a:p>
            <a:pPr algn="l">
              <a:buFont typeface="Arial" pitchFamily="34" charset="0"/>
              <a:buChar char="•"/>
            </a:pPr>
            <a:endParaRPr lang="en-CA" sz="2800" dirty="0" smtClean="0"/>
          </a:p>
          <a:p>
            <a:pPr algn="l">
              <a:buFont typeface="Arial" pitchFamily="34" charset="0"/>
              <a:buChar char="•"/>
            </a:pPr>
            <a:r>
              <a:rPr lang="en-CA" sz="2800" dirty="0" smtClean="0"/>
              <a:t>Government provides organization and security</a:t>
            </a:r>
          </a:p>
          <a:p>
            <a:pPr algn="l">
              <a:buFont typeface="Arial" pitchFamily="34" charset="0"/>
              <a:buChar char="•"/>
            </a:pPr>
            <a:endParaRPr lang="en-CA" sz="2800" dirty="0" smtClean="0"/>
          </a:p>
          <a:p>
            <a:pPr algn="l">
              <a:buFont typeface="Arial" pitchFamily="34" charset="0"/>
              <a:buChar char="•"/>
            </a:pPr>
            <a:r>
              <a:rPr lang="en-CA" sz="2800" dirty="0" smtClean="0">
                <a:solidFill>
                  <a:srgbClr val="FF33CC"/>
                </a:solidFill>
              </a:rPr>
              <a:t>E.g. People accept certain restrictions on their freedoms so that society may have order. Eg. Traffic regulations</a:t>
            </a:r>
            <a:endParaRPr lang="en-CA" sz="2800" dirty="0">
              <a:solidFill>
                <a:srgbClr val="FF33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3">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US"/>
          </a:p>
        </p:txBody>
      </p:sp>
      <p:sp>
        <p:nvSpPr>
          <p:cNvPr id="7170" name="Text Box 2"/>
          <p:cNvSpPr txBox="1">
            <a:spLocks noChangeArrowheads="1"/>
          </p:cNvSpPr>
          <p:nvPr/>
        </p:nvSpPr>
        <p:spPr bwMode="auto">
          <a:xfrm>
            <a:off x="533400" y="2438400"/>
            <a:ext cx="8077200" cy="1189038"/>
          </a:xfrm>
          <a:prstGeom prst="rect">
            <a:avLst/>
          </a:prstGeom>
          <a:noFill/>
          <a:ln w="9525">
            <a:noFill/>
            <a:miter lim="800000"/>
            <a:headEnd/>
            <a:tailEnd/>
          </a:ln>
          <a:effectLst/>
        </p:spPr>
        <p:txBody>
          <a:bodyPr>
            <a:spAutoFit/>
          </a:bodyPr>
          <a:lstStyle/>
          <a:p>
            <a:endParaRPr lang="en-US" sz="7200" b="0"/>
          </a:p>
        </p:txBody>
      </p:sp>
      <p:sp>
        <p:nvSpPr>
          <p:cNvPr id="7173" name="Text Box 5"/>
          <p:cNvSpPr txBox="1">
            <a:spLocks noChangeArrowheads="1"/>
          </p:cNvSpPr>
          <p:nvPr/>
        </p:nvSpPr>
        <p:spPr bwMode="auto">
          <a:xfrm>
            <a:off x="685800" y="1600200"/>
            <a:ext cx="7467600" cy="3416320"/>
          </a:xfrm>
          <a:prstGeom prst="rect">
            <a:avLst/>
          </a:prstGeom>
          <a:noFill/>
          <a:ln w="9525">
            <a:noFill/>
            <a:miter lim="800000"/>
            <a:headEnd/>
            <a:tailEnd/>
          </a:ln>
          <a:effectLst/>
        </p:spPr>
        <p:txBody>
          <a:bodyPr>
            <a:spAutoFit/>
          </a:bodyPr>
          <a:lstStyle/>
          <a:p>
            <a:pPr>
              <a:spcBef>
                <a:spcPct val="50000"/>
              </a:spcBef>
            </a:pPr>
            <a:r>
              <a:rPr lang="en-US" sz="4800" dirty="0" smtClean="0"/>
              <a:t>Who is the governor General</a:t>
            </a:r>
          </a:p>
          <a:p>
            <a:pPr>
              <a:spcBef>
                <a:spcPct val="50000"/>
              </a:spcBef>
            </a:pPr>
            <a:r>
              <a:rPr lang="en-US" sz="4800" dirty="0" smtClean="0"/>
              <a:t>&amp; Explain the ROLE of the 3 branches of government</a:t>
            </a:r>
            <a:endParaRPr lang="en-US"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41987" name="Text Box 3"/>
          <p:cNvSpPr txBox="1">
            <a:spLocks noChangeArrowheads="1"/>
          </p:cNvSpPr>
          <p:nvPr/>
        </p:nvSpPr>
        <p:spPr bwMode="auto">
          <a:xfrm>
            <a:off x="0" y="457200"/>
            <a:ext cx="9144000" cy="5570756"/>
          </a:xfrm>
          <a:prstGeom prst="rect">
            <a:avLst/>
          </a:prstGeom>
          <a:noFill/>
          <a:ln w="9525">
            <a:noFill/>
            <a:miter lim="800000"/>
            <a:headEnd/>
            <a:tailEnd/>
          </a:ln>
          <a:effectLst/>
        </p:spPr>
        <p:txBody>
          <a:bodyPr wrap="square">
            <a:spAutoFit/>
          </a:bodyPr>
          <a:lstStyle/>
          <a:p>
            <a:pPr algn="l"/>
            <a:r>
              <a:rPr lang="en-CA" sz="3200" u="sng" dirty="0" smtClean="0"/>
              <a:t>Government can be divided into 3 branches:</a:t>
            </a:r>
          </a:p>
          <a:p>
            <a:pPr algn="l">
              <a:buFont typeface="Wingdings" pitchFamily="2" charset="2"/>
              <a:buNone/>
            </a:pPr>
            <a:r>
              <a:rPr lang="en-CA" sz="3200" dirty="0" smtClean="0">
                <a:solidFill>
                  <a:srgbClr val="92D050"/>
                </a:solidFill>
              </a:rPr>
              <a:t>1) </a:t>
            </a:r>
            <a:r>
              <a:rPr lang="en-CA" sz="3200" u="sng" dirty="0" smtClean="0">
                <a:solidFill>
                  <a:srgbClr val="92D050"/>
                </a:solidFill>
              </a:rPr>
              <a:t>Legislative Branch</a:t>
            </a:r>
            <a:r>
              <a:rPr lang="en-CA" sz="3200" dirty="0" smtClean="0"/>
              <a:t>: makes the laws</a:t>
            </a:r>
          </a:p>
          <a:p>
            <a:pPr algn="l">
              <a:buFont typeface="Wingdings" pitchFamily="2" charset="2"/>
              <a:buNone/>
            </a:pPr>
            <a:endParaRPr lang="en-CA" sz="3200" dirty="0" smtClean="0"/>
          </a:p>
          <a:p>
            <a:pPr algn="l">
              <a:buFont typeface="Wingdings" pitchFamily="2" charset="2"/>
              <a:buNone/>
            </a:pPr>
            <a:r>
              <a:rPr lang="en-CA" sz="3200" dirty="0" smtClean="0"/>
              <a:t>2) </a:t>
            </a:r>
            <a:r>
              <a:rPr lang="en-CA" sz="3200" u="sng" dirty="0" smtClean="0">
                <a:solidFill>
                  <a:schemeClr val="hlink"/>
                </a:solidFill>
              </a:rPr>
              <a:t>Executive Branch</a:t>
            </a:r>
            <a:r>
              <a:rPr lang="en-CA" sz="3200" dirty="0" smtClean="0"/>
              <a:t>: implements (carries out) laws.</a:t>
            </a:r>
          </a:p>
          <a:p>
            <a:pPr algn="l">
              <a:buFont typeface="Wingdings" pitchFamily="2" charset="2"/>
              <a:buNone/>
            </a:pPr>
            <a:r>
              <a:rPr lang="en-CA" sz="3200" dirty="0" smtClean="0"/>
              <a:t>3) </a:t>
            </a:r>
            <a:r>
              <a:rPr lang="en-CA" sz="3200" u="sng" dirty="0" smtClean="0">
                <a:solidFill>
                  <a:srgbClr val="FF33CC"/>
                </a:solidFill>
              </a:rPr>
              <a:t>Judicial Branch</a:t>
            </a:r>
            <a:r>
              <a:rPr lang="en-CA" sz="3200" dirty="0" smtClean="0"/>
              <a:t>: adjudicates (interprets and applies) laws</a:t>
            </a:r>
          </a:p>
          <a:p>
            <a:pPr algn="l">
              <a:buFont typeface="Wingdings" pitchFamily="2" charset="2"/>
              <a:buNone/>
            </a:pPr>
            <a:endParaRPr lang="en-CA" sz="3200" dirty="0"/>
          </a:p>
          <a:p>
            <a:pPr algn="l">
              <a:buFont typeface="Wingdings" pitchFamily="2" charset="2"/>
              <a:buNone/>
            </a:pPr>
            <a:endParaRPr lang="en-CA" sz="3200" dirty="0" smtClean="0"/>
          </a:p>
          <a:p>
            <a:pPr algn="l">
              <a:buFont typeface="Wingdings" pitchFamily="2" charset="2"/>
              <a:buNone/>
            </a:pPr>
            <a:endParaRPr lang="en-CA" sz="3200" dirty="0" smtClean="0"/>
          </a:p>
          <a:p>
            <a:pPr algn="l">
              <a:spcBef>
                <a:spcPct val="50000"/>
              </a:spcBef>
            </a:pPr>
            <a:endParaRPr lang="en-US" dirty="0"/>
          </a:p>
        </p:txBody>
      </p:sp>
      <p:pic>
        <p:nvPicPr>
          <p:cNvPr id="6" name="Picture 7" descr="http://www.gg.ca/images/portraits/GG2010-0555-001_8x10.jpg"/>
          <p:cNvPicPr>
            <a:picLocks noChangeAspect="1" noChangeArrowheads="1"/>
          </p:cNvPicPr>
          <p:nvPr/>
        </p:nvPicPr>
        <p:blipFill>
          <a:blip r:embed="rId3" cstate="print"/>
          <a:srcRect/>
          <a:stretch>
            <a:fillRect/>
          </a:stretch>
        </p:blipFill>
        <p:spPr bwMode="auto">
          <a:xfrm>
            <a:off x="6705600" y="3889624"/>
            <a:ext cx="2171700" cy="2720725"/>
          </a:xfrm>
          <a:prstGeom prst="rect">
            <a:avLst/>
          </a:prstGeom>
          <a:noFill/>
          <a:ln w="9525">
            <a:noFill/>
            <a:miter lim="800000"/>
            <a:headEnd/>
            <a:tailEnd/>
          </a:ln>
        </p:spPr>
      </p:pic>
      <p:sp>
        <p:nvSpPr>
          <p:cNvPr id="7" name="Rectangle 6"/>
          <p:cNvSpPr/>
          <p:nvPr/>
        </p:nvSpPr>
        <p:spPr>
          <a:xfrm>
            <a:off x="2057400" y="5715000"/>
            <a:ext cx="4572000" cy="830997"/>
          </a:xfrm>
          <a:prstGeom prst="rect">
            <a:avLst/>
          </a:prstGeom>
        </p:spPr>
        <p:txBody>
          <a:bodyPr>
            <a:spAutoFit/>
          </a:bodyPr>
          <a:lstStyle/>
          <a:p>
            <a:r>
              <a:rPr lang="en-CA" dirty="0"/>
              <a:t>Governor General David Johnston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1981200"/>
            <a:ext cx="8610600" cy="1189038"/>
          </a:xfrm>
          <a:prstGeom prst="rect">
            <a:avLst/>
          </a:prstGeom>
          <a:noFill/>
          <a:ln w="9525">
            <a:noFill/>
            <a:miter lim="800000"/>
            <a:headEnd/>
            <a:tailEnd/>
          </a:ln>
          <a:effectLst/>
        </p:spPr>
        <p:txBody>
          <a:bodyPr>
            <a:spAutoFit/>
          </a:bodyPr>
          <a:lstStyle/>
          <a:p>
            <a:endParaRPr lang="en-US" sz="7200" b="0"/>
          </a:p>
        </p:txBody>
      </p:sp>
      <p:sp>
        <p:nvSpPr>
          <p:cNvPr id="8195" name="AutoShape 3">
            <a:hlinkClick r:id="rId2" action="ppaction://hlinksldjump" highlightClick="1"/>
          </p:cNvPr>
          <p:cNvSpPr>
            <a:spLocks noChangeArrowheads="1"/>
          </p:cNvSpPr>
          <p:nvPr/>
        </p:nvSpPr>
        <p:spPr bwMode="auto">
          <a:xfrm>
            <a:off x="0" y="0"/>
            <a:ext cx="9144000" cy="6858000"/>
          </a:xfrm>
          <a:prstGeom prst="actionButtonBlank">
            <a:avLst/>
          </a:prstGeom>
          <a:solidFill>
            <a:schemeClr val="accent2"/>
          </a:solidFill>
          <a:ln w="9525">
            <a:solidFill>
              <a:schemeClr val="tx1"/>
            </a:solidFill>
            <a:miter lim="800000"/>
            <a:headEnd/>
            <a:tailEnd/>
          </a:ln>
          <a:effectLst/>
        </p:spPr>
        <p:txBody>
          <a:bodyPr wrap="none" anchor="ctr"/>
          <a:lstStyle/>
          <a:p>
            <a:endParaRPr lang="en-CA"/>
          </a:p>
        </p:txBody>
      </p:sp>
      <p:sp>
        <p:nvSpPr>
          <p:cNvPr id="8196" name="Text Box 4"/>
          <p:cNvSpPr txBox="1">
            <a:spLocks noChangeArrowheads="1"/>
          </p:cNvSpPr>
          <p:nvPr/>
        </p:nvSpPr>
        <p:spPr bwMode="auto">
          <a:xfrm>
            <a:off x="685800" y="1066800"/>
            <a:ext cx="7467600" cy="3046988"/>
          </a:xfrm>
          <a:prstGeom prst="rect">
            <a:avLst/>
          </a:prstGeom>
          <a:noFill/>
          <a:ln w="9525">
            <a:noFill/>
            <a:miter lim="800000"/>
            <a:headEnd/>
            <a:tailEnd/>
          </a:ln>
          <a:effectLst/>
        </p:spPr>
        <p:txBody>
          <a:bodyPr>
            <a:spAutoFit/>
          </a:bodyPr>
          <a:lstStyle/>
          <a:p>
            <a:pPr>
              <a:spcBef>
                <a:spcPct val="50000"/>
              </a:spcBef>
            </a:pPr>
            <a:r>
              <a:rPr lang="en-US" sz="4800" dirty="0" smtClean="0"/>
              <a:t>What is the difference between direct democracy and representative democracy</a:t>
            </a:r>
            <a:endParaRPr lang="en-US" sz="4800" dirty="0"/>
          </a:p>
        </p:txBody>
      </p:sp>
    </p:spTree>
  </p:cSld>
  <p:clrMapOvr>
    <a:masterClrMapping/>
  </p:clrMapOvr>
</p:sld>
</file>

<file path=ppt/theme/theme1.xml><?xml version="1.0" encoding="utf-8"?>
<a:theme xmlns:a="http://schemas.openxmlformats.org/drawingml/2006/main" name="Default Design">
  <a:themeElements>
    <a:clrScheme name="">
      <a:dk1>
        <a:srgbClr val="0000FF"/>
      </a:dk1>
      <a:lt1>
        <a:srgbClr val="0000FF"/>
      </a:lt1>
      <a:dk2>
        <a:srgbClr val="FF6600"/>
      </a:dk2>
      <a:lt2>
        <a:srgbClr val="808080"/>
      </a:lt2>
      <a:accent1>
        <a:srgbClr val="3333CC"/>
      </a:accent1>
      <a:accent2>
        <a:srgbClr val="3333CC"/>
      </a:accent2>
      <a:accent3>
        <a:srgbClr val="AAAAFF"/>
      </a:accent3>
      <a:accent4>
        <a:srgbClr val="0000DA"/>
      </a:accent4>
      <a:accent5>
        <a:srgbClr val="ADADE2"/>
      </a:accent5>
      <a:accent6>
        <a:srgbClr val="2D2DB9"/>
      </a:accent6>
      <a:hlink>
        <a:srgbClr val="FF9933"/>
      </a:hlink>
      <a:folHlink>
        <a:srgbClr val="6699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9933"/>
            </a:solidFill>
            <a:effectLst/>
            <a:latin typeface="Times New Roman"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9933"/>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5286</TotalTime>
  <Words>1445</Words>
  <Application>Microsoft Office PowerPoint</Application>
  <PresentationFormat>On-screen Show (4:3)</PresentationFormat>
  <Paragraphs>254</Paragraphs>
  <Slides>57</Slides>
  <Notes>1</Notes>
  <HiddenSlides>1</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Default Design</vt:lpstr>
      <vt:lpstr>Image</vt:lpstr>
      <vt:lpstr>Instructions for using this template.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Valued Customer</dc:creator>
  <cp:lastModifiedBy>Teacher</cp:lastModifiedBy>
  <cp:revision>63</cp:revision>
  <dcterms:created xsi:type="dcterms:W3CDTF">1999-03-08T16:42:31Z</dcterms:created>
  <dcterms:modified xsi:type="dcterms:W3CDTF">2012-10-16T15:39:47Z</dcterms:modified>
</cp:coreProperties>
</file>