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928F7-070D-4E1A-A1D9-3047832C8BE9}" type="datetimeFigureOut">
              <a:rPr lang="en-CA" smtClean="0"/>
              <a:pPr/>
              <a:t>11/10/2012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8ADAD-89BC-4F66-B910-0EC8818380FA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E0EF8CF-D45E-4BC5-A392-FC77D5B3D616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7BE6E-6C2E-4803-9B3C-371BCE8185E0}" type="slidenum">
              <a:rPr lang="en-US"/>
              <a:pPr/>
              <a:t>2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A075019-60B9-4735-B415-397915D81CBA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25354-25B3-4B91-9D4D-7514609ED135}" type="slidenum">
              <a:rPr lang="en-US"/>
              <a:pPr/>
              <a:t>3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278BCCC-D300-4BE9-BC2C-B2794479C2DF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63D2F-B077-4662-A88B-D666CF6F935B}" type="slidenum">
              <a:rPr lang="en-US"/>
              <a:pPr/>
              <a:t>4</a:t>
            </a:fld>
            <a:endParaRPr lang="en-US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4E58B01-C571-4701-BAFC-190E1C766AA6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05510-ED49-4C07-8ECC-B059BFE1644A}" type="slidenum">
              <a:rPr lang="en-US"/>
              <a:pPr/>
              <a:t>5</a:t>
            </a:fld>
            <a:endParaRPr lang="en-US"/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8B7B877-F4CC-4C7A-ACF1-99790DEC4FC5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E4E4-0EB7-4E6A-9441-EC1EA854C694}" type="slidenum">
              <a:rPr lang="en-US"/>
              <a:pPr/>
              <a:t>6</a:t>
            </a:fld>
            <a:endParaRPr lang="en-US"/>
          </a:p>
        </p:txBody>
      </p:sp>
      <p:sp>
        <p:nvSpPr>
          <p:cNvPr id="166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C9E5797-7441-406C-9294-5DD8FB548D96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F8031-8A47-4B25-8B8F-B4F04364C98C}" type="slidenum">
              <a:rPr lang="en-US"/>
              <a:pPr/>
              <a:t>7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F2915D3-3936-4A71-97D8-3BC9C6260C28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E2C32F-8A08-4D0A-BA81-3FEFF845E3B9}" type="slidenum">
              <a:rPr lang="en-US"/>
              <a:pPr/>
              <a:t>8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493AA8A-F81F-4745-8AC3-9108B8D03D0D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BA158-481C-453F-97C0-E8C6A2D35BA5}" type="slidenum">
              <a:rPr lang="en-US"/>
              <a:pPr/>
              <a:t>9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A2AF207-F3ED-4A64-A6BF-B1233C5BBC8F}" type="datetime1">
              <a:rPr lang="en-US"/>
              <a:pPr/>
              <a:t>10/11/2012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CFFB53-4B35-4426-94B4-02D30950D420}" type="slidenum">
              <a:rPr lang="en-US"/>
              <a:pPr/>
              <a:t>10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C4A520-E9C5-4D1E-96BF-94B426F073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ions.ca/home_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ctions.ca/gen_info/93000/93000-08_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b="1" dirty="0" smtClean="0"/>
              <a:t>Elections in Canada</a:t>
            </a:r>
            <a:br>
              <a:rPr lang="en-US" b="1" dirty="0" smtClean="0"/>
            </a:br>
            <a:endParaRPr lang="en-CA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6781800" cy="224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76400"/>
            <a:ext cx="3048000" cy="227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981200"/>
            <a:ext cx="7848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Elections are exciting events in the political life of a nation.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Voter turnout at the federal and provincial level is usually large.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Municipal elections with long lists of candidates are not as well supported by citizens.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Election campaigns are expensive and complicated rules have been evolved to regulate party spending.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60960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/>
              <a:t>Introduction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4251960"/>
          </a:xfrm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dirty="0"/>
              <a:t>Each MP or Member of Parliament represents one constituency or riding.</a:t>
            </a:r>
          </a:p>
          <a:p>
            <a:pPr>
              <a:lnSpc>
                <a:spcPct val="90000"/>
              </a:lnSpc>
            </a:pPr>
            <a:r>
              <a:rPr lang="en-US" dirty="0"/>
              <a:t>The number of constituencies in a province relates to population.</a:t>
            </a:r>
          </a:p>
          <a:p>
            <a:pPr>
              <a:lnSpc>
                <a:spcPct val="90000"/>
              </a:lnSpc>
            </a:pPr>
            <a:r>
              <a:rPr lang="en-US" dirty="0"/>
              <a:t>One candidate only is elected “first by the post.”</a:t>
            </a:r>
          </a:p>
          <a:p>
            <a:pPr>
              <a:lnSpc>
                <a:spcPct val="90000"/>
              </a:lnSpc>
            </a:pPr>
            <a:r>
              <a:rPr lang="en-US" dirty="0"/>
              <a:t>Most candidates will represent a political party but may also run as independents.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5988" y="381000"/>
            <a:ext cx="1468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0960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/>
              <a:t>Canada Elections Act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229600" cy="4709160"/>
          </a:xfrm>
          <a:noFill/>
          <a:ln/>
        </p:spPr>
        <p:txBody>
          <a:bodyPr lIns="92075" tIns="46038" rIns="92075" bIns="46038"/>
          <a:lstStyle/>
          <a:p>
            <a:r>
              <a:rPr lang="en-US" dirty="0"/>
              <a:t>This act sets out the rules for the </a:t>
            </a:r>
            <a:r>
              <a:rPr lang="en-US" dirty="0">
                <a:hlinkClick r:id="rId3"/>
              </a:rPr>
              <a:t>conduct of an election in Canada.</a:t>
            </a:r>
            <a:endParaRPr lang="en-US" dirty="0"/>
          </a:p>
          <a:p>
            <a:r>
              <a:rPr lang="en-US" dirty="0"/>
              <a:t>There are six stages. </a:t>
            </a:r>
          </a:p>
        </p:txBody>
      </p:sp>
      <p:sp>
        <p:nvSpPr>
          <p:cNvPr id="159748" name="WordArt 4"/>
          <p:cNvSpPr>
            <a:spLocks noChangeArrowheads="1" noChangeShapeType="1" noTextEdit="1"/>
          </p:cNvSpPr>
          <p:nvPr/>
        </p:nvSpPr>
        <p:spPr bwMode="auto">
          <a:xfrm>
            <a:off x="381000" y="4495800"/>
            <a:ext cx="168433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8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Dissolution</a:t>
            </a:r>
          </a:p>
        </p:txBody>
      </p:sp>
      <p:sp>
        <p:nvSpPr>
          <p:cNvPr id="159749" name="WordArt 5"/>
          <p:cNvSpPr>
            <a:spLocks noChangeArrowheads="1" noChangeShapeType="1" noTextEdit="1"/>
          </p:cNvSpPr>
          <p:nvPr/>
        </p:nvSpPr>
        <p:spPr bwMode="auto">
          <a:xfrm>
            <a:off x="2971800" y="4800600"/>
            <a:ext cx="1882775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8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Enumeration</a:t>
            </a:r>
          </a:p>
        </p:txBody>
      </p:sp>
      <p:sp>
        <p:nvSpPr>
          <p:cNvPr id="159750" name="WordArt 6"/>
          <p:cNvSpPr>
            <a:spLocks noChangeArrowheads="1" noChangeShapeType="1" noTextEdit="1"/>
          </p:cNvSpPr>
          <p:nvPr/>
        </p:nvSpPr>
        <p:spPr bwMode="auto">
          <a:xfrm>
            <a:off x="762000" y="5867400"/>
            <a:ext cx="1965325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8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Campaigning</a:t>
            </a:r>
          </a:p>
        </p:txBody>
      </p:sp>
      <p:sp>
        <p:nvSpPr>
          <p:cNvPr id="159751" name="WordArt 7"/>
          <p:cNvSpPr>
            <a:spLocks noChangeArrowheads="1" noChangeShapeType="1" noTextEdit="1"/>
          </p:cNvSpPr>
          <p:nvPr/>
        </p:nvSpPr>
        <p:spPr bwMode="auto">
          <a:xfrm>
            <a:off x="4495800" y="5791200"/>
            <a:ext cx="1698625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8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Nomination</a:t>
            </a:r>
          </a:p>
        </p:txBody>
      </p:sp>
      <p:sp>
        <p:nvSpPr>
          <p:cNvPr id="159752" name="WordArt 8"/>
          <p:cNvSpPr>
            <a:spLocks noChangeArrowheads="1" noChangeShapeType="1" noTextEdit="1"/>
          </p:cNvSpPr>
          <p:nvPr/>
        </p:nvSpPr>
        <p:spPr bwMode="auto">
          <a:xfrm>
            <a:off x="6858000" y="4495800"/>
            <a:ext cx="1341438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8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Balloting</a:t>
            </a:r>
          </a:p>
        </p:txBody>
      </p:sp>
      <p:sp>
        <p:nvSpPr>
          <p:cNvPr id="159753" name="WordArt 9"/>
          <p:cNvSpPr>
            <a:spLocks noChangeArrowheads="1" noChangeShapeType="1" noTextEdit="1"/>
          </p:cNvSpPr>
          <p:nvPr/>
        </p:nvSpPr>
        <p:spPr bwMode="auto">
          <a:xfrm>
            <a:off x="6858000" y="5410200"/>
            <a:ext cx="1584325" cy="449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CA" sz="2800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Tabulation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  <p:bldP spid="159749" grpId="0"/>
      <p:bldP spid="159750" grpId="0"/>
      <p:bldP spid="159751" grpId="0"/>
      <p:bldP spid="159752" grpId="0"/>
      <p:bldP spid="1597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60960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 dirty="0"/>
              <a:t>Dissolution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7696200" cy="4114800"/>
          </a:xfrm>
          <a:noFill/>
          <a:ln/>
        </p:spPr>
        <p:txBody>
          <a:bodyPr lIns="92075" tIns="46038" rIns="92075" bIns="46038"/>
          <a:lstStyle/>
          <a:p>
            <a:r>
              <a:rPr lang="en-US" sz="2800"/>
              <a:t>The Governor General, on the advice of the Prime Minister, dissolves Parliament.</a:t>
            </a:r>
          </a:p>
          <a:p>
            <a:r>
              <a:rPr lang="en-US" sz="2800"/>
              <a:t>The Governor General fixes a date as suggested by the Prime Minister.</a:t>
            </a:r>
          </a:p>
          <a:p>
            <a:r>
              <a:rPr lang="en-US" sz="2800"/>
              <a:t>The government may have been defeated in the House of Commons. </a:t>
            </a:r>
          </a:p>
          <a:p>
            <a:r>
              <a:rPr lang="en-US" sz="2800"/>
              <a:t>The government might also be near the end of its five year mandate.</a:t>
            </a:r>
          </a:p>
        </p:txBody>
      </p:sp>
      <p:graphicFrame>
        <p:nvGraphicFramePr>
          <p:cNvPr id="161796" name="Object 4"/>
          <p:cNvGraphicFramePr>
            <a:graphicFrameLocks noChangeAspect="1"/>
          </p:cNvGraphicFramePr>
          <p:nvPr/>
        </p:nvGraphicFramePr>
        <p:xfrm>
          <a:off x="5791200" y="228600"/>
          <a:ext cx="3130550" cy="1524000"/>
        </p:xfrm>
        <a:graphic>
          <a:graphicData uri="http://schemas.openxmlformats.org/presentationml/2006/ole">
            <p:oleObj spid="_x0000_s1026" name="Image" r:id="rId4" imgW="3512195" imgH="1710366" progId="">
              <p:embed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/>
              <a:t>Enumeration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343400" cy="48006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The Chief Electoral Officer is the civil servant in charge of the election.</a:t>
            </a:r>
          </a:p>
          <a:p>
            <a:pPr>
              <a:lnSpc>
                <a:spcPct val="90000"/>
              </a:lnSpc>
            </a:pPr>
            <a:r>
              <a:rPr lang="en-US" sz="2400"/>
              <a:t>He issues an election writ to begin the process.</a:t>
            </a:r>
          </a:p>
          <a:p>
            <a:pPr>
              <a:lnSpc>
                <a:spcPct val="90000"/>
              </a:lnSpc>
            </a:pPr>
            <a:r>
              <a:rPr lang="en-US" sz="2400"/>
              <a:t>Returning officers in each constituency are responsible for compiling voter’s lists.</a:t>
            </a:r>
          </a:p>
          <a:p>
            <a:pPr>
              <a:lnSpc>
                <a:spcPct val="90000"/>
              </a:lnSpc>
            </a:pPr>
            <a:r>
              <a:rPr lang="en-US" sz="2400"/>
              <a:t>Enumerators ensure that the names, addresses and occupations of voters are provided for each polling station.</a:t>
            </a:r>
          </a:p>
        </p:txBody>
      </p:sp>
      <p:pic>
        <p:nvPicPr>
          <p:cNvPr id="163846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5743" y="1885950"/>
            <a:ext cx="2407314" cy="4171950"/>
          </a:xfrm>
          <a:noFill/>
          <a:ln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6096000" cy="11430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/>
              <a:t>Nomination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077200" cy="41148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>
                <a:hlinkClick r:id="rId3"/>
              </a:rPr>
              <a:t>Candidates</a:t>
            </a:r>
            <a:r>
              <a:rPr lang="en-US" sz="2800"/>
              <a:t> are nominated at nomination meetings run by each political party.</a:t>
            </a:r>
          </a:p>
          <a:p>
            <a:pPr>
              <a:lnSpc>
                <a:spcPct val="90000"/>
              </a:lnSpc>
            </a:pPr>
            <a:r>
              <a:rPr lang="en-US" sz="2800"/>
              <a:t>A candidate must be over 18 years of age and usually competes with several other candidates.</a:t>
            </a:r>
          </a:p>
          <a:p>
            <a:pPr>
              <a:lnSpc>
                <a:spcPct val="90000"/>
              </a:lnSpc>
            </a:pPr>
            <a:r>
              <a:rPr lang="en-US" sz="2800"/>
              <a:t>A deposit of $1000 is made with the returning officer to be returned if half as many votes are won as the winner.</a:t>
            </a:r>
          </a:p>
          <a:p>
            <a:pPr>
              <a:lnSpc>
                <a:spcPct val="90000"/>
              </a:lnSpc>
            </a:pPr>
            <a:r>
              <a:rPr lang="en-US" sz="2800"/>
              <a:t> Nomination papers with the signatures of 100 voters are also required.</a:t>
            </a:r>
          </a:p>
        </p:txBody>
      </p:sp>
      <p:sp>
        <p:nvSpPr>
          <p:cNvPr id="165893" name="WordArt 5"/>
          <p:cNvSpPr>
            <a:spLocks noChangeArrowheads="1" noChangeShapeType="1" noTextEdit="1"/>
          </p:cNvSpPr>
          <p:nvPr/>
        </p:nvSpPr>
        <p:spPr bwMode="auto">
          <a:xfrm>
            <a:off x="7239000" y="5715000"/>
            <a:ext cx="1050925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CA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$ 1000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/>
              <a:t>Campaigning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Campaigns begin when the writs are issued and last until the weekend prior to election day.</a:t>
            </a:r>
          </a:p>
          <a:p>
            <a:pPr>
              <a:lnSpc>
                <a:spcPct val="90000"/>
              </a:lnSpc>
            </a:pPr>
            <a:r>
              <a:rPr lang="en-US" sz="2400"/>
              <a:t>Parties and candidates must convince voters that they represent the best choice for the country.</a:t>
            </a:r>
          </a:p>
          <a:p>
            <a:pPr>
              <a:lnSpc>
                <a:spcPct val="90000"/>
              </a:lnSpc>
            </a:pPr>
            <a:r>
              <a:rPr lang="en-US" sz="2400"/>
              <a:t>The media play a very important role in an election campaign.</a:t>
            </a:r>
          </a:p>
        </p:txBody>
      </p:sp>
      <p:pic>
        <p:nvPicPr>
          <p:cNvPr id="167942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2800" y="2579452"/>
            <a:ext cx="4013200" cy="2784945"/>
          </a:xfrm>
          <a:noFill/>
          <a:ln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2895600" cy="1066800"/>
          </a:xfrm>
          <a:noFill/>
          <a:ln/>
        </p:spPr>
        <p:txBody>
          <a:bodyPr lIns="92075" tIns="46038" rIns="92075" bIns="46038" anchor="ctr"/>
          <a:lstStyle/>
          <a:p>
            <a:r>
              <a:rPr lang="en-US"/>
              <a:t>Balloting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077200" cy="4114800"/>
          </a:xfrm>
          <a:noFill/>
          <a:ln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Balloting normally takes place between 8 AM and 8 PM. </a:t>
            </a:r>
          </a:p>
          <a:p>
            <a:pPr>
              <a:lnSpc>
                <a:spcPct val="90000"/>
              </a:lnSpc>
            </a:pPr>
            <a:r>
              <a:rPr lang="en-US" sz="2800"/>
              <a:t>In B.C.during the last election polls opened and closed earlier to allow voting before the election results were reported in eastern Canada.</a:t>
            </a:r>
          </a:p>
          <a:p>
            <a:pPr>
              <a:lnSpc>
                <a:spcPct val="90000"/>
              </a:lnSpc>
            </a:pPr>
            <a:r>
              <a:rPr lang="en-US" sz="2800"/>
              <a:t> Advance polls allow voters who will be absent on election day to vote early.</a:t>
            </a:r>
          </a:p>
          <a:p>
            <a:pPr>
              <a:lnSpc>
                <a:spcPct val="90000"/>
              </a:lnSpc>
            </a:pPr>
            <a:r>
              <a:rPr lang="en-US" sz="2800"/>
              <a:t>An X is marked on the ballot opposite the candidate of your choice.</a:t>
            </a:r>
          </a:p>
        </p:txBody>
      </p:sp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"/>
            <a:ext cx="3451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/>
              <a:t>Tabulation 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724400" cy="5029200"/>
          </a:xfrm>
          <a:noFill/>
          <a:ln/>
        </p:spPr>
        <p:txBody>
          <a:bodyPr lIns="92075" tIns="46038" rIns="92075" bIns="46038"/>
          <a:lstStyle/>
          <a:p>
            <a:r>
              <a:rPr lang="en-US" sz="2800"/>
              <a:t>Following the election, ballots are counted.</a:t>
            </a:r>
          </a:p>
          <a:p>
            <a:r>
              <a:rPr lang="en-US" sz="2800"/>
              <a:t>The media, with the use of computer technology, usually predicts the results soon after the polls close in B.C.</a:t>
            </a:r>
          </a:p>
          <a:p>
            <a:r>
              <a:rPr lang="en-US" sz="2800"/>
              <a:t>A recount may be necessary if there is a 100 vote margin or concerns about procedures.</a:t>
            </a:r>
          </a:p>
        </p:txBody>
      </p:sp>
      <p:pic>
        <p:nvPicPr>
          <p:cNvPr id="172038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2800" y="2153951"/>
            <a:ext cx="4013200" cy="3635947"/>
          </a:xfrm>
          <a:noFill/>
          <a:ln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93</TotalTime>
  <Words>493</Words>
  <Application>Microsoft Office PowerPoint</Application>
  <PresentationFormat>On-screen Show (4:3)</PresentationFormat>
  <Paragraphs>67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Apex</vt:lpstr>
      <vt:lpstr>Image</vt:lpstr>
      <vt:lpstr>Elections in Canada </vt:lpstr>
      <vt:lpstr>Introduction</vt:lpstr>
      <vt:lpstr>Canada Elections Act</vt:lpstr>
      <vt:lpstr>Dissolution</vt:lpstr>
      <vt:lpstr>Enumeration</vt:lpstr>
      <vt:lpstr>Nomination</vt:lpstr>
      <vt:lpstr>Campaigning</vt:lpstr>
      <vt:lpstr>Balloting</vt:lpstr>
      <vt:lpstr>Tabulation 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Iachetta</dc:creator>
  <cp:lastModifiedBy>Teacher</cp:lastModifiedBy>
  <cp:revision>11</cp:revision>
  <dcterms:created xsi:type="dcterms:W3CDTF">2006-08-16T00:00:00Z</dcterms:created>
  <dcterms:modified xsi:type="dcterms:W3CDTF">2012-10-11T16:15:29Z</dcterms:modified>
</cp:coreProperties>
</file>