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Lst>
  <p:notesMasterIdLst>
    <p:notesMasterId r:id="rId75"/>
  </p:notesMasterIdLst>
  <p:sldIdLst>
    <p:sldId id="339" r:id="rId3"/>
    <p:sldId id="308" r:id="rId4"/>
    <p:sldId id="309" r:id="rId5"/>
    <p:sldId id="310" r:id="rId6"/>
    <p:sldId id="311" r:id="rId7"/>
    <p:sldId id="313" r:id="rId8"/>
    <p:sldId id="316" r:id="rId9"/>
    <p:sldId id="317" r:id="rId10"/>
    <p:sldId id="318" r:id="rId11"/>
    <p:sldId id="319" r:id="rId12"/>
    <p:sldId id="320" r:id="rId13"/>
    <p:sldId id="321" r:id="rId14"/>
    <p:sldId id="322" r:id="rId15"/>
    <p:sldId id="343" r:id="rId16"/>
    <p:sldId id="323" r:id="rId17"/>
    <p:sldId id="342" r:id="rId18"/>
    <p:sldId id="324" r:id="rId19"/>
    <p:sldId id="258" r:id="rId20"/>
    <p:sldId id="259" r:id="rId21"/>
    <p:sldId id="345" r:id="rId22"/>
    <p:sldId id="325" r:id="rId23"/>
    <p:sldId id="362" r:id="rId24"/>
    <p:sldId id="346" r:id="rId25"/>
    <p:sldId id="347" r:id="rId26"/>
    <p:sldId id="348" r:id="rId27"/>
    <p:sldId id="363" r:id="rId28"/>
    <p:sldId id="260" r:id="rId29"/>
    <p:sldId id="271" r:id="rId30"/>
    <p:sldId id="272" r:id="rId31"/>
    <p:sldId id="264" r:id="rId32"/>
    <p:sldId id="273" r:id="rId33"/>
    <p:sldId id="257" r:id="rId34"/>
    <p:sldId id="350" r:id="rId35"/>
    <p:sldId id="351" r:id="rId36"/>
    <p:sldId id="352" r:id="rId37"/>
    <p:sldId id="365" r:id="rId38"/>
    <p:sldId id="366" r:id="rId39"/>
    <p:sldId id="274" r:id="rId40"/>
    <p:sldId id="275" r:id="rId41"/>
    <p:sldId id="373" r:id="rId42"/>
    <p:sldId id="382" r:id="rId43"/>
    <p:sldId id="381" r:id="rId44"/>
    <p:sldId id="328" r:id="rId45"/>
    <p:sldId id="276" r:id="rId46"/>
    <p:sldId id="277" r:id="rId47"/>
    <p:sldId id="278" r:id="rId48"/>
    <p:sldId id="279" r:id="rId49"/>
    <p:sldId id="280" r:id="rId50"/>
    <p:sldId id="281" r:id="rId51"/>
    <p:sldId id="302" r:id="rId52"/>
    <p:sldId id="329" r:id="rId53"/>
    <p:sldId id="367" r:id="rId54"/>
    <p:sldId id="330" r:id="rId55"/>
    <p:sldId id="331" r:id="rId56"/>
    <p:sldId id="266" r:id="rId57"/>
    <p:sldId id="333" r:id="rId58"/>
    <p:sldId id="353" r:id="rId59"/>
    <p:sldId id="354" r:id="rId60"/>
    <p:sldId id="355" r:id="rId61"/>
    <p:sldId id="356" r:id="rId62"/>
    <p:sldId id="267" r:id="rId63"/>
    <p:sldId id="269" r:id="rId64"/>
    <p:sldId id="360" r:id="rId65"/>
    <p:sldId id="361" r:id="rId66"/>
    <p:sldId id="370" r:id="rId67"/>
    <p:sldId id="371" r:id="rId68"/>
    <p:sldId id="372" r:id="rId69"/>
    <p:sldId id="334" r:id="rId70"/>
    <p:sldId id="284" r:id="rId71"/>
    <p:sldId id="335" r:id="rId72"/>
    <p:sldId id="357" r:id="rId73"/>
    <p:sldId id="35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55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5E140-DF3A-46FF-9868-78C0F4AADFED}" type="datetimeFigureOut">
              <a:rPr lang="en-CA" smtClean="0"/>
              <a:pPr/>
              <a:t>07/02/2013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E5C65-CFC6-4154-BC17-017DE705F17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C2D366-3CEE-4CA4-AD7A-A705464486EE}"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7AEE6497-A4D5-49AA-BC4B-1463BFDF25B2}" type="slidenum">
              <a:rPr lang="en-US"/>
              <a:pPr/>
              <a:t>17</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D8FEF7-3193-4C62-B433-D2B52B6C6104}" type="slidenum">
              <a:rPr lang="en-US"/>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A915B8EA-B9A0-40F3-A8D2-D7AD08D4E17A}" type="slidenum">
              <a:rPr lang="en-US"/>
              <a:pPr/>
              <a:t>21</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19B4B-2A34-4955-94DD-B3D40B173DF4}" type="slidenum">
              <a:rPr lang="en-US"/>
              <a:pPr/>
              <a:t>22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23E12C-7EF5-48A7-B153-63AE3A4CB66D}" type="slidenum">
              <a:rPr lang="en-US"/>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67BF48-AE56-4D68-A54A-AE10ADE9C93A}" type="slidenum">
              <a:rPr lang="en-US"/>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39ED30-CF7A-4768-B635-B416FACC80AF}" type="slidenum">
              <a:rPr lang="en-US"/>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62442C-1F9A-4474-90D0-8401A4245400}" type="slidenum">
              <a:rPr lang="en-US"/>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F0ED85-D32D-4E8B-8734-EC2E74938600}" type="slidenum">
              <a:rPr lang="en-US"/>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B848BD-8C6A-41EA-A51E-F5440A074663}" type="slidenum">
              <a:rPr lang="en-US"/>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1FE45FD5-9C92-4F17-A30E-C4E8BA18AF76}" type="slidenum">
              <a:rPr lang="en-US"/>
              <a:pPr/>
              <a:t>3</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GB"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94DF130F-E521-41F0-9B83-842A8943CC20}" type="slidenum">
              <a:rPr lang="en-US"/>
              <a:pPr/>
              <a:t>43</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F7A054BD-7B27-49B3-8E29-F3826EEE27B6}" type="slidenum">
              <a:rPr lang="en-US"/>
              <a:pPr/>
              <a:t>51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B52CF60-108A-42CB-BFE3-E6870DCA6C63}" type="slidenum">
              <a:rPr lang="en-US" altLang="zh-CN"/>
              <a:pPr/>
              <a:t>55</a:t>
            </a:fld>
            <a:endParaRPr lang="en-US" altLang="zh-CN"/>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CA"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97DD24-CE7F-4079-A920-A0E700DD42A5}" type="slidenum">
              <a:rPr lang="en-US"/>
              <a:pPr/>
              <a:t>57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CC676C-B4CE-4D27-BA1F-851D6321EA08}" type="slidenum">
              <a:rPr lang="en-US"/>
              <a:pPr/>
              <a:t>58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1CC096-D0BA-492D-BE30-FD23F2BC27BE}" type="slidenum">
              <a:rPr lang="en-US"/>
              <a:pPr/>
              <a:t>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43D29A-EEED-482C-BD87-A41AD91A9AF6}" type="slidenum">
              <a:rPr lang="en-US"/>
              <a:pPr/>
              <a:t>60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FCE9AC2-F5CC-453A-BE0A-9A5E96054EE7}" type="slidenum">
              <a:rPr lang="en-US" altLang="zh-CN"/>
              <a:pPr/>
              <a:t>61</a:t>
            </a:fld>
            <a:endParaRPr lang="en-US" altLang="zh-CN"/>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CA" altLang="zh-CN"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2AE1E132-BB65-4507-8B5B-D44D6088F169}" type="slidenum">
              <a:rPr lang="en-US"/>
              <a:pPr/>
              <a:t>68</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20E935-6C9C-4C85-AECB-D7705A55D170}" type="slidenum">
              <a:rPr lang="en-US"/>
              <a:pPr/>
              <a:t>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5D334BD4-B8C2-44C1-9984-B2E591C0751F}" type="slidenum">
              <a:rPr lang="en-US"/>
              <a:pPr/>
              <a:t>8</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D0320E-8570-4ACC-B021-B75A86CC46BE}" type="slidenum">
              <a:rPr lang="en-US"/>
              <a:pPr/>
              <a:t>72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8881F380-25C3-423C-9C69-A7874954C34A}" type="slidenum">
              <a:rPr lang="en-US"/>
              <a:pPr/>
              <a:t>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C54CB7DA-BD67-48DE-AA72-B17BBDA674A7}" type="slidenum">
              <a:rPr lang="en-US"/>
              <a:pPr/>
              <a:t>10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BCD5715B-EBEC-426A-A8E8-D87B6D038019}" type="slidenum">
              <a:rPr lang="en-US"/>
              <a:pPr/>
              <a:t>12</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39953D-770E-40BA-A404-850ED4B99DEA}" type="slidenum">
              <a:rPr lang="en-US"/>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BA3573AE-EF1D-42FE-A391-9FF24FEEDD33}" type="slidenum">
              <a:rPr lang="en-US"/>
              <a:pPr/>
              <a:t>15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20F3A3-FB87-4FDA-AA1C-2A0DFFD9D969}" type="slidenum">
              <a:rPr lang="en-US"/>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5325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5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6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6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6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6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26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53266"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6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68"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6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0"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1"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3"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4"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5"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6"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7"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7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0"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3"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5"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6"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7"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8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29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0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1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2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333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2"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8"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39"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2"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3"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4"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5"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7"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49"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0"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5"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6"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7"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5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6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7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8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8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8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8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339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9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339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339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339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340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grpSp>
      </p:grpSp>
      <p:sp>
        <p:nvSpPr>
          <p:cNvPr id="5340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5340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53403" name="Rectangle 155"/>
          <p:cNvSpPr>
            <a:spLocks noGrp="1" noChangeArrowheads="1"/>
          </p:cNvSpPr>
          <p:nvPr>
            <p:ph type="dt" sz="quarter" idx="2"/>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endParaRPr lang="en-US">
              <a:solidFill>
                <a:srgbClr val="FFFFFF"/>
              </a:solidFill>
            </a:endParaRPr>
          </a:p>
        </p:txBody>
      </p:sp>
      <p:sp>
        <p:nvSpPr>
          <p:cNvPr id="53404" name="Rectangle 156"/>
          <p:cNvSpPr>
            <a:spLocks noGrp="1" noChangeArrowheads="1"/>
          </p:cNvSpPr>
          <p:nvPr>
            <p:ph type="ftr" sz="quarter" idx="3"/>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endParaRPr lang="en-US">
              <a:solidFill>
                <a:srgbClr val="FFFFFF"/>
              </a:solidFill>
            </a:endParaRPr>
          </a:p>
        </p:txBody>
      </p:sp>
      <p:sp>
        <p:nvSpPr>
          <p:cNvPr id="53405" name="Rectangle 157"/>
          <p:cNvSpPr>
            <a:spLocks noGrp="1" noChangeArrowheads="1"/>
          </p:cNvSpPr>
          <p:nvPr>
            <p:ph type="sldNum" sz="quarter" idx="4"/>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fld id="{A469F7B8-A35E-4266-B57E-788C602130A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29B3652-48B2-4E0E-853C-2901B8B9D81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E62DF62-368E-44B5-AAD7-003DD4FDC7D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01625" y="6245225"/>
            <a:ext cx="2289175" cy="47625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5225"/>
            <a:ext cx="2289175" cy="476250"/>
          </a:xfrm>
        </p:spPr>
        <p:txBody>
          <a:bodyPr/>
          <a:lstStyle>
            <a:lvl1pPr>
              <a:defRPr/>
            </a:lvl1pPr>
          </a:lstStyle>
          <a:p>
            <a:fld id="{B863BE3A-6DA5-48BF-B9AC-9E76C08B1B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hart Placeholder 2"/>
          <p:cNvSpPr>
            <a:spLocks noGrp="1"/>
          </p:cNvSpPr>
          <p:nvPr>
            <p:ph type="chart" sz="half" idx="1"/>
          </p:nvPr>
        </p:nvSpPr>
        <p:spPr>
          <a:xfrm>
            <a:off x="685800" y="1981200"/>
            <a:ext cx="3810000" cy="4114800"/>
          </a:xfrm>
        </p:spPr>
        <p:txBody>
          <a:bodyPr/>
          <a:lstStyle/>
          <a:p>
            <a:endParaRPr lang="en-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285ABA8-8D3A-4D24-AC71-0B323F48CE1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2/7/2013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2/7/2013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833531A-B9AD-400E-BF08-10E0A2E8BFD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2/7/2013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2/7/2013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hart Placeholder 3"/>
          <p:cNvSpPr>
            <a:spLocks noGrp="1"/>
          </p:cNvSpPr>
          <p:nvPr>
            <p:ph type="chart" sz="half" idx="2"/>
          </p:nvPr>
        </p:nvSpPr>
        <p:spPr>
          <a:xfrm>
            <a:off x="4648200" y="1981200"/>
            <a:ext cx="3810000" cy="4114800"/>
          </a:xfrm>
        </p:spPr>
        <p:txBody>
          <a:bodyPr/>
          <a:lstStyle/>
          <a:p>
            <a:pPr lvl="0"/>
            <a:endParaRPr lang="en-NZ"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8EEEB-A152-486C-9C1A-924649570AE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5B88D1-8BA4-4873-928E-68B14FF52E2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NZ"/>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561BC2-1C1A-49FA-9F05-D015C98AEF1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NZ"/>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5CAC7-E107-4FDA-AC08-7EA01241737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lipArt Placeholder 3"/>
          <p:cNvSpPr>
            <a:spLocks noGrp="1"/>
          </p:cNvSpPr>
          <p:nvPr>
            <p:ph type="clipArt" sz="half" idx="2"/>
          </p:nvPr>
        </p:nvSpPr>
        <p:spPr>
          <a:xfrm>
            <a:off x="4648200" y="1981200"/>
            <a:ext cx="3810000" cy="4114800"/>
          </a:xfrm>
        </p:spPr>
        <p:txBody>
          <a:bodyPr/>
          <a:lstStyle/>
          <a:p>
            <a:pPr lvl="0"/>
            <a:endParaRPr lang="en-NZ"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F3A33B-E51F-417E-851A-E9F2B456A5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21A1CC-6EA6-42DB-B80B-5E9674EEA11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CCBEB55-DA6D-495D-A35B-1436DDE9193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B4C7CD47-B283-4563-908B-4BD73907968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18E53B3-8AEF-43BB-9E67-CE053C2E8DC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954F1F3-53E9-438C-955C-D255C9EC6FE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3108FDD-A180-41F5-8688-945AE638EC4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29BD2C4-15D2-415A-8B85-EF38DE9B0572}" type="slidenum">
              <a:rPr lang="en-US">
                <a:solidFill>
                  <a:srgbClr val="FFFFFF"/>
                </a:solidFill>
              </a: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5222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2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3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24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52242"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4"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6"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7"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49"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0"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1"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2"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3"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6"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59"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1"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2"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3"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6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7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8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29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230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8"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0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4"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5"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8"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19"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0"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1"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3"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5"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6"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2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1"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2"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3"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3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4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5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6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6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6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6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7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CA">
                  <a:solidFill>
                    <a:srgbClr val="FFFFFF"/>
                  </a:solidFill>
                </a:endParaRPr>
              </a:p>
            </p:txBody>
          </p:sp>
          <p:sp>
            <p:nvSpPr>
              <p:cNvPr id="5237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7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CA">
                  <a:solidFill>
                    <a:srgbClr val="FFFFFF"/>
                  </a:solidFill>
                </a:endParaRPr>
              </a:p>
            </p:txBody>
          </p:sp>
          <p:sp>
            <p:nvSpPr>
              <p:cNvPr id="5237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237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sp>
            <p:nvSpPr>
              <p:cNvPr id="5237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CA">
                  <a:solidFill>
                    <a:srgbClr val="FFFFFF"/>
                  </a:solidFill>
                </a:endParaRPr>
              </a:p>
            </p:txBody>
          </p:sp>
          <p:sp>
            <p:nvSpPr>
              <p:cNvPr id="5237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pPr>
                <a:endParaRPr lang="en-CA">
                  <a:solidFill>
                    <a:srgbClr val="FFFFFF"/>
                  </a:solidFill>
                </a:endParaRPr>
              </a:p>
            </p:txBody>
          </p:sp>
        </p:grpSp>
      </p:grpSp>
      <p:sp>
        <p:nvSpPr>
          <p:cNvPr id="5237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37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fontAlgn="base">
              <a:spcBef>
                <a:spcPct val="0"/>
              </a:spcBef>
              <a:spcAft>
                <a:spcPct val="0"/>
              </a:spcAft>
            </a:pPr>
            <a:endParaRPr lang="en-US">
              <a:solidFill>
                <a:srgbClr val="FFFFFF"/>
              </a:solidFill>
            </a:endParaRPr>
          </a:p>
        </p:txBody>
      </p:sp>
      <p:sp>
        <p:nvSpPr>
          <p:cNvPr id="5237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fontAlgn="base">
              <a:spcBef>
                <a:spcPct val="0"/>
              </a:spcBef>
              <a:spcAft>
                <a:spcPct val="0"/>
              </a:spcAft>
            </a:pPr>
            <a:endParaRPr lang="en-US">
              <a:solidFill>
                <a:srgbClr val="FFFFFF"/>
              </a:solidFill>
            </a:endParaRPr>
          </a:p>
        </p:txBody>
      </p:sp>
      <p:sp>
        <p:nvSpPr>
          <p:cNvPr id="5238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fontAlgn="base">
              <a:spcBef>
                <a:spcPct val="0"/>
              </a:spcBef>
              <a:spcAft>
                <a:spcPct val="0"/>
              </a:spcAft>
            </a:pPr>
            <a:fld id="{07971155-B71C-4B25-A356-FA94E3FEBCBB}" type="slidenum">
              <a:rPr lang="en-US">
                <a:solidFill>
                  <a:srgbClr val="FFFFFF"/>
                </a:solidFill>
              </a:rPr>
              <a:pPr fontAlgn="base">
                <a:spcBef>
                  <a:spcPct val="0"/>
                </a:spcBef>
                <a:spcAft>
                  <a:spcPct val="0"/>
                </a:spcAft>
              </a:pPr>
              <a:t>‹#›</a:t>
            </a:fld>
            <a:endParaRPr lang="en-US">
              <a:solidFill>
                <a:srgbClr val="FFFFFF"/>
              </a:solidFill>
            </a:endParaRPr>
          </a:p>
        </p:txBody>
      </p:sp>
      <p:sp>
        <p:nvSpPr>
          <p:cNvPr id="5238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2/7/2013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hyperlink" Target="http://go2.wordpress.com/?id=725X1342&amp;site=espliego.wordpress.com&amp;url=http://tinyurl.com/2uv6qg&amp;sref=http://espliego.wordpress.com/2009/08/page/4/" TargetMode="Externa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hyperlink" Target="http://upload.wikimedia.org/wikipedia/commons/5/54/Battle_of_britain_air_observer.jp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images.google.co.uk/imgres?imgurl=http://heretherebetygers.files.wordpress.com/2009/05/alnilam_camouflage_2.png&amp;imgrefurl=http://heretherebetygers.wordpress.com/2009/05/08/dust-camouflage-textural-synesthesia-and-collapsing-mental-architectures/&amp;usg=__sOIvih-xm1P8zCV92BjHVakhE5U=&amp;h=400&amp;w=375&amp;sz=68&amp;hl=en&amp;start=1&amp;um=1&amp;tbnid=03OkP-8cnaoE-M:&amp;tbnh=124&amp;tbnw=116&amp;prev=/images?q=camouflage&amp;hl=en&amp;sa=G&amp;um=1" TargetMode="External"/><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Image:Bombing_of_London.jp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upload.wikimedia.org/wikipedia/en/4/4d/Stalin_02.jpg" TargetMode="Externa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0/0a/Junkers_Ju87.jpg" TargetMode="External"/><Relationship Id="rId1" Type="http://schemas.openxmlformats.org/officeDocument/2006/relationships/slideLayout" Target="../slideLayouts/slideLayout28.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533400"/>
            <a:ext cx="7772400" cy="1470025"/>
          </a:xfrm>
        </p:spPr>
        <p:txBody>
          <a:bodyPr>
            <a:normAutofit fontScale="90000"/>
          </a:bodyPr>
          <a:lstStyle/>
          <a:p>
            <a:pPr eaLnBrk="1" hangingPunct="1"/>
            <a:r>
              <a:rPr lang="en-US" dirty="0" smtClean="0"/>
              <a:t>World War II</a:t>
            </a:r>
            <a:br>
              <a:rPr lang="en-US" dirty="0" smtClean="0"/>
            </a:br>
            <a:r>
              <a:rPr lang="en-US" dirty="0" smtClean="0"/>
              <a:t>Europe</a:t>
            </a:r>
          </a:p>
        </p:txBody>
      </p:sp>
      <p:pic>
        <p:nvPicPr>
          <p:cNvPr id="2051" name="Picture 5" descr="world_war_2"/>
          <p:cNvPicPr>
            <a:picLocks noChangeAspect="1" noChangeArrowheads="1"/>
          </p:cNvPicPr>
          <p:nvPr/>
        </p:nvPicPr>
        <p:blipFill>
          <a:blip r:embed="rId3" cstate="print"/>
          <a:srcRect/>
          <a:stretch>
            <a:fillRect/>
          </a:stretch>
        </p:blipFill>
        <p:spPr bwMode="auto">
          <a:xfrm>
            <a:off x="1066800" y="2743200"/>
            <a:ext cx="7010400"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81000"/>
            <a:ext cx="7772400" cy="762000"/>
          </a:xfrm>
        </p:spPr>
        <p:txBody>
          <a:bodyPr/>
          <a:lstStyle/>
          <a:p>
            <a:pPr eaLnBrk="1" hangingPunct="1"/>
            <a:r>
              <a:rPr lang="en-US" sz="2800" b="1" smtClean="0">
                <a:solidFill>
                  <a:schemeClr val="tx1"/>
                </a:solidFill>
              </a:rPr>
              <a:t>April 1940</a:t>
            </a:r>
            <a:endParaRPr lang="en-US" sz="2800" smtClean="0">
              <a:solidFill>
                <a:schemeClr val="tx1"/>
              </a:solidFill>
            </a:endParaRPr>
          </a:p>
        </p:txBody>
      </p:sp>
      <p:sp>
        <p:nvSpPr>
          <p:cNvPr id="5123" name="Rectangle 3"/>
          <p:cNvSpPr>
            <a:spLocks noGrp="1" noChangeArrowheads="1"/>
          </p:cNvSpPr>
          <p:nvPr>
            <p:ph type="body" sz="half" idx="1"/>
          </p:nvPr>
        </p:nvSpPr>
        <p:spPr>
          <a:xfrm>
            <a:off x="381000" y="1066800"/>
            <a:ext cx="4114800" cy="4876800"/>
          </a:xfrm>
        </p:spPr>
        <p:txBody>
          <a:bodyPr/>
          <a:lstStyle/>
          <a:p>
            <a:pPr marL="0" indent="0" eaLnBrk="1" hangingPunct="1">
              <a:lnSpc>
                <a:spcPct val="90000"/>
              </a:lnSpc>
              <a:buFontTx/>
              <a:buNone/>
            </a:pPr>
            <a:r>
              <a:rPr lang="en-US" sz="2000" b="1" dirty="0" smtClean="0"/>
              <a:t>In April 1940 German troops occupied Norway and Denmark.</a:t>
            </a:r>
          </a:p>
          <a:p>
            <a:pPr marL="0" indent="0" eaLnBrk="1" hangingPunct="1">
              <a:lnSpc>
                <a:spcPct val="90000"/>
              </a:lnSpc>
              <a:buFontTx/>
              <a:buNone/>
            </a:pPr>
            <a:endParaRPr lang="en-US" sz="2000" b="1" dirty="0" smtClean="0"/>
          </a:p>
          <a:p>
            <a:pPr marL="0" indent="0" eaLnBrk="1" hangingPunct="1">
              <a:lnSpc>
                <a:spcPct val="90000"/>
              </a:lnSpc>
              <a:buFontTx/>
              <a:buNone/>
            </a:pPr>
            <a:r>
              <a:rPr lang="en-US" sz="2000" b="1" dirty="0" smtClean="0"/>
              <a:t>Hitler </a:t>
            </a:r>
            <a:r>
              <a:rPr lang="en-US" sz="2000" b="1" dirty="0" smtClean="0">
                <a:solidFill>
                  <a:schemeClr val="bg1"/>
                </a:solidFill>
              </a:rPr>
              <a:t>needed iron ore </a:t>
            </a:r>
            <a:r>
              <a:rPr lang="en-US" sz="2000" b="1" dirty="0" smtClean="0"/>
              <a:t>from Sweden.</a:t>
            </a:r>
          </a:p>
          <a:p>
            <a:pPr marL="0" indent="0" eaLnBrk="1" hangingPunct="1">
              <a:lnSpc>
                <a:spcPct val="90000"/>
              </a:lnSpc>
              <a:buFontTx/>
              <a:buNone/>
            </a:pPr>
            <a:endParaRPr lang="en-US" sz="2000" b="1" dirty="0" smtClean="0"/>
          </a:p>
          <a:p>
            <a:pPr marL="0" indent="0" eaLnBrk="1" hangingPunct="1">
              <a:lnSpc>
                <a:spcPct val="90000"/>
              </a:lnSpc>
              <a:buFontTx/>
              <a:buNone/>
            </a:pPr>
            <a:r>
              <a:rPr lang="en-US" sz="2000" b="1" dirty="0" smtClean="0"/>
              <a:t>He was concerned that the British might occupy neutral Norway and control the seas north of Germany.</a:t>
            </a:r>
          </a:p>
          <a:p>
            <a:pPr marL="0" indent="0" eaLnBrk="1" hangingPunct="1">
              <a:lnSpc>
                <a:spcPct val="90000"/>
              </a:lnSpc>
              <a:buFontTx/>
              <a:buNone/>
            </a:pPr>
            <a:endParaRPr lang="en-US" sz="2000" b="1" dirty="0" smtClean="0"/>
          </a:p>
          <a:p>
            <a:pPr marL="0" indent="0" eaLnBrk="1" hangingPunct="1">
              <a:lnSpc>
                <a:spcPct val="90000"/>
              </a:lnSpc>
              <a:buFontTx/>
              <a:buNone/>
            </a:pPr>
            <a:r>
              <a:rPr lang="en-US" sz="2000" b="1" dirty="0" smtClean="0"/>
              <a:t>Chamberlain resigned. Winston Churchill became the Prime Minister of Britain. </a:t>
            </a:r>
          </a:p>
        </p:txBody>
      </p:sp>
      <p:pic>
        <p:nvPicPr>
          <p:cNvPr id="13316" name="Picture 9" descr="Plate 5"/>
          <p:cNvPicPr>
            <a:picLocks noGrp="1" noChangeAspect="1" noChangeArrowheads="1"/>
          </p:cNvPicPr>
          <p:nvPr>
            <p:ph type="chart" sz="half" idx="2"/>
          </p:nvPr>
        </p:nvPicPr>
        <p:blipFill>
          <a:blip r:embed="rId3" cstate="print"/>
          <a:srcRect/>
          <a:stretch>
            <a:fillRect/>
          </a:stretch>
        </p:blipFill>
        <p:spPr>
          <a:xfrm>
            <a:off x="4684713" y="1066800"/>
            <a:ext cx="4230687" cy="304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4000" b="1" smtClean="0">
                <a:solidFill>
                  <a:schemeClr val="tx1"/>
                </a:solidFill>
              </a:rPr>
              <a:t>Winston Churchill</a:t>
            </a:r>
          </a:p>
        </p:txBody>
      </p:sp>
      <p:sp>
        <p:nvSpPr>
          <p:cNvPr id="49156" name="Rectangle 4"/>
          <p:cNvSpPr>
            <a:spLocks noGrp="1" noChangeArrowheads="1"/>
          </p:cNvSpPr>
          <p:nvPr>
            <p:ph type="body" sz="half" idx="1"/>
          </p:nvPr>
        </p:nvSpPr>
        <p:spPr>
          <a:xfrm>
            <a:off x="304800" y="1981200"/>
            <a:ext cx="5105400" cy="5029200"/>
          </a:xfrm>
        </p:spPr>
        <p:txBody>
          <a:bodyPr/>
          <a:lstStyle/>
          <a:p>
            <a:pPr eaLnBrk="1" hangingPunct="1">
              <a:buFontTx/>
              <a:buNone/>
            </a:pPr>
            <a:r>
              <a:rPr lang="en-US" sz="2400" b="1" dirty="0" smtClean="0"/>
              <a:t>During World War One was the Secretary of State for War.</a:t>
            </a:r>
          </a:p>
          <a:p>
            <a:pPr eaLnBrk="1" hangingPunct="1">
              <a:buFontTx/>
              <a:buNone/>
            </a:pPr>
            <a:r>
              <a:rPr lang="en-US" sz="2400" b="1" dirty="0" smtClean="0"/>
              <a:t>He was in charge of the navy during World War One.</a:t>
            </a:r>
          </a:p>
          <a:p>
            <a:pPr eaLnBrk="1" hangingPunct="1">
              <a:buFontTx/>
              <a:buNone/>
            </a:pPr>
            <a:r>
              <a:rPr lang="en-US" sz="2400" b="1" dirty="0" smtClean="0"/>
              <a:t>He led parliamentary opposition to Chamberlain’s appeasement policy.</a:t>
            </a:r>
          </a:p>
          <a:p>
            <a:pPr eaLnBrk="1" hangingPunct="1">
              <a:buFontTx/>
              <a:buNone/>
            </a:pPr>
            <a:r>
              <a:rPr lang="en-US" sz="2400" b="1" dirty="0" smtClean="0"/>
              <a:t>Was British Prime Minister from 1940-1945.</a:t>
            </a:r>
          </a:p>
        </p:txBody>
      </p:sp>
      <p:sp>
        <p:nvSpPr>
          <p:cNvPr id="14340" name="Rectangle 5"/>
          <p:cNvSpPr>
            <a:spLocks noGrp="1" noChangeArrowheads="1"/>
          </p:cNvSpPr>
          <p:nvPr>
            <p:ph sz="half" idx="2"/>
          </p:nvPr>
        </p:nvSpPr>
        <p:spPr/>
        <p:txBody>
          <a:bodyPr/>
          <a:lstStyle/>
          <a:p>
            <a:pPr eaLnBrk="1" hangingPunct="1"/>
            <a:endParaRPr lang="en-GB" sz="2400" smtClean="0"/>
          </a:p>
        </p:txBody>
      </p:sp>
      <p:pic>
        <p:nvPicPr>
          <p:cNvPr id="14341" name="Picture 7" descr="churchill"/>
          <p:cNvPicPr>
            <a:picLocks noChangeAspect="1" noChangeArrowheads="1"/>
          </p:cNvPicPr>
          <p:nvPr/>
        </p:nvPicPr>
        <p:blipFill>
          <a:blip r:embed="rId2" cstate="print"/>
          <a:srcRect/>
          <a:stretch>
            <a:fillRect/>
          </a:stretch>
        </p:blipFill>
        <p:spPr bwMode="auto">
          <a:xfrm>
            <a:off x="5562600" y="1752600"/>
            <a:ext cx="327183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solidFill>
                  <a:schemeClr val="tx1"/>
                </a:solidFill>
              </a:rPr>
              <a:t>The Maginot Line</a:t>
            </a:r>
          </a:p>
        </p:txBody>
      </p:sp>
      <p:sp>
        <p:nvSpPr>
          <p:cNvPr id="6147" name="Rectangle 3"/>
          <p:cNvSpPr>
            <a:spLocks noGrp="1" noChangeArrowheads="1"/>
          </p:cNvSpPr>
          <p:nvPr>
            <p:ph type="body" sz="half" idx="1"/>
          </p:nvPr>
        </p:nvSpPr>
        <p:spPr>
          <a:xfrm>
            <a:off x="228600" y="1905000"/>
            <a:ext cx="4724400" cy="4953000"/>
          </a:xfrm>
        </p:spPr>
        <p:txBody>
          <a:bodyPr>
            <a:normAutofit fontScale="92500" lnSpcReduction="10000"/>
          </a:bodyPr>
          <a:lstStyle/>
          <a:p>
            <a:pPr marL="0" indent="0">
              <a:lnSpc>
                <a:spcPct val="90000"/>
              </a:lnSpc>
              <a:buNone/>
            </a:pPr>
            <a:r>
              <a:rPr lang="en-US" sz="2300" b="1" dirty="0" smtClean="0"/>
              <a:t>France had started building the Maginot line in 1930 to defend its borders.</a:t>
            </a:r>
          </a:p>
          <a:p>
            <a:pPr marL="0" indent="0">
              <a:lnSpc>
                <a:spcPct val="90000"/>
              </a:lnSpc>
              <a:buNone/>
            </a:pPr>
            <a:endParaRPr lang="en-US" sz="2300" b="1" dirty="0" smtClean="0"/>
          </a:p>
          <a:p>
            <a:pPr marL="0" indent="0">
              <a:lnSpc>
                <a:spcPct val="90000"/>
              </a:lnSpc>
              <a:buNone/>
            </a:pPr>
            <a:r>
              <a:rPr lang="en-US" sz="2300" b="1" dirty="0" smtClean="0"/>
              <a:t>It was the largest defensive fortification in World history.</a:t>
            </a:r>
          </a:p>
          <a:p>
            <a:pPr marL="0" indent="0">
              <a:lnSpc>
                <a:spcPct val="90000"/>
              </a:lnSpc>
              <a:buNone/>
            </a:pPr>
            <a:endParaRPr lang="en-US" sz="2300" b="1" dirty="0" smtClean="0"/>
          </a:p>
          <a:p>
            <a:pPr marL="0" indent="0">
              <a:lnSpc>
                <a:spcPct val="90000"/>
              </a:lnSpc>
              <a:buNone/>
            </a:pPr>
            <a:r>
              <a:rPr lang="en-US" sz="2300" b="1" dirty="0" smtClean="0"/>
              <a:t>It was designed to prevent a surprise attack and to slow down the German military long enough to mobilize the French army.</a:t>
            </a:r>
          </a:p>
          <a:p>
            <a:pPr marL="0" indent="0">
              <a:lnSpc>
                <a:spcPct val="90000"/>
              </a:lnSpc>
              <a:buNone/>
            </a:pPr>
            <a:endParaRPr lang="en-US" sz="2300" b="1" dirty="0" smtClean="0"/>
          </a:p>
          <a:p>
            <a:pPr marL="0" indent="0">
              <a:lnSpc>
                <a:spcPct val="90000"/>
              </a:lnSpc>
              <a:buNone/>
            </a:pPr>
            <a:r>
              <a:rPr lang="en-US" sz="2300" b="1" dirty="0" smtClean="0"/>
              <a:t>It had machinegun posts, anti-tank defenses, room for thousands of men and fortifications were linked by tunnels that ran for hundreds of kilometers.</a:t>
            </a:r>
          </a:p>
          <a:p>
            <a:pPr marL="0" indent="0">
              <a:lnSpc>
                <a:spcPct val="90000"/>
              </a:lnSpc>
              <a:buNone/>
            </a:pPr>
            <a:endParaRPr lang="en-US" sz="2300" b="1" dirty="0" smtClean="0"/>
          </a:p>
          <a:p>
            <a:pPr marL="0" indent="0" eaLnBrk="1" hangingPunct="1">
              <a:lnSpc>
                <a:spcPct val="90000"/>
              </a:lnSpc>
              <a:buFontTx/>
              <a:buNone/>
            </a:pPr>
            <a:endParaRPr lang="en-US" sz="2400" b="1" dirty="0" smtClean="0"/>
          </a:p>
          <a:p>
            <a:pPr marL="0" indent="0" eaLnBrk="1" hangingPunct="1">
              <a:lnSpc>
                <a:spcPct val="90000"/>
              </a:lnSpc>
              <a:buFontTx/>
              <a:buNone/>
            </a:pPr>
            <a:endParaRPr lang="en-US" sz="2400" dirty="0" smtClean="0"/>
          </a:p>
        </p:txBody>
      </p:sp>
      <p:pic>
        <p:nvPicPr>
          <p:cNvPr id="15364" name="Picture 12" descr="File:Maginot line 1.jpg"/>
          <p:cNvPicPr>
            <a:picLocks noChangeAspect="1" noChangeArrowheads="1"/>
          </p:cNvPicPr>
          <p:nvPr/>
        </p:nvPicPr>
        <p:blipFill>
          <a:blip r:embed="rId3" cstate="print"/>
          <a:srcRect/>
          <a:stretch>
            <a:fillRect/>
          </a:stretch>
        </p:blipFill>
        <p:spPr bwMode="auto">
          <a:xfrm>
            <a:off x="5029200" y="19812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NZ" smtClean="0"/>
          </a:p>
        </p:txBody>
      </p:sp>
      <p:sp>
        <p:nvSpPr>
          <p:cNvPr id="16387" name="Text Placeholder 2"/>
          <p:cNvSpPr>
            <a:spLocks noGrp="1"/>
          </p:cNvSpPr>
          <p:nvPr>
            <p:ph type="body" sz="half" idx="1"/>
          </p:nvPr>
        </p:nvSpPr>
        <p:spPr/>
        <p:txBody>
          <a:bodyPr/>
          <a:lstStyle/>
          <a:p>
            <a:pPr eaLnBrk="1" hangingPunct="1"/>
            <a:endParaRPr lang="en-NZ" smtClean="0"/>
          </a:p>
        </p:txBody>
      </p:sp>
      <p:sp>
        <p:nvSpPr>
          <p:cNvPr id="16388" name="Chart Placeholder 3"/>
          <p:cNvSpPr>
            <a:spLocks noGrp="1" noTextEdit="1"/>
          </p:cNvSpPr>
          <p:nvPr>
            <p:ph type="chart" sz="half" idx="2"/>
          </p:nvPr>
        </p:nvSpPr>
        <p:spPr/>
      </p:sp>
      <p:pic>
        <p:nvPicPr>
          <p:cNvPr id="16389" name="Picture 10" descr="http://farm4.static.flickr.com/3117/3337392282_6981ba9edf_o.jpg"/>
          <p:cNvPicPr>
            <a:picLocks noChangeAspect="1" noChangeArrowheads="1"/>
          </p:cNvPicPr>
          <p:nvPr/>
        </p:nvPicPr>
        <p:blipFill>
          <a:blip r:embed="rId2" cstate="print"/>
          <a:srcRect/>
          <a:stretch>
            <a:fillRect/>
          </a:stretch>
        </p:blipFill>
        <p:spPr bwMode="auto">
          <a:xfrm>
            <a:off x="0" y="0"/>
            <a:ext cx="936947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Maginot_Line_ln-en"/>
          <p:cNvPicPr>
            <a:picLocks noChangeAspect="1" noChangeArrowheads="1"/>
          </p:cNvPicPr>
          <p:nvPr/>
        </p:nvPicPr>
        <p:blipFill>
          <a:blip r:embed="rId3" cstate="print"/>
          <a:srcRect/>
          <a:stretch>
            <a:fillRect/>
          </a:stretch>
        </p:blipFill>
        <p:spPr bwMode="auto">
          <a:xfrm>
            <a:off x="609600" y="228600"/>
            <a:ext cx="7743825" cy="5495925"/>
          </a:xfrm>
          <a:prstGeom prst="rect">
            <a:avLst/>
          </a:prstGeom>
          <a:noFill/>
          <a:ln w="9525">
            <a:noFill/>
            <a:miter lim="800000"/>
            <a:headEnd/>
            <a:tailEnd/>
          </a:ln>
        </p:spPr>
      </p:pic>
      <p:sp>
        <p:nvSpPr>
          <p:cNvPr id="6147" name="Text Box 6"/>
          <p:cNvSpPr txBox="1">
            <a:spLocks noChangeArrowheads="1"/>
          </p:cNvSpPr>
          <p:nvPr/>
        </p:nvSpPr>
        <p:spPr bwMode="auto">
          <a:xfrm>
            <a:off x="609600" y="6096000"/>
            <a:ext cx="7696200" cy="366713"/>
          </a:xfrm>
          <a:prstGeom prst="rect">
            <a:avLst/>
          </a:prstGeom>
          <a:noFill/>
          <a:ln w="9525">
            <a:noFill/>
            <a:miter lim="800000"/>
            <a:headEnd/>
            <a:tailEnd/>
          </a:ln>
        </p:spPr>
        <p:txBody>
          <a:bodyPr>
            <a:spAutoFit/>
          </a:bodyPr>
          <a:lstStyle/>
          <a:p>
            <a:pPr>
              <a:spcBef>
                <a:spcPct val="50000"/>
              </a:spcBef>
            </a:pPr>
            <a:r>
              <a:rPr lang="en-US" b="1">
                <a:solidFill>
                  <a:schemeClr val="hlink"/>
                </a:solidFill>
              </a:rPr>
              <a:t>The Heavy Red line is the Maginot Line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767263" y="2287588"/>
            <a:ext cx="3886200" cy="4208462"/>
          </a:xfrm>
        </p:spPr>
        <p:txBody>
          <a:bodyPr/>
          <a:lstStyle/>
          <a:p>
            <a:pPr eaLnBrk="1" hangingPunct="1"/>
            <a:r>
              <a:rPr lang="en-US" b="1" smtClean="0">
                <a:solidFill>
                  <a:schemeClr val="bg1"/>
                </a:solidFill>
              </a:rPr>
              <a:t>Map of the Maginot Line</a:t>
            </a:r>
          </a:p>
        </p:txBody>
      </p:sp>
      <p:sp>
        <p:nvSpPr>
          <p:cNvPr id="17411" name="Rectangle 3"/>
          <p:cNvSpPr>
            <a:spLocks noGrp="1" noChangeArrowheads="1"/>
          </p:cNvSpPr>
          <p:nvPr>
            <p:ph type="body" sz="half" idx="1"/>
          </p:nvPr>
        </p:nvSpPr>
        <p:spPr/>
        <p:txBody>
          <a:bodyPr/>
          <a:lstStyle/>
          <a:p>
            <a:pPr eaLnBrk="1" hangingPunct="1"/>
            <a:endParaRPr lang="en-GB" sz="2800" smtClean="0"/>
          </a:p>
        </p:txBody>
      </p:sp>
      <p:sp>
        <p:nvSpPr>
          <p:cNvPr id="17412" name="Rectangle 6"/>
          <p:cNvSpPr>
            <a:spLocks noGrp="1" noChangeArrowheads="1" noTextEdit="1"/>
          </p:cNvSpPr>
          <p:nvPr>
            <p:ph type="chart" sz="half" idx="2"/>
          </p:nvPr>
        </p:nvSpPr>
        <p:spPr/>
      </p:sp>
      <p:pic>
        <p:nvPicPr>
          <p:cNvPr id="17413" name="Picture 7" descr="Plate 7"/>
          <p:cNvPicPr>
            <a:picLocks noChangeAspect="1" noChangeArrowheads="1"/>
          </p:cNvPicPr>
          <p:nvPr/>
        </p:nvPicPr>
        <p:blipFill>
          <a:blip r:embed="rId3" cstate="print"/>
          <a:srcRect/>
          <a:stretch>
            <a:fillRect/>
          </a:stretch>
        </p:blipFill>
        <p:spPr bwMode="auto">
          <a:xfrm>
            <a:off x="387350" y="304800"/>
            <a:ext cx="8451850" cy="6191250"/>
          </a:xfrm>
          <a:prstGeom prst="rect">
            <a:avLst/>
          </a:prstGeom>
          <a:noFill/>
          <a:ln w="9525">
            <a:noFill/>
            <a:miter lim="800000"/>
            <a:headEnd/>
            <a:tailEnd/>
          </a:ln>
        </p:spPr>
      </p:pic>
      <p:sp>
        <p:nvSpPr>
          <p:cNvPr id="2" name="TextBox 1"/>
          <p:cNvSpPr txBox="1">
            <a:spLocks noChangeArrowheads="1"/>
          </p:cNvSpPr>
          <p:nvPr/>
        </p:nvSpPr>
        <p:spPr bwMode="auto">
          <a:xfrm>
            <a:off x="4343400" y="1981200"/>
            <a:ext cx="4267200" cy="3662541"/>
          </a:xfrm>
          <a:prstGeom prst="rect">
            <a:avLst/>
          </a:prstGeom>
          <a:noFill/>
          <a:ln w="9525">
            <a:noFill/>
            <a:miter lim="800000"/>
            <a:headEnd/>
            <a:tailEnd/>
          </a:ln>
        </p:spPr>
        <p:txBody>
          <a:bodyPr>
            <a:spAutoFit/>
          </a:bodyPr>
          <a:lstStyle/>
          <a:p>
            <a:r>
              <a:rPr lang="en-NZ" sz="1600" b="1" dirty="0"/>
              <a:t>The Maginot line only went to the border of Belgium.</a:t>
            </a:r>
          </a:p>
          <a:p>
            <a:endParaRPr lang="en-NZ" sz="1600" b="1" dirty="0"/>
          </a:p>
          <a:p>
            <a:r>
              <a:rPr lang="en-NZ" sz="1600" b="1" dirty="0"/>
              <a:t>The Nazis invaded through Belgium and the Ardennes</a:t>
            </a:r>
            <a:r>
              <a:rPr lang="en-NZ" sz="1600" b="1" dirty="0" smtClean="0"/>
              <a:t>.</a:t>
            </a:r>
            <a:r>
              <a:rPr lang="en-US" sz="1600" b="1" dirty="0" smtClean="0"/>
              <a:t> The German armies broke through French lines and moved across northern France. </a:t>
            </a:r>
          </a:p>
          <a:p>
            <a:endParaRPr lang="en-US" sz="1600" b="1" dirty="0" smtClean="0"/>
          </a:p>
          <a:p>
            <a:endParaRPr lang="en-NZ" sz="2000" dirty="0"/>
          </a:p>
          <a:p>
            <a:endParaRPr lang="en-NZ" sz="2000" dirty="0"/>
          </a:p>
          <a:p>
            <a:endParaRPr lang="en-NZ" sz="2000" dirty="0"/>
          </a:p>
          <a:p>
            <a:endParaRPr lang="en-NZ" sz="2000" dirty="0"/>
          </a:p>
          <a:p>
            <a:endParaRPr lang="en-NZ" sz="2000" dirty="0"/>
          </a:p>
          <a:p>
            <a:endParaRPr lang="en-NZ"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Crossing the Maginot Line</a:t>
            </a:r>
          </a:p>
        </p:txBody>
      </p:sp>
      <p:sp>
        <p:nvSpPr>
          <p:cNvPr id="5123" name="Rectangle 3"/>
          <p:cNvSpPr>
            <a:spLocks noGrp="1" noChangeArrowheads="1"/>
          </p:cNvSpPr>
          <p:nvPr>
            <p:ph idx="1"/>
          </p:nvPr>
        </p:nvSpPr>
        <p:spPr/>
        <p:txBody>
          <a:bodyPr/>
          <a:lstStyle/>
          <a:p>
            <a:pPr eaLnBrk="1" hangingPunct="1"/>
            <a:endParaRPr lang="en-US" smtClean="0"/>
          </a:p>
        </p:txBody>
      </p:sp>
      <p:pic>
        <p:nvPicPr>
          <p:cNvPr id="5124" name="Picture 5" descr="39infphoto"/>
          <p:cNvPicPr>
            <a:picLocks noChangeAspect="1" noChangeArrowheads="1"/>
          </p:cNvPicPr>
          <p:nvPr/>
        </p:nvPicPr>
        <p:blipFill>
          <a:blip r:embed="rId3" cstate="print"/>
          <a:srcRect/>
          <a:stretch>
            <a:fillRect/>
          </a:stretch>
        </p:blipFill>
        <p:spPr bwMode="auto">
          <a:xfrm>
            <a:off x="533400" y="1524000"/>
            <a:ext cx="8077200" cy="5097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81000"/>
            <a:ext cx="7772400" cy="685800"/>
          </a:xfrm>
        </p:spPr>
        <p:txBody>
          <a:bodyPr>
            <a:normAutofit fontScale="90000"/>
          </a:bodyPr>
          <a:lstStyle/>
          <a:p>
            <a:pPr eaLnBrk="1" hangingPunct="1"/>
            <a:r>
              <a:rPr lang="en-US" sz="2800" b="1" smtClean="0">
                <a:solidFill>
                  <a:schemeClr val="tx1"/>
                </a:solidFill>
              </a:rPr>
              <a:t>May to June 1940 Hitler’s forces quickly overran Western Europe</a:t>
            </a:r>
            <a:endParaRPr lang="en-US" sz="2800" smtClean="0">
              <a:solidFill>
                <a:schemeClr val="tx1"/>
              </a:solidFill>
            </a:endParaRPr>
          </a:p>
        </p:txBody>
      </p:sp>
      <p:sp>
        <p:nvSpPr>
          <p:cNvPr id="18435" name="Rectangle 3"/>
          <p:cNvSpPr>
            <a:spLocks noGrp="1" noChangeArrowheads="1"/>
          </p:cNvSpPr>
          <p:nvPr>
            <p:ph type="body" sz="half" idx="1"/>
          </p:nvPr>
        </p:nvSpPr>
        <p:spPr>
          <a:xfrm>
            <a:off x="685800" y="1143000"/>
            <a:ext cx="3810000" cy="4953000"/>
          </a:xfrm>
        </p:spPr>
        <p:txBody>
          <a:bodyPr/>
          <a:lstStyle/>
          <a:p>
            <a:pPr eaLnBrk="1" hangingPunct="1">
              <a:buFontTx/>
              <a:buNone/>
            </a:pPr>
            <a:r>
              <a:rPr lang="en-US" sz="2800" b="1" smtClean="0"/>
              <a:t>May - June 1940</a:t>
            </a:r>
          </a:p>
          <a:p>
            <a:pPr eaLnBrk="1" hangingPunct="1">
              <a:buFontTx/>
              <a:buNone/>
            </a:pPr>
            <a:endParaRPr lang="en-US" sz="2800" b="1" smtClean="0"/>
          </a:p>
          <a:p>
            <a:pPr eaLnBrk="1" hangingPunct="1">
              <a:buFontTx/>
              <a:buNone/>
            </a:pPr>
            <a:r>
              <a:rPr lang="en-US" sz="2800" b="1" smtClean="0"/>
              <a:t>Netherlands</a:t>
            </a:r>
          </a:p>
          <a:p>
            <a:pPr eaLnBrk="1" hangingPunct="1">
              <a:buFontTx/>
              <a:buNone/>
            </a:pPr>
            <a:r>
              <a:rPr lang="en-US" sz="2800" b="1" smtClean="0"/>
              <a:t>Belgium</a:t>
            </a:r>
          </a:p>
          <a:p>
            <a:pPr eaLnBrk="1" hangingPunct="1">
              <a:buFontTx/>
              <a:buNone/>
            </a:pPr>
            <a:r>
              <a:rPr lang="en-US" sz="2800" b="1" smtClean="0"/>
              <a:t>Luxembourg</a:t>
            </a:r>
          </a:p>
          <a:p>
            <a:pPr eaLnBrk="1" hangingPunct="1">
              <a:buFontTx/>
              <a:buNone/>
            </a:pPr>
            <a:r>
              <a:rPr lang="en-US" sz="2800" b="1" smtClean="0"/>
              <a:t>France</a:t>
            </a:r>
            <a:endParaRPr lang="en-US" sz="2800" smtClean="0"/>
          </a:p>
        </p:txBody>
      </p:sp>
      <p:pic>
        <p:nvPicPr>
          <p:cNvPr id="18436" name="Picture 8" descr="Plate 8"/>
          <p:cNvPicPr>
            <a:picLocks noGrp="1" noChangeAspect="1" noChangeArrowheads="1"/>
          </p:cNvPicPr>
          <p:nvPr>
            <p:ph type="chart" sz="half" idx="2"/>
          </p:nvPr>
        </p:nvPicPr>
        <p:blipFill>
          <a:blip r:embed="rId3" cstate="print"/>
          <a:srcRect/>
          <a:stretch>
            <a:fillRect/>
          </a:stretch>
        </p:blipFill>
        <p:spPr>
          <a:xfrm>
            <a:off x="2133600" y="3733800"/>
            <a:ext cx="1735138" cy="2743200"/>
          </a:xfrm>
        </p:spPr>
      </p:pic>
      <p:pic>
        <p:nvPicPr>
          <p:cNvPr id="18437" name="Picture 11" descr="File:Greater German Reich in 1942.png"/>
          <p:cNvPicPr>
            <a:picLocks noChangeAspect="1" noChangeArrowheads="1"/>
          </p:cNvPicPr>
          <p:nvPr/>
        </p:nvPicPr>
        <p:blipFill>
          <a:blip r:embed="rId4" cstate="print"/>
          <a:srcRect/>
          <a:stretch>
            <a:fillRect/>
          </a:stretch>
        </p:blipFill>
        <p:spPr bwMode="auto">
          <a:xfrm>
            <a:off x="4267200" y="1295400"/>
            <a:ext cx="4614863" cy="4156075"/>
          </a:xfrm>
          <a:prstGeom prst="rect">
            <a:avLst/>
          </a:prstGeom>
          <a:noFill/>
          <a:ln w="9525">
            <a:noFill/>
            <a:miter lim="800000"/>
            <a:headEnd/>
            <a:tailEnd/>
          </a:ln>
        </p:spPr>
      </p:pic>
      <p:sp>
        <p:nvSpPr>
          <p:cNvPr id="18438" name="Line 12"/>
          <p:cNvSpPr>
            <a:spLocks noChangeShapeType="1"/>
          </p:cNvSpPr>
          <p:nvPr/>
        </p:nvSpPr>
        <p:spPr bwMode="auto">
          <a:xfrm>
            <a:off x="2895600" y="2362200"/>
            <a:ext cx="2895600" cy="762000"/>
          </a:xfrm>
          <a:prstGeom prst="line">
            <a:avLst/>
          </a:prstGeom>
          <a:noFill/>
          <a:ln w="9525">
            <a:solidFill>
              <a:schemeClr val="tx1"/>
            </a:solidFill>
            <a:round/>
            <a:headEnd/>
            <a:tailEnd type="triangle" w="med" len="med"/>
          </a:ln>
          <a:effectLst/>
        </p:spPr>
        <p:txBody>
          <a:bodyPr/>
          <a:lstStyle/>
          <a:p>
            <a:endParaRPr lang="en-CA"/>
          </a:p>
        </p:txBody>
      </p:sp>
      <p:sp>
        <p:nvSpPr>
          <p:cNvPr id="18439" name="Line 13"/>
          <p:cNvSpPr>
            <a:spLocks noChangeShapeType="1"/>
          </p:cNvSpPr>
          <p:nvPr/>
        </p:nvSpPr>
        <p:spPr bwMode="auto">
          <a:xfrm>
            <a:off x="2209800" y="2971800"/>
            <a:ext cx="3429000" cy="304800"/>
          </a:xfrm>
          <a:prstGeom prst="line">
            <a:avLst/>
          </a:prstGeom>
          <a:noFill/>
          <a:ln w="9525">
            <a:solidFill>
              <a:schemeClr val="tx1"/>
            </a:solidFill>
            <a:round/>
            <a:headEnd/>
            <a:tailEnd type="triangle" w="med" len="med"/>
          </a:ln>
          <a:effectLst/>
        </p:spPr>
        <p:txBody>
          <a:bodyPr/>
          <a:lstStyle/>
          <a:p>
            <a:endParaRPr lang="en-CA"/>
          </a:p>
        </p:txBody>
      </p:sp>
      <p:sp>
        <p:nvSpPr>
          <p:cNvPr id="18440" name="Line 14"/>
          <p:cNvSpPr>
            <a:spLocks noChangeShapeType="1"/>
          </p:cNvSpPr>
          <p:nvPr/>
        </p:nvSpPr>
        <p:spPr bwMode="auto">
          <a:xfrm flipV="1">
            <a:off x="2133600" y="3581400"/>
            <a:ext cx="3352800" cy="381000"/>
          </a:xfrm>
          <a:prstGeom prst="line">
            <a:avLst/>
          </a:prstGeom>
          <a:noFill/>
          <a:ln w="9525">
            <a:solidFill>
              <a:schemeClr val="tx1"/>
            </a:solidFill>
            <a:round/>
            <a:headEnd/>
            <a:tailEnd type="triangle" w="med" len="med"/>
          </a:ln>
          <a:effectLst/>
        </p:spPr>
        <p:txBody>
          <a:bodyPr/>
          <a:lstStyle/>
          <a:p>
            <a:endParaRPr lang="en-C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cstate="print"/>
          <a:srcRect/>
          <a:stretch>
            <a:fillRect/>
          </a:stretch>
        </p:blipFill>
        <p:spPr bwMode="auto">
          <a:xfrm>
            <a:off x="-152400" y="0"/>
            <a:ext cx="6781800" cy="6858000"/>
          </a:xfrm>
          <a:prstGeom prst="rect">
            <a:avLst/>
          </a:prstGeom>
          <a:noFill/>
          <a:ln w="9525">
            <a:noFill/>
            <a:miter lim="800000"/>
            <a:headEnd/>
            <a:tailEnd/>
          </a:ln>
        </p:spPr>
      </p:pic>
      <p:pic>
        <p:nvPicPr>
          <p:cNvPr id="5" name="Picture 8" descr="british-retreat-dunkirk_~1151583"/>
          <p:cNvPicPr>
            <a:picLocks noChangeAspect="1" noChangeArrowheads="1"/>
          </p:cNvPicPr>
          <p:nvPr/>
        </p:nvPicPr>
        <p:blipFill>
          <a:blip r:embed="rId3" cstate="print"/>
          <a:srcRect/>
          <a:stretch>
            <a:fillRect/>
          </a:stretch>
        </p:blipFill>
        <p:spPr bwMode="auto">
          <a:xfrm>
            <a:off x="6400800" y="0"/>
            <a:ext cx="2743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0"/>
            <a:ext cx="7772400" cy="1143000"/>
          </a:xfrm>
        </p:spPr>
        <p:txBody>
          <a:bodyPr>
            <a:normAutofit fontScale="90000"/>
          </a:bodyPr>
          <a:lstStyle/>
          <a:p>
            <a:pPr eaLnBrk="1" hangingPunct="1"/>
            <a:r>
              <a:rPr lang="en-US" sz="4000" b="1" dirty="0" smtClean="0">
                <a:solidFill>
                  <a:schemeClr val="tx1"/>
                </a:solidFill>
              </a:rPr>
              <a:t>The Second World War in Europe</a:t>
            </a:r>
          </a:p>
        </p:txBody>
      </p:sp>
      <p:sp>
        <p:nvSpPr>
          <p:cNvPr id="36867" name="Rectangle 3"/>
          <p:cNvSpPr>
            <a:spLocks noGrp="1" noChangeArrowheads="1"/>
          </p:cNvSpPr>
          <p:nvPr>
            <p:ph idx="1"/>
          </p:nvPr>
        </p:nvSpPr>
        <p:spPr>
          <a:xfrm>
            <a:off x="685800" y="1371600"/>
            <a:ext cx="4343400" cy="4724400"/>
          </a:xfrm>
        </p:spPr>
        <p:txBody>
          <a:bodyPr/>
          <a:lstStyle/>
          <a:p>
            <a:pPr eaLnBrk="1" hangingPunct="1">
              <a:lnSpc>
                <a:spcPct val="80000"/>
              </a:lnSpc>
              <a:buFontTx/>
              <a:buNone/>
            </a:pPr>
            <a:r>
              <a:rPr lang="en-US" sz="1800" b="1" dirty="0" smtClean="0"/>
              <a:t>World War Two was history’s most devastating war and the first truly global conflict.</a:t>
            </a:r>
          </a:p>
          <a:p>
            <a:pPr eaLnBrk="1" hangingPunct="1">
              <a:lnSpc>
                <a:spcPct val="80000"/>
              </a:lnSpc>
              <a:buFontTx/>
              <a:buNone/>
            </a:pPr>
            <a:endParaRPr lang="en-US" sz="1800" b="1" dirty="0" smtClean="0"/>
          </a:p>
          <a:p>
            <a:pPr eaLnBrk="1" hangingPunct="1">
              <a:lnSpc>
                <a:spcPct val="80000"/>
              </a:lnSpc>
              <a:buFontTx/>
              <a:buNone/>
            </a:pPr>
            <a:r>
              <a:rPr lang="en-US" sz="1800" b="1" dirty="0" smtClean="0"/>
              <a:t>During the war </a:t>
            </a:r>
            <a:r>
              <a:rPr lang="en-US" sz="1800" b="1" dirty="0" smtClean="0">
                <a:solidFill>
                  <a:srgbClr val="FF0000"/>
                </a:solidFill>
              </a:rPr>
              <a:t>100 million people were mobilized</a:t>
            </a:r>
            <a:r>
              <a:rPr lang="en-US" sz="1800" b="1" dirty="0" smtClean="0"/>
              <a:t>.</a:t>
            </a:r>
          </a:p>
          <a:p>
            <a:pPr eaLnBrk="1" hangingPunct="1">
              <a:lnSpc>
                <a:spcPct val="80000"/>
              </a:lnSpc>
              <a:buFontTx/>
              <a:buNone/>
            </a:pPr>
            <a:endParaRPr lang="en-US" sz="1800" b="1" dirty="0" smtClean="0"/>
          </a:p>
          <a:p>
            <a:pPr eaLnBrk="1" hangingPunct="1">
              <a:lnSpc>
                <a:spcPct val="80000"/>
              </a:lnSpc>
              <a:buFontTx/>
              <a:buNone/>
            </a:pPr>
            <a:r>
              <a:rPr lang="en-US" sz="1800" b="1" dirty="0" smtClean="0"/>
              <a:t>War engulfed countries in Europe, Asia, Africa, The Middle East and the Pacific</a:t>
            </a:r>
          </a:p>
          <a:p>
            <a:pPr eaLnBrk="1" hangingPunct="1">
              <a:lnSpc>
                <a:spcPct val="80000"/>
              </a:lnSpc>
              <a:buFontTx/>
              <a:buNone/>
            </a:pPr>
            <a:endParaRPr lang="en-US" sz="1800" b="1" dirty="0" smtClean="0"/>
          </a:p>
          <a:p>
            <a:pPr eaLnBrk="1" hangingPunct="1">
              <a:lnSpc>
                <a:spcPct val="80000"/>
              </a:lnSpc>
              <a:buFontTx/>
              <a:buNone/>
            </a:pPr>
            <a:r>
              <a:rPr lang="en-US" sz="1800" b="1" dirty="0" smtClean="0"/>
              <a:t>By the end of the war </a:t>
            </a:r>
            <a:r>
              <a:rPr lang="en-US" sz="1800" b="1" dirty="0" smtClean="0">
                <a:solidFill>
                  <a:srgbClr val="FF0000"/>
                </a:solidFill>
              </a:rPr>
              <a:t>60 million people </a:t>
            </a:r>
            <a:r>
              <a:rPr lang="en-US" sz="1800" b="1" dirty="0" smtClean="0"/>
              <a:t>had been killed and the global balance of power had shifted away from Western Europe.</a:t>
            </a:r>
          </a:p>
          <a:p>
            <a:pPr eaLnBrk="1" hangingPunct="1">
              <a:lnSpc>
                <a:spcPct val="80000"/>
              </a:lnSpc>
              <a:buFontTx/>
              <a:buNone/>
            </a:pPr>
            <a:endParaRPr lang="en-US" sz="1800" b="1" dirty="0" smtClean="0"/>
          </a:p>
          <a:p>
            <a:pPr eaLnBrk="1" hangingPunct="1">
              <a:lnSpc>
                <a:spcPct val="80000"/>
              </a:lnSpc>
              <a:buFontTx/>
              <a:buNone/>
            </a:pPr>
            <a:r>
              <a:rPr lang="en-US" sz="1800" b="1" dirty="0" smtClean="0"/>
              <a:t>For the duration of the war (1939-1945) a person was killed every 10 seconds……</a:t>
            </a:r>
          </a:p>
          <a:p>
            <a:pPr eaLnBrk="1" hangingPunct="1">
              <a:lnSpc>
                <a:spcPct val="80000"/>
              </a:lnSpc>
              <a:buFontTx/>
              <a:buNone/>
            </a:pPr>
            <a:endParaRPr lang="en-US" sz="1800" b="1" dirty="0" smtClean="0"/>
          </a:p>
        </p:txBody>
      </p:sp>
      <p:sp>
        <p:nvSpPr>
          <p:cNvPr id="2052" name="AutoShape 5" descr="ww2"/>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NZ" dirty="0"/>
          </a:p>
        </p:txBody>
      </p:sp>
      <p:pic>
        <p:nvPicPr>
          <p:cNvPr id="2053" name="Picture 6" descr="soldiers_graves"/>
          <p:cNvPicPr>
            <a:picLocks noChangeAspect="1" noChangeArrowheads="1"/>
          </p:cNvPicPr>
          <p:nvPr/>
        </p:nvPicPr>
        <p:blipFill>
          <a:blip r:embed="rId2" cstate="print"/>
          <a:srcRect/>
          <a:stretch>
            <a:fillRect/>
          </a:stretch>
        </p:blipFill>
        <p:spPr bwMode="auto">
          <a:xfrm>
            <a:off x="4953000" y="1219200"/>
            <a:ext cx="3482975"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876800" y="381000"/>
            <a:ext cx="3962400" cy="457200"/>
          </a:xfrm>
        </p:spPr>
        <p:txBody>
          <a:bodyPr>
            <a:normAutofit fontScale="90000"/>
          </a:bodyPr>
          <a:lstStyle/>
          <a:p>
            <a:pPr eaLnBrk="1" hangingPunct="1"/>
            <a:r>
              <a:rPr lang="en-US" sz="4000" smtClean="0"/>
              <a:t>Dunkirk</a:t>
            </a:r>
          </a:p>
        </p:txBody>
      </p:sp>
      <p:pic>
        <p:nvPicPr>
          <p:cNvPr id="8195" name="Picture 6" descr="dunkirk3"/>
          <p:cNvPicPr>
            <a:picLocks noChangeAspect="1" noChangeArrowheads="1"/>
          </p:cNvPicPr>
          <p:nvPr/>
        </p:nvPicPr>
        <p:blipFill>
          <a:blip r:embed="rId3" cstate="print"/>
          <a:srcRect/>
          <a:stretch>
            <a:fillRect/>
          </a:stretch>
        </p:blipFill>
        <p:spPr bwMode="auto">
          <a:xfrm>
            <a:off x="228600" y="381000"/>
            <a:ext cx="4248150" cy="6029325"/>
          </a:xfrm>
          <a:prstGeom prst="rect">
            <a:avLst/>
          </a:prstGeom>
          <a:noFill/>
          <a:ln w="9525">
            <a:noFill/>
            <a:miter lim="800000"/>
            <a:headEnd/>
            <a:tailEnd/>
          </a:ln>
        </p:spPr>
      </p:pic>
      <p:pic>
        <p:nvPicPr>
          <p:cNvPr id="8196" name="Picture 8" descr="dunkirk_11_medium_mid"/>
          <p:cNvPicPr>
            <a:picLocks noChangeAspect="1" noChangeArrowheads="1"/>
          </p:cNvPicPr>
          <p:nvPr/>
        </p:nvPicPr>
        <p:blipFill>
          <a:blip r:embed="rId4" cstate="print"/>
          <a:srcRect/>
          <a:stretch>
            <a:fillRect/>
          </a:stretch>
        </p:blipFill>
        <p:spPr bwMode="auto">
          <a:xfrm>
            <a:off x="4800600" y="3124200"/>
            <a:ext cx="4191000" cy="3228975"/>
          </a:xfrm>
          <a:prstGeom prst="rect">
            <a:avLst/>
          </a:prstGeom>
          <a:noFill/>
          <a:ln w="9525">
            <a:noFill/>
            <a:miter lim="800000"/>
            <a:headEnd/>
            <a:tailEnd/>
          </a:ln>
        </p:spPr>
      </p:pic>
      <p:pic>
        <p:nvPicPr>
          <p:cNvPr id="8197" name="Picture 10" descr="evacuation-at-dunkirk.jpg">
            <a:hlinkClick r:id="rId5" tooltip="evacuation-at-dunkirk.jpg"/>
          </p:cNvPr>
          <p:cNvPicPr>
            <a:picLocks noChangeAspect="1" noChangeArrowheads="1"/>
          </p:cNvPicPr>
          <p:nvPr/>
        </p:nvPicPr>
        <p:blipFill>
          <a:blip r:embed="rId6" cstate="print"/>
          <a:srcRect/>
          <a:stretch>
            <a:fillRect/>
          </a:stretch>
        </p:blipFill>
        <p:spPr bwMode="auto">
          <a:xfrm>
            <a:off x="5181600" y="1143000"/>
            <a:ext cx="3124200"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304800"/>
            <a:ext cx="7772400" cy="685800"/>
          </a:xfrm>
        </p:spPr>
        <p:txBody>
          <a:bodyPr>
            <a:normAutofit fontScale="90000"/>
          </a:bodyPr>
          <a:lstStyle/>
          <a:p>
            <a:pPr eaLnBrk="1" hangingPunct="1"/>
            <a:r>
              <a:rPr lang="en-US" sz="4000" smtClean="0">
                <a:solidFill>
                  <a:schemeClr val="tx1"/>
                </a:solidFill>
              </a:rPr>
              <a:t>The “Miracle of Dunkirk”</a:t>
            </a:r>
          </a:p>
        </p:txBody>
      </p:sp>
      <p:sp>
        <p:nvSpPr>
          <p:cNvPr id="15363" name="Rectangle 3"/>
          <p:cNvSpPr>
            <a:spLocks noGrp="1" noChangeArrowheads="1"/>
          </p:cNvSpPr>
          <p:nvPr>
            <p:ph type="body" sz="half" idx="1"/>
          </p:nvPr>
        </p:nvSpPr>
        <p:spPr>
          <a:xfrm>
            <a:off x="457200" y="1066800"/>
            <a:ext cx="4495800" cy="5562600"/>
          </a:xfrm>
        </p:spPr>
        <p:txBody>
          <a:bodyPr/>
          <a:lstStyle/>
          <a:p>
            <a:pPr marL="0" indent="0" eaLnBrk="1" hangingPunct="1">
              <a:buFontTx/>
              <a:buNone/>
            </a:pPr>
            <a:r>
              <a:rPr lang="en-US" sz="2000" b="1" smtClean="0"/>
              <a:t>As the German forces advanced over 500, 000 British soldiers were trapped on the beaches at Dunkirk.</a:t>
            </a:r>
          </a:p>
          <a:p>
            <a:pPr marL="0" indent="0" eaLnBrk="1" hangingPunct="1">
              <a:buFontTx/>
              <a:buNone/>
            </a:pPr>
            <a:endParaRPr lang="en-US" sz="2000" b="1" smtClean="0"/>
          </a:p>
          <a:p>
            <a:pPr marL="0" indent="0" eaLnBrk="1" hangingPunct="1">
              <a:buFontTx/>
              <a:buNone/>
            </a:pPr>
            <a:r>
              <a:rPr lang="en-US" sz="2000" b="1" smtClean="0"/>
              <a:t>They had to be rescued by small boats from the coast of Britain.</a:t>
            </a:r>
          </a:p>
          <a:p>
            <a:pPr marL="0" indent="0" eaLnBrk="1" hangingPunct="1">
              <a:buFontTx/>
              <a:buNone/>
            </a:pPr>
            <a:endParaRPr lang="en-US" sz="2000" b="1" smtClean="0"/>
          </a:p>
          <a:p>
            <a:pPr marL="0" indent="0" eaLnBrk="1" hangingPunct="1">
              <a:buFontTx/>
              <a:buNone/>
            </a:pPr>
            <a:r>
              <a:rPr lang="en-US" sz="2000" b="1" smtClean="0"/>
              <a:t>The German assault was halted by Hitler because the area around Dunkirk was marshland. </a:t>
            </a:r>
          </a:p>
          <a:p>
            <a:pPr marL="0" indent="0" eaLnBrk="1" hangingPunct="1">
              <a:buFontTx/>
              <a:buNone/>
            </a:pPr>
            <a:endParaRPr lang="en-US" sz="2000" b="1" smtClean="0"/>
          </a:p>
          <a:p>
            <a:pPr marL="0" indent="0" eaLnBrk="1" hangingPunct="1">
              <a:buFontTx/>
              <a:buNone/>
            </a:pPr>
            <a:r>
              <a:rPr lang="en-US" sz="2000" b="1" smtClean="0"/>
              <a:t>He was worried that the German tanks would get stuck in the marshes and the British would strike back.</a:t>
            </a:r>
          </a:p>
          <a:p>
            <a:pPr marL="0" indent="0" eaLnBrk="1" hangingPunct="1">
              <a:buFontTx/>
              <a:buNone/>
            </a:pPr>
            <a:endParaRPr lang="en-US" sz="2400" smtClean="0"/>
          </a:p>
        </p:txBody>
      </p:sp>
      <p:pic>
        <p:nvPicPr>
          <p:cNvPr id="19460" name="Picture 9" descr="Plate 9"/>
          <p:cNvPicPr>
            <a:picLocks noGrp="1" noChangeAspect="1" noChangeArrowheads="1"/>
          </p:cNvPicPr>
          <p:nvPr>
            <p:ph type="chart" sz="half" idx="2"/>
          </p:nvPr>
        </p:nvPicPr>
        <p:blipFill>
          <a:blip r:embed="rId3" cstate="print"/>
          <a:srcRect/>
          <a:stretch>
            <a:fillRect/>
          </a:stretch>
        </p:blipFill>
        <p:spPr>
          <a:xfrm>
            <a:off x="5334000" y="1143000"/>
            <a:ext cx="3581400" cy="2409825"/>
          </a:xfrm>
        </p:spPr>
      </p:pic>
      <p:pic>
        <p:nvPicPr>
          <p:cNvPr id="19461" name="Picture 11" descr="File:France location map-Regions and departements.svg"/>
          <p:cNvPicPr>
            <a:picLocks noChangeAspect="1" noChangeArrowheads="1"/>
          </p:cNvPicPr>
          <p:nvPr/>
        </p:nvPicPr>
        <p:blipFill>
          <a:blip r:embed="rId4" cstate="print"/>
          <a:srcRect/>
          <a:stretch>
            <a:fillRect/>
          </a:stretch>
        </p:blipFill>
        <p:spPr bwMode="auto">
          <a:xfrm>
            <a:off x="5410200" y="3633787"/>
            <a:ext cx="3352800" cy="322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517525" y="273050"/>
            <a:ext cx="1708150" cy="641350"/>
          </a:xfrm>
          <a:prstGeom prst="rect">
            <a:avLst/>
          </a:prstGeom>
          <a:noFill/>
          <a:ln w="9525">
            <a:noFill/>
            <a:miter lim="800000"/>
            <a:headEnd/>
            <a:tailEnd/>
          </a:ln>
          <a:effectLst/>
        </p:spPr>
        <p:txBody>
          <a:bodyPr wrap="none">
            <a:spAutoFit/>
          </a:bodyPr>
          <a:lstStyle/>
          <a:p>
            <a:r>
              <a:rPr lang="en-US" sz="3600"/>
              <a:t>Dunkirk</a:t>
            </a:r>
          </a:p>
        </p:txBody>
      </p:sp>
      <p:sp>
        <p:nvSpPr>
          <p:cNvPr id="8196" name="Text Box 4"/>
          <p:cNvSpPr txBox="1">
            <a:spLocks noChangeArrowheads="1"/>
          </p:cNvSpPr>
          <p:nvPr/>
        </p:nvSpPr>
        <p:spPr bwMode="auto">
          <a:xfrm>
            <a:off x="152400" y="914400"/>
            <a:ext cx="5486400" cy="3970318"/>
          </a:xfrm>
          <a:prstGeom prst="rect">
            <a:avLst/>
          </a:prstGeom>
          <a:noFill/>
          <a:ln w="9525">
            <a:noFill/>
            <a:miter lim="800000"/>
            <a:headEnd/>
            <a:tailEnd/>
          </a:ln>
          <a:effectLst/>
        </p:spPr>
        <p:txBody>
          <a:bodyPr>
            <a:spAutoFit/>
          </a:bodyPr>
          <a:lstStyle/>
          <a:p>
            <a:r>
              <a:rPr lang="en-US" sz="1800" dirty="0" smtClean="0"/>
              <a:t>From </a:t>
            </a:r>
            <a:r>
              <a:rPr lang="en-US" sz="1800" dirty="0"/>
              <a:t>May 26th 1940, small ships transferred soldiers to larger ones which then brought them back to a port in southern Britain.</a:t>
            </a:r>
          </a:p>
          <a:p>
            <a:endParaRPr lang="en-US" sz="1800" dirty="0"/>
          </a:p>
          <a:p>
            <a:r>
              <a:rPr lang="en-US" sz="1800" dirty="0"/>
              <a:t>The beach at Dunkirk was on a shallow slope so no large boat could get near to the actual beaches where the men were. Therefore, smaller boats were needed to take on board men who would then be transferred to a larger boat based further off shore. 800 of these legendary "little ships" were used. It is thought that the smallest boat to make the journey across the Channel was the </a:t>
            </a:r>
            <a:r>
              <a:rPr lang="en-US" sz="1800" dirty="0" err="1"/>
              <a:t>Tamzine</a:t>
            </a:r>
            <a:r>
              <a:rPr lang="en-US" sz="1800" dirty="0"/>
              <a:t> - an 18 feet open topped fishing boat now on display at the Imperial War Museum, London.</a:t>
            </a:r>
          </a:p>
        </p:txBody>
      </p:sp>
      <p:pic>
        <p:nvPicPr>
          <p:cNvPr id="8197" name="Picture 5"/>
          <p:cNvPicPr>
            <a:picLocks noChangeAspect="1" noChangeArrowheads="1"/>
          </p:cNvPicPr>
          <p:nvPr/>
        </p:nvPicPr>
        <p:blipFill>
          <a:blip r:embed="rId3" cstate="print"/>
          <a:srcRect/>
          <a:stretch>
            <a:fillRect/>
          </a:stretch>
        </p:blipFill>
        <p:spPr bwMode="auto">
          <a:xfrm>
            <a:off x="5715000" y="304800"/>
            <a:ext cx="2857500" cy="3800475"/>
          </a:xfrm>
          <a:prstGeom prst="rect">
            <a:avLst/>
          </a:prstGeom>
          <a:noFill/>
          <a:ln w="9525">
            <a:noFill/>
            <a:miter lim="800000"/>
            <a:headEnd/>
            <a:tailEnd/>
          </a:ln>
          <a:effectLst/>
        </p:spPr>
      </p:pic>
      <p:pic>
        <p:nvPicPr>
          <p:cNvPr id="5" name="Picture 8" descr="british-retreat-dunkirk_~1151583"/>
          <p:cNvPicPr>
            <a:picLocks noChangeAspect="1" noChangeArrowheads="1"/>
          </p:cNvPicPr>
          <p:nvPr/>
        </p:nvPicPr>
        <p:blipFill>
          <a:blip r:embed="rId4" cstate="print"/>
          <a:srcRect/>
          <a:stretch>
            <a:fillRect/>
          </a:stretch>
        </p:blipFill>
        <p:spPr bwMode="auto">
          <a:xfrm>
            <a:off x="6248400" y="4210730"/>
            <a:ext cx="2743200" cy="26472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sz="half" idx="1"/>
          </p:nvPr>
        </p:nvSpPr>
        <p:spPr>
          <a:xfrm>
            <a:off x="152400" y="685800"/>
            <a:ext cx="4038600" cy="5486400"/>
          </a:xfrm>
        </p:spPr>
        <p:txBody>
          <a:bodyPr/>
          <a:lstStyle/>
          <a:p>
            <a:pPr>
              <a:lnSpc>
                <a:spcPct val="90000"/>
              </a:lnSpc>
              <a:spcAft>
                <a:spcPct val="20000"/>
              </a:spcAft>
            </a:pPr>
            <a:r>
              <a:rPr lang="en-US" sz="2400" dirty="0" smtClean="0">
                <a:solidFill>
                  <a:schemeClr val="bg1"/>
                </a:solidFill>
              </a:rPr>
              <a:t>On June 22, the French signed an armistice with the Germans, who occupied three-fifths of France. </a:t>
            </a:r>
            <a:endParaRPr lang="en-US" sz="2400" b="1" dirty="0" smtClean="0">
              <a:solidFill>
                <a:schemeClr val="bg1"/>
              </a:solidFill>
              <a:sym typeface="Symbol" pitchFamily="18" charset="2"/>
            </a:endParaRPr>
          </a:p>
          <a:p>
            <a:pPr eaLnBrk="1" hangingPunct="1">
              <a:lnSpc>
                <a:spcPct val="90000"/>
              </a:lnSpc>
            </a:pPr>
            <a:r>
              <a:rPr lang="en-US" sz="2400" dirty="0" smtClean="0">
                <a:solidFill>
                  <a:schemeClr val="bg1"/>
                </a:solidFill>
              </a:rPr>
              <a:t>An authoritarian French regime under German control was set up to govern the rest of the country. </a:t>
            </a:r>
          </a:p>
          <a:p>
            <a:pPr eaLnBrk="1" hangingPunct="1">
              <a:lnSpc>
                <a:spcPct val="90000"/>
              </a:lnSpc>
            </a:pPr>
            <a:r>
              <a:rPr lang="en-US" sz="2400" dirty="0" smtClean="0">
                <a:solidFill>
                  <a:schemeClr val="bg1"/>
                </a:solidFill>
              </a:rPr>
              <a:t>Led by Marshal Henri </a:t>
            </a:r>
            <a:r>
              <a:rPr lang="en-US" sz="2400" dirty="0" err="1" smtClean="0">
                <a:solidFill>
                  <a:schemeClr val="bg1"/>
                </a:solidFill>
              </a:rPr>
              <a:t>Pétain</a:t>
            </a:r>
            <a:r>
              <a:rPr lang="en-US" sz="2400" dirty="0" smtClean="0">
                <a:solidFill>
                  <a:schemeClr val="bg1"/>
                </a:solidFill>
              </a:rPr>
              <a:t>, it was named Vichy France. </a:t>
            </a:r>
          </a:p>
          <a:p>
            <a:pPr eaLnBrk="1" hangingPunct="1">
              <a:lnSpc>
                <a:spcPct val="90000"/>
              </a:lnSpc>
            </a:pPr>
            <a:r>
              <a:rPr lang="en-US" sz="2400" dirty="0" smtClean="0">
                <a:solidFill>
                  <a:schemeClr val="bg1"/>
                </a:solidFill>
              </a:rPr>
              <a:t>Germany now controlled western and central Europe.</a:t>
            </a:r>
            <a:r>
              <a:rPr lang="en-US" sz="2000" dirty="0" smtClean="0">
                <a:solidFill>
                  <a:schemeClr val="bg1"/>
                </a:solidFill>
              </a:rPr>
              <a:t> </a:t>
            </a:r>
          </a:p>
        </p:txBody>
      </p:sp>
      <p:pic>
        <p:nvPicPr>
          <p:cNvPr id="9219" name="Picture 8" descr="click to zoom"/>
          <p:cNvPicPr>
            <a:picLocks noChangeAspect="1" noChangeArrowheads="1"/>
          </p:cNvPicPr>
          <p:nvPr/>
        </p:nvPicPr>
        <p:blipFill>
          <a:blip r:embed="rId3" cstate="print"/>
          <a:srcRect/>
          <a:stretch>
            <a:fillRect/>
          </a:stretch>
        </p:blipFill>
        <p:spPr bwMode="auto">
          <a:xfrm>
            <a:off x="4343400" y="304800"/>
            <a:ext cx="4572000" cy="619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sz="half" idx="1"/>
          </p:nvPr>
        </p:nvSpPr>
        <p:spPr/>
        <p:txBody>
          <a:bodyPr/>
          <a:lstStyle/>
          <a:p>
            <a:pPr>
              <a:lnSpc>
                <a:spcPct val="90000"/>
              </a:lnSpc>
              <a:spcAft>
                <a:spcPct val="20000"/>
              </a:spcAft>
            </a:pPr>
            <a:r>
              <a:rPr lang="en-US" sz="2000" dirty="0" smtClean="0">
                <a:solidFill>
                  <a:schemeClr val="bg1"/>
                </a:solidFill>
              </a:rPr>
              <a:t>The British asked the United States for help. </a:t>
            </a:r>
            <a:endParaRPr lang="en-US" sz="2000" b="1" dirty="0" smtClean="0">
              <a:solidFill>
                <a:schemeClr val="bg1"/>
              </a:solidFill>
              <a:sym typeface="Symbol" pitchFamily="18" charset="2"/>
            </a:endParaRPr>
          </a:p>
          <a:p>
            <a:pPr eaLnBrk="1" hangingPunct="1">
              <a:lnSpc>
                <a:spcPct val="90000"/>
              </a:lnSpc>
            </a:pPr>
            <a:r>
              <a:rPr lang="en-US" sz="2000" dirty="0" smtClean="0">
                <a:solidFill>
                  <a:schemeClr val="bg1"/>
                </a:solidFill>
              </a:rPr>
              <a:t>The United States had a strict policy of isolationism. </a:t>
            </a:r>
          </a:p>
          <a:p>
            <a:pPr eaLnBrk="1" hangingPunct="1">
              <a:lnSpc>
                <a:spcPct val="90000"/>
              </a:lnSpc>
            </a:pPr>
            <a:r>
              <a:rPr lang="en-US" sz="2000" dirty="0" smtClean="0">
                <a:solidFill>
                  <a:schemeClr val="bg1"/>
                </a:solidFill>
              </a:rPr>
              <a:t>A series of neutrality acts passed in the 1930s prevented the United States from involvement in European conflicts. </a:t>
            </a:r>
          </a:p>
          <a:p>
            <a:pPr eaLnBrk="1" hangingPunct="1">
              <a:lnSpc>
                <a:spcPct val="90000"/>
              </a:lnSpc>
            </a:pPr>
            <a:r>
              <a:rPr lang="en-US" sz="2000" dirty="0" smtClean="0">
                <a:solidFill>
                  <a:schemeClr val="bg1"/>
                </a:solidFill>
              </a:rPr>
              <a:t>Though President </a:t>
            </a:r>
            <a:r>
              <a:rPr lang="en-US" sz="2000" b="1" dirty="0" smtClean="0">
                <a:solidFill>
                  <a:schemeClr val="bg1"/>
                </a:solidFill>
              </a:rPr>
              <a:t>Franklin D. Roosevelt</a:t>
            </a:r>
            <a:r>
              <a:rPr lang="en-US" sz="2000" dirty="0" smtClean="0">
                <a:solidFill>
                  <a:schemeClr val="bg1"/>
                </a:solidFill>
              </a:rPr>
              <a:t> denounced the Germans, the United States did nothing at first.</a:t>
            </a:r>
          </a:p>
          <a:p>
            <a:pPr eaLnBrk="1" hangingPunct="1">
              <a:lnSpc>
                <a:spcPct val="90000"/>
              </a:lnSpc>
            </a:pPr>
            <a:endParaRPr lang="en-US" sz="2000" dirty="0" smtClean="0">
              <a:solidFill>
                <a:schemeClr val="hlink"/>
              </a:solidFill>
            </a:endParaRPr>
          </a:p>
        </p:txBody>
      </p:sp>
      <p:pic>
        <p:nvPicPr>
          <p:cNvPr id="10243" name="Picture 8" descr="franklin_d_roosevelt_black_and_whit"/>
          <p:cNvPicPr>
            <a:picLocks noChangeAspect="1" noChangeArrowheads="1"/>
          </p:cNvPicPr>
          <p:nvPr/>
        </p:nvPicPr>
        <p:blipFill>
          <a:blip r:embed="rId3" cstate="print"/>
          <a:srcRect/>
          <a:stretch>
            <a:fillRect/>
          </a:stretch>
        </p:blipFill>
        <p:spPr bwMode="auto">
          <a:xfrm>
            <a:off x="5029200" y="1219200"/>
            <a:ext cx="352583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457200" y="3962400"/>
            <a:ext cx="8229600" cy="2163763"/>
          </a:xfrm>
        </p:spPr>
        <p:txBody>
          <a:bodyPr/>
          <a:lstStyle/>
          <a:p>
            <a:pPr>
              <a:lnSpc>
                <a:spcPct val="90000"/>
              </a:lnSpc>
              <a:spcAft>
                <a:spcPct val="20000"/>
              </a:spcAft>
            </a:pPr>
            <a:r>
              <a:rPr lang="en-US" sz="2400" dirty="0" smtClean="0">
                <a:solidFill>
                  <a:schemeClr val="bg1"/>
                </a:solidFill>
              </a:rPr>
              <a:t>Roosevelt wanted to repeal the neutrality acts and help Great Britain. </a:t>
            </a:r>
          </a:p>
          <a:p>
            <a:pPr>
              <a:lnSpc>
                <a:spcPct val="90000"/>
              </a:lnSpc>
              <a:spcAft>
                <a:spcPct val="20000"/>
              </a:spcAft>
            </a:pPr>
            <a:r>
              <a:rPr lang="en-US" sz="2400" dirty="0" smtClean="0">
                <a:solidFill>
                  <a:schemeClr val="bg1"/>
                </a:solidFill>
              </a:rPr>
              <a:t>Over time, the laws were slowly relaxed, and the United States sent food, ships, planes, and weapons to Britain.</a:t>
            </a:r>
          </a:p>
          <a:p>
            <a:pPr>
              <a:lnSpc>
                <a:spcPct val="90000"/>
              </a:lnSpc>
              <a:spcAft>
                <a:spcPct val="20000"/>
              </a:spcAft>
            </a:pPr>
            <a:endParaRPr lang="en-US" sz="2400" b="1" dirty="0" smtClean="0">
              <a:solidFill>
                <a:schemeClr val="hlink"/>
              </a:solidFill>
              <a:sym typeface="Symbol" pitchFamily="18" charset="2"/>
            </a:endParaRPr>
          </a:p>
          <a:p>
            <a:pPr eaLnBrk="1" hangingPunct="1">
              <a:lnSpc>
                <a:spcPct val="90000"/>
              </a:lnSpc>
            </a:pPr>
            <a:endParaRPr lang="en-US" sz="2400" dirty="0" smtClean="0"/>
          </a:p>
        </p:txBody>
      </p:sp>
      <p:pic>
        <p:nvPicPr>
          <p:cNvPr id="11267" name="Picture 5" descr="FS_177"/>
          <p:cNvPicPr>
            <a:picLocks noChangeAspect="1" noChangeArrowheads="1"/>
          </p:cNvPicPr>
          <p:nvPr/>
        </p:nvPicPr>
        <p:blipFill>
          <a:blip r:embed="rId3" cstate="print"/>
          <a:srcRect/>
          <a:stretch>
            <a:fillRect/>
          </a:stretch>
        </p:blipFill>
        <p:spPr bwMode="auto">
          <a:xfrm>
            <a:off x="1524000" y="381000"/>
            <a:ext cx="6324600" cy="323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Battle of Britain</a:t>
            </a:r>
          </a:p>
        </p:txBody>
      </p:sp>
      <p:pic>
        <p:nvPicPr>
          <p:cNvPr id="24579" name="Picture 3" descr="Battle%20of%20Britain%201"/>
          <p:cNvPicPr>
            <a:picLocks noGrp="1" noChangeAspect="1" noChangeArrowheads="1"/>
          </p:cNvPicPr>
          <p:nvPr>
            <p:ph idx="1"/>
          </p:nvPr>
        </p:nvPicPr>
        <p:blipFill>
          <a:blip r:embed="rId2" cstate="print"/>
          <a:srcRect/>
          <a:stretch>
            <a:fillRect/>
          </a:stretch>
        </p:blipFill>
        <p:spPr>
          <a:xfrm>
            <a:off x="228600" y="1142999"/>
            <a:ext cx="8610600" cy="5354769"/>
          </a:xfrm>
          <a:noFill/>
          <a:ln/>
        </p:spPr>
      </p:pic>
      <p:sp>
        <p:nvSpPr>
          <p:cNvPr id="24580" name="Rectangle 4"/>
          <p:cNvSpPr>
            <a:spLocks noChangeArrowheads="1"/>
          </p:cNvSpPr>
          <p:nvPr/>
        </p:nvSpPr>
        <p:spPr bwMode="auto">
          <a:xfrm>
            <a:off x="4395788" y="6643688"/>
            <a:ext cx="4748212" cy="214312"/>
          </a:xfrm>
          <a:prstGeom prst="rect">
            <a:avLst/>
          </a:prstGeom>
          <a:noFill/>
          <a:ln w="9525">
            <a:noFill/>
            <a:miter lim="800000"/>
            <a:headEnd/>
            <a:tailEnd/>
          </a:ln>
          <a:effectLst/>
        </p:spPr>
        <p:txBody>
          <a:bodyPr wrap="none" anchor="ctr">
            <a:spAutoFit/>
          </a:bodyPr>
          <a:lstStyle/>
          <a:p>
            <a:r>
              <a:rPr lang="en-US" sz="800"/>
              <a:t>www.memorial.ecasd.k12.wi.us/.../jbrantner/ushistory/WWII/ppts/Europe%20Falls%20to%20the%20Nazis.ppt </a:t>
            </a:r>
          </a:p>
        </p:txBody>
      </p:sp>
    </p:spTree>
  </p:cSld>
  <p:clrMapOvr>
    <a:masterClrMapping/>
  </p:clrMapOvr>
  <p:transition>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srcRect/>
          <a:stretch>
            <a:fillRect/>
          </a:stretch>
        </p:blipFill>
        <p:spPr bwMode="auto">
          <a:xfrm>
            <a:off x="0" y="0"/>
            <a:ext cx="6477000" cy="6858000"/>
          </a:xfrm>
          <a:prstGeom prst="rect">
            <a:avLst/>
          </a:prstGeom>
          <a:noFill/>
          <a:ln w="9525">
            <a:noFill/>
            <a:miter lim="800000"/>
            <a:headEnd/>
            <a:tailEnd/>
          </a:ln>
        </p:spPr>
      </p:pic>
      <p:pic>
        <p:nvPicPr>
          <p:cNvPr id="5" name="Picture 8" descr="Plate 10"/>
          <p:cNvPicPr>
            <a:picLocks noChangeAspect="1" noChangeArrowheads="1"/>
          </p:cNvPicPr>
          <p:nvPr/>
        </p:nvPicPr>
        <p:blipFill>
          <a:blip r:embed="rId3" cstate="print"/>
          <a:srcRect/>
          <a:stretch>
            <a:fillRect/>
          </a:stretch>
        </p:blipFill>
        <p:spPr>
          <a:xfrm>
            <a:off x="6146800" y="1143000"/>
            <a:ext cx="2997200" cy="495458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b="1" dirty="0" smtClean="0">
                <a:solidFill>
                  <a:schemeClr val="tx1"/>
                </a:solidFill>
              </a:rPr>
              <a:t>The Nazi Invasion of Poland</a:t>
            </a:r>
            <a:endParaRPr lang="en-US" dirty="0" smtClean="0">
              <a:solidFill>
                <a:schemeClr val="tx1"/>
              </a:solidFill>
            </a:endParaRPr>
          </a:p>
        </p:txBody>
      </p:sp>
      <p:sp>
        <p:nvSpPr>
          <p:cNvPr id="7171" name="Rectangle 3"/>
          <p:cNvSpPr>
            <a:spLocks noGrp="1" noChangeArrowheads="1"/>
          </p:cNvSpPr>
          <p:nvPr>
            <p:ph type="body" sz="half" idx="1"/>
          </p:nvPr>
        </p:nvSpPr>
        <p:spPr>
          <a:xfrm>
            <a:off x="685800" y="2209800"/>
            <a:ext cx="3810000" cy="4495800"/>
          </a:xfrm>
        </p:spPr>
        <p:txBody>
          <a:bodyPr/>
          <a:lstStyle/>
          <a:p>
            <a:pPr eaLnBrk="1" hangingPunct="1"/>
            <a:r>
              <a:rPr lang="en-US" sz="2400" b="1" dirty="0" smtClean="0"/>
              <a:t>Poland was created by the Treaty of Versailles.</a:t>
            </a:r>
          </a:p>
          <a:p>
            <a:pPr eaLnBrk="1" hangingPunct="1"/>
            <a:r>
              <a:rPr lang="en-US" sz="2400" b="1" dirty="0" smtClean="0"/>
              <a:t>Hitler was determined to add Poland to his successes in the Rhineland, Austria, Czechoslovakia and Sudetenland.</a:t>
            </a:r>
          </a:p>
        </p:txBody>
      </p:sp>
      <p:pic>
        <p:nvPicPr>
          <p:cNvPr id="3076" name="Picture 10" descr="Untitled1"/>
          <p:cNvPicPr>
            <a:picLocks noGrp="1" noChangeAspect="1" noChangeArrowheads="1"/>
          </p:cNvPicPr>
          <p:nvPr>
            <p:ph type="chart" sz="half" idx="2"/>
          </p:nvPr>
        </p:nvPicPr>
        <p:blipFill>
          <a:blip r:embed="rId3" cstate="print"/>
          <a:stretch>
            <a:fillRect/>
          </a:stretch>
        </p:blipFill>
        <p:spPr>
          <a:xfrm>
            <a:off x="5092700" y="1981200"/>
            <a:ext cx="2921000" cy="4114800"/>
          </a:xfrm>
        </p:spPr>
      </p:pic>
      <p:pic>
        <p:nvPicPr>
          <p:cNvPr id="3077" name="Picture 13" descr="hitler2"/>
          <p:cNvPicPr>
            <a:picLocks noChangeAspect="1" noChangeArrowheads="1"/>
          </p:cNvPicPr>
          <p:nvPr/>
        </p:nvPicPr>
        <p:blipFill>
          <a:blip r:embed="rId4" cstate="print"/>
          <a:srcRect/>
          <a:stretch>
            <a:fillRect/>
          </a:stretch>
        </p:blipFill>
        <p:spPr bwMode="auto">
          <a:xfrm>
            <a:off x="4953000" y="1524000"/>
            <a:ext cx="3549650"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cstate="print"/>
          <a:srcRect/>
          <a:stretch>
            <a:fillRect/>
          </a:stretch>
        </p:blipFill>
        <p:spPr bwMode="auto">
          <a:xfrm>
            <a:off x="0" y="0"/>
            <a:ext cx="7848600" cy="6858000"/>
          </a:xfrm>
          <a:prstGeom prst="rect">
            <a:avLst/>
          </a:prstGeom>
          <a:noFill/>
          <a:ln w="9525">
            <a:noFill/>
            <a:miter lim="800000"/>
            <a:headEnd/>
            <a:tailEnd/>
          </a:ln>
        </p:spPr>
      </p:pic>
      <p:pic>
        <p:nvPicPr>
          <p:cNvPr id="5" name="Picture 10" descr="poster04"/>
          <p:cNvPicPr>
            <a:picLocks noChangeAspect="1" noChangeArrowheads="1"/>
          </p:cNvPicPr>
          <p:nvPr/>
        </p:nvPicPr>
        <p:blipFill>
          <a:blip r:embed="rId3" cstate="print"/>
          <a:srcRect/>
          <a:stretch>
            <a:fillRect/>
          </a:stretch>
        </p:blipFill>
        <p:spPr bwMode="auto">
          <a:xfrm>
            <a:off x="6972300" y="2286000"/>
            <a:ext cx="2171700" cy="302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5" descr="spits"/>
          <p:cNvPicPr>
            <a:picLocks noChangeAspect="1" noChangeArrowheads="1"/>
          </p:cNvPicPr>
          <p:nvPr/>
        </p:nvPicPr>
        <p:blipFill>
          <a:blip r:embed="rId3" cstate="print"/>
          <a:srcRect/>
          <a:stretch>
            <a:fillRect/>
          </a:stretch>
        </p:blipFill>
        <p:spPr bwMode="auto">
          <a:xfrm>
            <a:off x="0" y="4191001"/>
            <a:ext cx="4876800"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sz="half" idx="1"/>
          </p:nvPr>
        </p:nvSpPr>
        <p:spPr>
          <a:xfrm>
            <a:off x="457200" y="457200"/>
            <a:ext cx="4038600" cy="5440363"/>
          </a:xfrm>
        </p:spPr>
        <p:txBody>
          <a:bodyPr>
            <a:normAutofit/>
          </a:bodyPr>
          <a:lstStyle/>
          <a:p>
            <a:pPr eaLnBrk="1" hangingPunct="1">
              <a:lnSpc>
                <a:spcPct val="90000"/>
              </a:lnSpc>
            </a:pPr>
            <a:r>
              <a:rPr lang="en-US" sz="2400" dirty="0" smtClean="0">
                <a:solidFill>
                  <a:schemeClr val="hlink"/>
                </a:solidFill>
              </a:rPr>
              <a:t>Having lost the Battle of Britain, Hitler postponed the invasion of Britain indefinitely at the end of September.</a:t>
            </a:r>
          </a:p>
        </p:txBody>
      </p:sp>
      <p:pic>
        <p:nvPicPr>
          <p:cNvPr id="13315" name="Picture 9" descr="800px-LondonBombedWWII_full"/>
          <p:cNvPicPr>
            <a:picLocks noChangeAspect="1" noChangeArrowheads="1"/>
          </p:cNvPicPr>
          <p:nvPr/>
        </p:nvPicPr>
        <p:blipFill>
          <a:blip r:embed="rId3" cstate="print"/>
          <a:srcRect/>
          <a:stretch>
            <a:fillRect/>
          </a:stretch>
        </p:blipFill>
        <p:spPr bwMode="auto">
          <a:xfrm>
            <a:off x="4724400" y="704850"/>
            <a:ext cx="4038600" cy="5162550"/>
          </a:xfrm>
          <a:prstGeom prst="rect">
            <a:avLst/>
          </a:prstGeom>
          <a:noFill/>
          <a:ln w="9525">
            <a:noFill/>
            <a:miter lim="800000"/>
            <a:headEnd/>
            <a:tailEnd/>
          </a:ln>
        </p:spPr>
      </p:pic>
      <p:pic>
        <p:nvPicPr>
          <p:cNvPr id="4" name="Picture 8" descr="ju-87_stuka_formation"/>
          <p:cNvPicPr>
            <a:picLocks noChangeAspect="1" noChangeArrowheads="1"/>
          </p:cNvPicPr>
          <p:nvPr/>
        </p:nvPicPr>
        <p:blipFill>
          <a:blip r:embed="rId4" cstate="print"/>
          <a:srcRect/>
          <a:stretch>
            <a:fillRect/>
          </a:stretch>
        </p:blipFill>
        <p:spPr bwMode="auto">
          <a:xfrm>
            <a:off x="457200" y="2286000"/>
            <a:ext cx="409575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474px-Blitz_West_End_Air_Shelter"/>
          <p:cNvPicPr>
            <a:picLocks noChangeAspect="1" noChangeArrowheads="1"/>
          </p:cNvPicPr>
          <p:nvPr/>
        </p:nvPicPr>
        <p:blipFill>
          <a:blip r:embed="rId3" cstate="print"/>
          <a:srcRect/>
          <a:stretch>
            <a:fillRect/>
          </a:stretch>
        </p:blipFill>
        <p:spPr bwMode="auto">
          <a:xfrm>
            <a:off x="228600" y="228600"/>
            <a:ext cx="4514850" cy="5705475"/>
          </a:xfrm>
          <a:prstGeom prst="rect">
            <a:avLst/>
          </a:prstGeom>
          <a:noFill/>
          <a:ln w="9525">
            <a:noFill/>
            <a:miter lim="800000"/>
            <a:headEnd/>
            <a:tailEnd/>
          </a:ln>
        </p:spPr>
      </p:pic>
      <p:pic>
        <p:nvPicPr>
          <p:cNvPr id="14339" name="Picture 7" descr="BlitzAndersonshelter"/>
          <p:cNvPicPr>
            <a:picLocks noChangeAspect="1" noChangeArrowheads="1"/>
          </p:cNvPicPr>
          <p:nvPr/>
        </p:nvPicPr>
        <p:blipFill>
          <a:blip r:embed="rId4" cstate="print"/>
          <a:srcRect/>
          <a:stretch>
            <a:fillRect/>
          </a:stretch>
        </p:blipFill>
        <p:spPr bwMode="auto">
          <a:xfrm>
            <a:off x="5029200" y="228600"/>
            <a:ext cx="3667125" cy="5705475"/>
          </a:xfrm>
          <a:prstGeom prst="rect">
            <a:avLst/>
          </a:prstGeom>
          <a:noFill/>
          <a:ln w="9525">
            <a:noFill/>
            <a:miter lim="800000"/>
            <a:headEnd/>
            <a:tailEnd/>
          </a:ln>
        </p:spPr>
      </p:pic>
      <p:sp>
        <p:nvSpPr>
          <p:cNvPr id="14340" name="Text Box 8"/>
          <p:cNvSpPr txBox="1">
            <a:spLocks noChangeArrowheads="1"/>
          </p:cNvSpPr>
          <p:nvPr/>
        </p:nvSpPr>
        <p:spPr bwMode="auto">
          <a:xfrm>
            <a:off x="457200" y="6248400"/>
            <a:ext cx="7543800" cy="396875"/>
          </a:xfrm>
          <a:prstGeom prst="rect">
            <a:avLst/>
          </a:prstGeom>
          <a:noFill/>
          <a:ln w="9525">
            <a:noFill/>
            <a:miter lim="800000"/>
            <a:headEnd/>
            <a:tailEnd/>
          </a:ln>
        </p:spPr>
        <p:txBody>
          <a:bodyPr>
            <a:spAutoFit/>
          </a:bodyPr>
          <a:lstStyle/>
          <a:p>
            <a:pPr>
              <a:spcBef>
                <a:spcPct val="50000"/>
              </a:spcBef>
            </a:pPr>
            <a:r>
              <a:rPr lang="en-US" sz="2000"/>
              <a:t>Bomb Shelters in London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WWII_Unexploded_Bomb_London"/>
          <p:cNvPicPr>
            <a:picLocks noChangeAspect="1" noChangeArrowheads="1"/>
          </p:cNvPicPr>
          <p:nvPr/>
        </p:nvPicPr>
        <p:blipFill>
          <a:blip r:embed="rId3" cstate="print"/>
          <a:srcRect/>
          <a:stretch>
            <a:fillRect/>
          </a:stretch>
        </p:blipFill>
        <p:spPr bwMode="auto">
          <a:xfrm>
            <a:off x="0" y="0"/>
            <a:ext cx="9144000" cy="6847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p:spPr>
        <p:txBody>
          <a:bodyPr/>
          <a:lstStyle/>
          <a:p>
            <a:r>
              <a:rPr lang="en-US"/>
              <a:t>Battle of Britain</a:t>
            </a:r>
          </a:p>
        </p:txBody>
      </p:sp>
      <p:sp>
        <p:nvSpPr>
          <p:cNvPr id="26627" name="Rectangle 3"/>
          <p:cNvSpPr>
            <a:spLocks noGrp="1" noChangeArrowheads="1"/>
          </p:cNvSpPr>
          <p:nvPr>
            <p:ph type="body" sz="half" idx="2"/>
          </p:nvPr>
        </p:nvSpPr>
        <p:spPr>
          <a:xfrm>
            <a:off x="4495800" y="1143000"/>
            <a:ext cx="4038600" cy="2362200"/>
          </a:xfrm>
        </p:spPr>
        <p:txBody>
          <a:bodyPr/>
          <a:lstStyle/>
          <a:p>
            <a:r>
              <a:rPr lang="en-US" sz="2800"/>
              <a:t>900+ planes lost in 3 months</a:t>
            </a:r>
          </a:p>
          <a:p>
            <a:r>
              <a:rPr lang="en-US" sz="2800"/>
              <a:t>Fighter pilot life expectancy measured in wks</a:t>
            </a:r>
          </a:p>
        </p:txBody>
      </p:sp>
      <p:pic>
        <p:nvPicPr>
          <p:cNvPr id="26628" name="Picture 4" descr="bg1"/>
          <p:cNvPicPr>
            <a:picLocks noGrp="1" noChangeAspect="1" noChangeArrowheads="1"/>
          </p:cNvPicPr>
          <p:nvPr>
            <p:ph type="chart" sz="half" idx="1"/>
          </p:nvPr>
        </p:nvPicPr>
        <p:blipFill>
          <a:blip r:embed="rId2" cstate="print"/>
          <a:srcRect/>
          <a:stretch>
            <a:fillRect/>
          </a:stretch>
        </p:blipFill>
        <p:spPr>
          <a:xfrm>
            <a:off x="685800" y="2133600"/>
            <a:ext cx="2879725" cy="4114800"/>
          </a:xfrm>
          <a:noFill/>
          <a:ln/>
        </p:spPr>
      </p:pic>
      <p:pic>
        <p:nvPicPr>
          <p:cNvPr id="26629" name="Picture 5" descr="spits"/>
          <p:cNvPicPr>
            <a:picLocks noChangeAspect="1" noChangeArrowheads="1"/>
          </p:cNvPicPr>
          <p:nvPr/>
        </p:nvPicPr>
        <p:blipFill>
          <a:blip r:embed="rId3" cstate="print"/>
          <a:srcRect/>
          <a:stretch>
            <a:fillRect/>
          </a:stretch>
        </p:blipFill>
        <p:spPr bwMode="auto">
          <a:xfrm>
            <a:off x="4495800" y="3505200"/>
            <a:ext cx="3903663" cy="3097213"/>
          </a:xfrm>
          <a:prstGeom prst="rect">
            <a:avLst/>
          </a:prstGeom>
          <a:noFill/>
        </p:spPr>
      </p:pic>
      <p:sp>
        <p:nvSpPr>
          <p:cNvPr id="26630" name="Rectangle 6"/>
          <p:cNvSpPr>
            <a:spLocks noChangeArrowheads="1"/>
          </p:cNvSpPr>
          <p:nvPr/>
        </p:nvSpPr>
        <p:spPr bwMode="auto">
          <a:xfrm>
            <a:off x="4395788" y="6643688"/>
            <a:ext cx="4748212" cy="214312"/>
          </a:xfrm>
          <a:prstGeom prst="rect">
            <a:avLst/>
          </a:prstGeom>
          <a:noFill/>
          <a:ln w="9525">
            <a:noFill/>
            <a:miter lim="800000"/>
            <a:headEnd/>
            <a:tailEnd/>
          </a:ln>
          <a:effectLst/>
        </p:spPr>
        <p:txBody>
          <a:bodyPr wrap="none" anchor="ctr">
            <a:spAutoFit/>
          </a:bodyPr>
          <a:lstStyle/>
          <a:p>
            <a:r>
              <a:rPr lang="en-US" sz="800"/>
              <a:t>www.memorial.ecasd.k12.wi.us/.../jbrantner/ushistory/WWII/ppts/Europe%20Falls%20to%20the%20Nazis.ppt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 Blitz</a:t>
            </a:r>
            <a:endParaRPr lang="en-US" dirty="0"/>
          </a:p>
        </p:txBody>
      </p:sp>
      <p:pic>
        <p:nvPicPr>
          <p:cNvPr id="27651" name="Picture 3" descr="blitz"/>
          <p:cNvPicPr>
            <a:picLocks noChangeAspect="1" noChangeArrowheads="1"/>
          </p:cNvPicPr>
          <p:nvPr/>
        </p:nvPicPr>
        <p:blipFill>
          <a:blip r:embed="rId2" cstate="print"/>
          <a:srcRect/>
          <a:stretch>
            <a:fillRect/>
          </a:stretch>
        </p:blipFill>
        <p:spPr bwMode="auto">
          <a:xfrm>
            <a:off x="3097213" y="2114550"/>
            <a:ext cx="6046787" cy="4743450"/>
          </a:xfrm>
          <a:prstGeom prst="rect">
            <a:avLst/>
          </a:prstGeom>
          <a:noFill/>
        </p:spPr>
      </p:pic>
      <p:pic>
        <p:nvPicPr>
          <p:cNvPr id="27652" name="Picture 4" descr="04_Blitz_lge"/>
          <p:cNvPicPr>
            <a:picLocks noChangeAspect="1" noChangeArrowheads="1"/>
          </p:cNvPicPr>
          <p:nvPr/>
        </p:nvPicPr>
        <p:blipFill>
          <a:blip r:embed="rId3" cstate="print"/>
          <a:srcRect/>
          <a:stretch>
            <a:fillRect/>
          </a:stretch>
        </p:blipFill>
        <p:spPr bwMode="auto">
          <a:xfrm>
            <a:off x="0" y="0"/>
            <a:ext cx="4114800" cy="6858000"/>
          </a:xfrm>
          <a:prstGeom prst="rect">
            <a:avLst/>
          </a:prstGeom>
          <a:noFill/>
        </p:spPr>
      </p:pic>
      <p:sp>
        <p:nvSpPr>
          <p:cNvPr id="27653" name="Rectangle 5"/>
          <p:cNvSpPr>
            <a:spLocks noChangeArrowheads="1"/>
          </p:cNvSpPr>
          <p:nvPr/>
        </p:nvSpPr>
        <p:spPr bwMode="auto">
          <a:xfrm>
            <a:off x="4395788" y="6643688"/>
            <a:ext cx="4748212" cy="214312"/>
          </a:xfrm>
          <a:prstGeom prst="rect">
            <a:avLst/>
          </a:prstGeom>
          <a:noFill/>
          <a:ln w="9525">
            <a:noFill/>
            <a:miter lim="800000"/>
            <a:headEnd/>
            <a:tailEnd/>
          </a:ln>
          <a:effectLst/>
        </p:spPr>
        <p:txBody>
          <a:bodyPr wrap="none" anchor="ctr">
            <a:spAutoFit/>
          </a:bodyPr>
          <a:lstStyle/>
          <a:p>
            <a:r>
              <a:rPr lang="en-US" sz="800"/>
              <a:t>www.memorial.ecasd.k12.wi.us/.../jbrantner/ushistory/WWII/ppts/Europe%20Falls%20to%20the%20Nazis.ppt </a:t>
            </a:r>
          </a:p>
        </p:txBody>
      </p:sp>
      <p:pic>
        <p:nvPicPr>
          <p:cNvPr id="6" name="Picture 7" descr="Image:Battle of britain air observer.jpg">
            <a:hlinkClick r:id="rId4"/>
          </p:cNvPr>
          <p:cNvPicPr>
            <a:picLocks noChangeAspect="1" noChangeArrowheads="1"/>
          </p:cNvPicPr>
          <p:nvPr/>
        </p:nvPicPr>
        <p:blipFill>
          <a:blip r:embed="rId5" cstate="print"/>
          <a:srcRect/>
          <a:stretch>
            <a:fillRect/>
          </a:stretch>
        </p:blipFill>
        <p:spPr bwMode="auto">
          <a:xfrm>
            <a:off x="5181600" y="0"/>
            <a:ext cx="3681413" cy="2724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 fill="hold"/>
                                        <p:tgtEl>
                                          <p:spTgt spid="27651"/>
                                        </p:tgtEl>
                                        <p:attrNameLst>
                                          <p:attrName>ppt_w</p:attrName>
                                        </p:attrNameLst>
                                      </p:cBhvr>
                                      <p:tavLst>
                                        <p:tav tm="0">
                                          <p:val>
                                            <p:fltVal val="0"/>
                                          </p:val>
                                        </p:tav>
                                        <p:tav tm="100000">
                                          <p:val>
                                            <p:strVal val="#ppt_w"/>
                                          </p:val>
                                        </p:tav>
                                      </p:tavLst>
                                    </p:anim>
                                    <p:anim calcmode="lin" valueType="num">
                                      <p:cBhvr>
                                        <p:cTn id="8" dur="500" fill="hold"/>
                                        <p:tgtEl>
                                          <p:spTgt spid="27651"/>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p:cTn id="11" dur="500" fill="hold"/>
                                        <p:tgtEl>
                                          <p:spTgt spid="27652"/>
                                        </p:tgtEl>
                                        <p:attrNameLst>
                                          <p:attrName>ppt_w</p:attrName>
                                        </p:attrNameLst>
                                      </p:cBhvr>
                                      <p:tavLst>
                                        <p:tav tm="0">
                                          <p:val>
                                            <p:fltVal val="0"/>
                                          </p:val>
                                        </p:tav>
                                        <p:tav tm="100000">
                                          <p:val>
                                            <p:strVal val="#ppt_w"/>
                                          </p:val>
                                        </p:tav>
                                      </p:tavLst>
                                    </p:anim>
                                    <p:anim calcmode="lin" valueType="num">
                                      <p:cBhvr>
                                        <p:cTn id="12" dur="500" fill="hold"/>
                                        <p:tgtEl>
                                          <p:spTgt spid="27652"/>
                                        </p:tgtEl>
                                        <p:attrNameLst>
                                          <p:attrName>ppt_h</p:attrName>
                                        </p:attrNameLst>
                                      </p:cBhvr>
                                      <p:tavLst>
                                        <p:tav tm="0">
                                          <p:val>
                                            <p:strVal val="#ppt_h"/>
                                          </p:val>
                                        </p:tav>
                                        <p:tav tm="100000">
                                          <p:val>
                                            <p:strVal val="#ppt_h"/>
                                          </p:val>
                                        </p:tav>
                                      </p:tavLst>
                                    </p:anim>
                                  </p:childTnLst>
                                </p:cTn>
                              </p:par>
                              <p:par>
                                <p:cTn id="13" presetID="55" presetClass="entr" presetSubtype="0" fill="hold" grpId="0" nodeType="withEffect">
                                  <p:stCondLst>
                                    <p:cond delay="0"/>
                                  </p:stCondLst>
                                  <p:childTnLst>
                                    <p:set>
                                      <p:cBhvr>
                                        <p:cTn id="14" dur="1" fill="hold">
                                          <p:stCondLst>
                                            <p:cond delay="0"/>
                                          </p:stCondLst>
                                        </p:cTn>
                                        <p:tgtEl>
                                          <p:spTgt spid="27650"/>
                                        </p:tgtEl>
                                        <p:attrNameLst>
                                          <p:attrName>style.visibility</p:attrName>
                                        </p:attrNameLst>
                                      </p:cBhvr>
                                      <p:to>
                                        <p:strVal val="visible"/>
                                      </p:to>
                                    </p:set>
                                    <p:anim calcmode="lin" valueType="num">
                                      <p:cBhvr>
                                        <p:cTn id="15" dur="1000" fill="hold"/>
                                        <p:tgtEl>
                                          <p:spTgt spid="27650"/>
                                        </p:tgtEl>
                                        <p:attrNameLst>
                                          <p:attrName>ppt_w</p:attrName>
                                        </p:attrNameLst>
                                      </p:cBhvr>
                                      <p:tavLst>
                                        <p:tav tm="0">
                                          <p:val>
                                            <p:strVal val="#ppt_w*0.70"/>
                                          </p:val>
                                        </p:tav>
                                        <p:tav tm="100000">
                                          <p:val>
                                            <p:strVal val="#ppt_w"/>
                                          </p:val>
                                        </p:tav>
                                      </p:tavLst>
                                    </p:anim>
                                    <p:anim calcmode="lin" valueType="num">
                                      <p:cBhvr>
                                        <p:cTn id="16" dur="1000" fill="hold"/>
                                        <p:tgtEl>
                                          <p:spTgt spid="27650"/>
                                        </p:tgtEl>
                                        <p:attrNameLst>
                                          <p:attrName>ppt_h</p:attrName>
                                        </p:attrNameLst>
                                      </p:cBhvr>
                                      <p:tavLst>
                                        <p:tav tm="0">
                                          <p:val>
                                            <p:strVal val="#ppt_h"/>
                                          </p:val>
                                        </p:tav>
                                        <p:tav tm="100000">
                                          <p:val>
                                            <p:strVal val="#ppt_h"/>
                                          </p:val>
                                        </p:tav>
                                      </p:tavLst>
                                    </p:anim>
                                    <p:animEffect transition="in" filter="fade">
                                      <p:cBhvr>
                                        <p:cTn id="17"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b="1" dirty="0" smtClean="0">
                <a:solidFill>
                  <a:srgbClr val="FF051A"/>
                </a:solidFill>
              </a:rPr>
              <a:t>The Polish Corridor</a:t>
            </a:r>
          </a:p>
        </p:txBody>
      </p:sp>
      <p:sp>
        <p:nvSpPr>
          <p:cNvPr id="38916" name="Rectangle 4"/>
          <p:cNvSpPr>
            <a:spLocks noGrp="1" noChangeArrowheads="1"/>
          </p:cNvSpPr>
          <p:nvPr>
            <p:ph type="body" sz="half" idx="1"/>
          </p:nvPr>
        </p:nvSpPr>
        <p:spPr/>
        <p:txBody>
          <a:bodyPr/>
          <a:lstStyle/>
          <a:p>
            <a:pPr eaLnBrk="1" hangingPunct="1">
              <a:lnSpc>
                <a:spcPct val="80000"/>
              </a:lnSpc>
            </a:pPr>
            <a:r>
              <a:rPr lang="en-US" sz="2400" b="1" dirty="0" smtClean="0">
                <a:solidFill>
                  <a:srgbClr val="FF051A"/>
                </a:solidFill>
              </a:rPr>
              <a:t>Like many Germans  Hitler found the existence of the Polish Corridor to be an abomination.</a:t>
            </a:r>
          </a:p>
          <a:p>
            <a:pPr eaLnBrk="1" hangingPunct="1">
              <a:lnSpc>
                <a:spcPct val="80000"/>
              </a:lnSpc>
            </a:pPr>
            <a:r>
              <a:rPr lang="en-US" sz="2400" b="1" dirty="0" smtClean="0">
                <a:solidFill>
                  <a:srgbClr val="FF051A"/>
                </a:solidFill>
              </a:rPr>
              <a:t>The “Corridor” had been created by the Treaty of Versailles to give Poland access to the sea.</a:t>
            </a:r>
          </a:p>
          <a:p>
            <a:pPr eaLnBrk="1" hangingPunct="1">
              <a:lnSpc>
                <a:spcPct val="80000"/>
              </a:lnSpc>
            </a:pPr>
            <a:r>
              <a:rPr lang="en-US" sz="2400" b="1" dirty="0" smtClean="0">
                <a:solidFill>
                  <a:srgbClr val="FF051A"/>
                </a:solidFill>
              </a:rPr>
              <a:t>It effectively split Germany in two.</a:t>
            </a:r>
          </a:p>
        </p:txBody>
      </p:sp>
      <p:sp>
        <p:nvSpPr>
          <p:cNvPr id="4100" name="Rectangle 5"/>
          <p:cNvSpPr>
            <a:spLocks noGrp="1" noChangeArrowheads="1"/>
          </p:cNvSpPr>
          <p:nvPr>
            <p:ph sz="half" idx="2"/>
          </p:nvPr>
        </p:nvSpPr>
        <p:spPr/>
        <p:txBody>
          <a:bodyPr/>
          <a:lstStyle/>
          <a:p>
            <a:pPr eaLnBrk="1" hangingPunct="1">
              <a:lnSpc>
                <a:spcPct val="90000"/>
              </a:lnSpc>
            </a:pPr>
            <a:endParaRPr lang="en-GB" sz="2000" dirty="0" smtClean="0">
              <a:solidFill>
                <a:srgbClr val="FF051A"/>
              </a:solidFill>
            </a:endParaRPr>
          </a:p>
        </p:txBody>
      </p:sp>
      <p:pic>
        <p:nvPicPr>
          <p:cNvPr id="4101" name="Picture 7" descr="versaille-1"/>
          <p:cNvPicPr>
            <a:picLocks noChangeAspect="1" noChangeArrowheads="1"/>
          </p:cNvPicPr>
          <p:nvPr/>
        </p:nvPicPr>
        <p:blipFill>
          <a:blip r:embed="rId2" cstate="print"/>
          <a:srcRect/>
          <a:stretch>
            <a:fillRect/>
          </a:stretch>
        </p:blipFill>
        <p:spPr bwMode="auto">
          <a:xfrm>
            <a:off x="4343400" y="2133600"/>
            <a:ext cx="4800600" cy="365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alnilam_camouflage_2">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125" name="Picture 5" descr="2WWmorrisonshelters"/>
          <p:cNvPicPr>
            <a:picLocks noChangeAspect="1" noChangeArrowheads="1"/>
          </p:cNvPicPr>
          <p:nvPr/>
        </p:nvPicPr>
        <p:blipFill>
          <a:blip r:embed="rId4" cstate="print"/>
          <a:srcRect/>
          <a:stretch>
            <a:fillRect/>
          </a:stretch>
        </p:blipFill>
        <p:spPr bwMode="auto">
          <a:xfrm>
            <a:off x="0" y="0"/>
            <a:ext cx="9144000" cy="691760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b="1" dirty="0" smtClean="0"/>
              <a:t>Anderson shelter</a:t>
            </a:r>
            <a:endParaRPr lang="en-CA" b="1"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0" y="5000625"/>
            <a:ext cx="2457450" cy="185737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0" y="1143000"/>
            <a:ext cx="4648200" cy="3810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5257800" y="1143000"/>
            <a:ext cx="3657600" cy="2789454"/>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888611" y="4419600"/>
            <a:ext cx="3255390" cy="2438400"/>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3505200" y="4391025"/>
            <a:ext cx="18478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GB" dirty="0" smtClean="0"/>
              <a:t>Anderson shelter facts</a:t>
            </a:r>
            <a:endParaRPr lang="en-CA" dirty="0"/>
          </a:p>
        </p:txBody>
      </p:sp>
      <p:sp>
        <p:nvSpPr>
          <p:cNvPr id="3" name="Content Placeholder 2"/>
          <p:cNvSpPr>
            <a:spLocks noGrp="1"/>
          </p:cNvSpPr>
          <p:nvPr>
            <p:ph idx="1"/>
          </p:nvPr>
        </p:nvSpPr>
        <p:spPr>
          <a:xfrm>
            <a:off x="457200" y="1600200"/>
            <a:ext cx="4419600" cy="4525963"/>
          </a:xfrm>
        </p:spPr>
        <p:txBody>
          <a:bodyPr>
            <a:normAutofit fontScale="70000" lnSpcReduction="20000"/>
          </a:bodyPr>
          <a:lstStyle/>
          <a:p>
            <a:r>
              <a:rPr lang="en-GB" dirty="0" smtClean="0"/>
              <a:t>Anderson shelters were provided </a:t>
            </a:r>
            <a:r>
              <a:rPr lang="en-GB" b="1" i="1" u="sng" dirty="0" smtClean="0"/>
              <a:t>free</a:t>
            </a:r>
            <a:r>
              <a:rPr lang="en-GB" b="1" u="sng" dirty="0" smtClean="0"/>
              <a:t> </a:t>
            </a:r>
            <a:r>
              <a:rPr lang="en-GB" dirty="0" smtClean="0"/>
              <a:t>for poor people. Men who earn £5 a week could buy one for £7.</a:t>
            </a:r>
          </a:p>
          <a:p>
            <a:r>
              <a:rPr lang="en-GB" dirty="0" smtClean="0"/>
              <a:t>The Anderson shelter was named after John Anderson.</a:t>
            </a:r>
          </a:p>
          <a:p>
            <a:r>
              <a:rPr lang="en-GB" dirty="0" smtClean="0"/>
              <a:t>When WWII just started, in September 1939, over 2 million families had Anderson shelters in their gardens. By the time of the Blitz about 2 and a quarter million families had shelters.</a:t>
            </a:r>
          </a:p>
          <a:p>
            <a:endParaRPr lang="en-CA" dirty="0"/>
          </a:p>
        </p:txBody>
      </p:sp>
      <p:pic>
        <p:nvPicPr>
          <p:cNvPr id="3074" name="Picture 2"/>
          <p:cNvPicPr>
            <a:picLocks noChangeAspect="1" noChangeArrowheads="1"/>
          </p:cNvPicPr>
          <p:nvPr/>
        </p:nvPicPr>
        <p:blipFill>
          <a:blip r:embed="rId2" cstate="print"/>
          <a:srcRect/>
          <a:stretch>
            <a:fillRect/>
          </a:stretch>
        </p:blipFill>
        <p:spPr bwMode="auto">
          <a:xfrm>
            <a:off x="4876800" y="1219200"/>
            <a:ext cx="4267200" cy="302060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486400" y="4453830"/>
            <a:ext cx="3124200" cy="2404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838200"/>
          </a:xfrm>
        </p:spPr>
        <p:txBody>
          <a:bodyPr/>
          <a:lstStyle/>
          <a:p>
            <a:pPr eaLnBrk="1" hangingPunct="1"/>
            <a:r>
              <a:rPr lang="en-US" sz="2800" b="1" smtClean="0">
                <a:solidFill>
                  <a:schemeClr val="tx1"/>
                </a:solidFill>
              </a:rPr>
              <a:t>The “Blitz” (September 1940 – May 1941)</a:t>
            </a:r>
            <a:endParaRPr lang="en-US" sz="2800" smtClean="0">
              <a:solidFill>
                <a:schemeClr val="tx1"/>
              </a:solidFill>
            </a:endParaRPr>
          </a:p>
        </p:txBody>
      </p:sp>
      <p:sp>
        <p:nvSpPr>
          <p:cNvPr id="17411" name="Rectangle 3"/>
          <p:cNvSpPr>
            <a:spLocks noGrp="1" noChangeArrowheads="1"/>
          </p:cNvSpPr>
          <p:nvPr>
            <p:ph type="body" sz="half" idx="1"/>
          </p:nvPr>
        </p:nvSpPr>
        <p:spPr>
          <a:xfrm>
            <a:off x="533400" y="2362200"/>
            <a:ext cx="3810000" cy="5105400"/>
          </a:xfrm>
        </p:spPr>
        <p:txBody>
          <a:bodyPr/>
          <a:lstStyle/>
          <a:p>
            <a:pPr eaLnBrk="1" hangingPunct="1">
              <a:defRPr/>
            </a:pPr>
            <a:r>
              <a:rPr lang="en-US" sz="2400" b="1" dirty="0" smtClean="0"/>
              <a:t>40,000 civilians killed.</a:t>
            </a:r>
          </a:p>
          <a:p>
            <a:pPr eaLnBrk="1" hangingPunct="1">
              <a:defRPr/>
            </a:pPr>
            <a:r>
              <a:rPr lang="en-US" sz="2400" b="1" dirty="0" smtClean="0"/>
              <a:t>One million homes destroyed in London alone.</a:t>
            </a:r>
          </a:p>
          <a:p>
            <a:pPr eaLnBrk="1" hangingPunct="1">
              <a:defRPr/>
            </a:pPr>
            <a:r>
              <a:rPr lang="en-US" sz="2400" b="1" dirty="0" smtClean="0"/>
              <a:t>Children were moved out of cities into the countryside</a:t>
            </a:r>
          </a:p>
          <a:p>
            <a:pPr eaLnBrk="1" hangingPunct="1">
              <a:defRPr/>
            </a:pPr>
            <a:endParaRPr lang="en-US" sz="2400" b="1" dirty="0" smtClean="0"/>
          </a:p>
          <a:p>
            <a:pPr marL="58738" indent="-58738" eaLnBrk="1" hangingPunct="1">
              <a:buFontTx/>
              <a:buNone/>
              <a:defRPr/>
            </a:pPr>
            <a:endParaRPr lang="en-US" sz="2400" b="1" dirty="0" smtClean="0"/>
          </a:p>
          <a:p>
            <a:pPr marL="58738" indent="-58738" eaLnBrk="1" hangingPunct="1">
              <a:buFontTx/>
              <a:buNone/>
              <a:defRPr/>
            </a:pPr>
            <a:endParaRPr lang="en-US" sz="2400" b="1" dirty="0" smtClean="0"/>
          </a:p>
        </p:txBody>
      </p:sp>
      <p:sp>
        <p:nvSpPr>
          <p:cNvPr id="22533" name="Rectangle 11"/>
          <p:cNvSpPr>
            <a:spLocks noGrp="1" noChangeArrowheads="1" noTextEdit="1"/>
          </p:cNvSpPr>
          <p:nvPr>
            <p:ph type="chart" sz="half" idx="2"/>
          </p:nvPr>
        </p:nvSpPr>
        <p:spPr>
          <a:xfrm>
            <a:off x="6248400" y="5334000"/>
            <a:ext cx="1676400" cy="381000"/>
          </a:xfrm>
        </p:spPr>
      </p:sp>
      <p:pic>
        <p:nvPicPr>
          <p:cNvPr id="22532" name="Picture 10" descr="Bombing of London.">
            <a:hlinkClick r:id="rId3" tooltip="Bombing of London."/>
          </p:cNvPr>
          <p:cNvPicPr>
            <a:picLocks noChangeAspect="1" noChangeArrowheads="1"/>
          </p:cNvPicPr>
          <p:nvPr/>
        </p:nvPicPr>
        <p:blipFill>
          <a:blip r:embed="rId4" cstate="print"/>
          <a:srcRect/>
          <a:stretch>
            <a:fillRect/>
          </a:stretch>
        </p:blipFill>
        <p:spPr bwMode="auto">
          <a:xfrm>
            <a:off x="4495800" y="1371600"/>
            <a:ext cx="4267200" cy="359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42" name="Picture 2"/>
          <p:cNvPicPr>
            <a:picLocks noChangeAspect="1" noChangeArrowheads="1"/>
          </p:cNvPicPr>
          <p:nvPr/>
        </p:nvPicPr>
        <p:blipFill>
          <a:blip r:embed="rId2" cstate="print"/>
          <a:srcRect/>
          <a:stretch>
            <a:fillRect/>
          </a:stretch>
        </p:blipFill>
        <p:spPr bwMode="auto">
          <a:xfrm>
            <a:off x="0" y="0"/>
            <a:ext cx="89916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533400"/>
            <a:ext cx="7772400" cy="685800"/>
          </a:xfrm>
        </p:spPr>
        <p:txBody>
          <a:bodyPr>
            <a:normAutofit fontScale="90000"/>
          </a:bodyPr>
          <a:lstStyle/>
          <a:p>
            <a:pPr eaLnBrk="1" hangingPunct="1"/>
            <a:r>
              <a:rPr lang="en-US" sz="4000" b="1" dirty="0" smtClean="0">
                <a:solidFill>
                  <a:schemeClr val="tx1"/>
                </a:solidFill>
              </a:rPr>
              <a:t>Why invade Poland?</a:t>
            </a:r>
          </a:p>
        </p:txBody>
      </p:sp>
      <p:sp>
        <p:nvSpPr>
          <p:cNvPr id="5123" name="Rectangle 4"/>
          <p:cNvSpPr>
            <a:spLocks noGrp="1" noChangeArrowheads="1"/>
          </p:cNvSpPr>
          <p:nvPr>
            <p:ph sz="half" idx="1"/>
          </p:nvPr>
        </p:nvSpPr>
        <p:spPr/>
        <p:txBody>
          <a:bodyPr/>
          <a:lstStyle/>
          <a:p>
            <a:pPr eaLnBrk="1" hangingPunct="1">
              <a:lnSpc>
                <a:spcPct val="90000"/>
              </a:lnSpc>
            </a:pPr>
            <a:endParaRPr lang="en-GB" sz="2000" dirty="0" smtClean="0"/>
          </a:p>
        </p:txBody>
      </p:sp>
      <p:sp>
        <p:nvSpPr>
          <p:cNvPr id="40965" name="Rectangle 5"/>
          <p:cNvSpPr>
            <a:spLocks noGrp="1" noChangeArrowheads="1"/>
          </p:cNvSpPr>
          <p:nvPr>
            <p:ph type="body" sz="half" idx="2"/>
          </p:nvPr>
        </p:nvSpPr>
        <p:spPr>
          <a:xfrm>
            <a:off x="4419600" y="1295400"/>
            <a:ext cx="4419600" cy="4114800"/>
          </a:xfrm>
        </p:spPr>
        <p:txBody>
          <a:bodyPr/>
          <a:lstStyle/>
          <a:p>
            <a:pPr marL="533400" indent="-533400" eaLnBrk="1" hangingPunct="1">
              <a:lnSpc>
                <a:spcPct val="80000"/>
              </a:lnSpc>
              <a:buFont typeface="Wingdings" pitchFamily="2" charset="2"/>
              <a:buNone/>
            </a:pPr>
            <a:r>
              <a:rPr lang="en-US" sz="2400" b="1" dirty="0" smtClean="0"/>
              <a:t>An invasion of Poland would achieve all FOUR of Hitler’s key foreign policy aims:</a:t>
            </a:r>
          </a:p>
          <a:p>
            <a:pPr marL="533400" indent="-533400" eaLnBrk="1" hangingPunct="1">
              <a:lnSpc>
                <a:spcPct val="80000"/>
              </a:lnSpc>
              <a:buFont typeface="Wingdings" pitchFamily="2" charset="2"/>
              <a:buNone/>
            </a:pPr>
            <a:r>
              <a:rPr lang="en-US" sz="2000" b="1" dirty="0" smtClean="0"/>
              <a:t>1)Overturn the Treaty of Versailles</a:t>
            </a:r>
          </a:p>
          <a:p>
            <a:pPr marL="533400" indent="-533400" eaLnBrk="1" hangingPunct="1">
              <a:lnSpc>
                <a:spcPct val="80000"/>
              </a:lnSpc>
              <a:buFont typeface="Wingdings" pitchFamily="2" charset="2"/>
              <a:buNone/>
            </a:pPr>
            <a:r>
              <a:rPr lang="en-US" sz="2000" b="1" dirty="0" smtClean="0"/>
              <a:t>2)Create Lebensraum (Living Space)</a:t>
            </a:r>
          </a:p>
          <a:p>
            <a:pPr marL="533400" indent="-533400" eaLnBrk="1" hangingPunct="1">
              <a:lnSpc>
                <a:spcPct val="80000"/>
              </a:lnSpc>
              <a:buFont typeface="Wingdings" pitchFamily="2" charset="2"/>
              <a:buNone/>
            </a:pPr>
            <a:r>
              <a:rPr lang="en-US" sz="2000" b="1" dirty="0" smtClean="0"/>
              <a:t>3) Make an invasion of Communist Russia possible.</a:t>
            </a:r>
          </a:p>
          <a:p>
            <a:pPr marL="533400" indent="-533400" eaLnBrk="1" hangingPunct="1">
              <a:lnSpc>
                <a:spcPct val="80000"/>
              </a:lnSpc>
              <a:buFont typeface="Wingdings" pitchFamily="2" charset="2"/>
              <a:buNone/>
            </a:pPr>
            <a:r>
              <a:rPr lang="en-US" sz="2000" b="1" dirty="0" smtClean="0"/>
              <a:t>4) Unite the people of Germany</a:t>
            </a:r>
          </a:p>
          <a:p>
            <a:pPr marL="533400" indent="-533400" eaLnBrk="1" hangingPunct="1">
              <a:lnSpc>
                <a:spcPct val="80000"/>
              </a:lnSpc>
              <a:buFont typeface="Wingdings" pitchFamily="2" charset="2"/>
              <a:buChar char="q"/>
            </a:pPr>
            <a:endParaRPr lang="en-US" sz="2400" b="1" dirty="0" smtClean="0"/>
          </a:p>
          <a:p>
            <a:pPr marL="533400" indent="-533400" eaLnBrk="1" hangingPunct="1">
              <a:lnSpc>
                <a:spcPct val="80000"/>
              </a:lnSpc>
              <a:buFontTx/>
              <a:buNone/>
            </a:pPr>
            <a:endParaRPr lang="en-US" sz="2400" b="1" dirty="0" smtClean="0"/>
          </a:p>
          <a:p>
            <a:pPr marL="533400" indent="-533400" eaLnBrk="1" hangingPunct="1">
              <a:lnSpc>
                <a:spcPct val="80000"/>
              </a:lnSpc>
              <a:buFontTx/>
              <a:buNone/>
            </a:pPr>
            <a:endParaRPr lang="en-US" sz="2400" b="1" dirty="0" smtClean="0"/>
          </a:p>
        </p:txBody>
      </p:sp>
      <p:pic>
        <p:nvPicPr>
          <p:cNvPr id="5125" name="Picture 7" descr="invasion%20of%20poland"/>
          <p:cNvPicPr>
            <a:picLocks noChangeAspect="1" noChangeArrowheads="1"/>
          </p:cNvPicPr>
          <p:nvPr/>
        </p:nvPicPr>
        <p:blipFill>
          <a:blip r:embed="rId2" cstate="print"/>
          <a:srcRect/>
          <a:stretch>
            <a:fillRect/>
          </a:stretch>
        </p:blipFill>
        <p:spPr bwMode="auto">
          <a:xfrm>
            <a:off x="228600" y="1828800"/>
            <a:ext cx="4114800" cy="3813175"/>
          </a:xfrm>
          <a:prstGeom prst="rect">
            <a:avLst/>
          </a:prstGeom>
          <a:noFill/>
          <a:ln w="9525">
            <a:noFill/>
            <a:miter lim="800000"/>
            <a:headEnd/>
            <a:tailEnd/>
          </a:ln>
        </p:spPr>
      </p:pic>
      <p:pic>
        <p:nvPicPr>
          <p:cNvPr id="6" name="Picture 9" descr="http://scrapetv.com/News/News%20Pages/usa/images-4/invasion-of-poland.jpg"/>
          <p:cNvPicPr>
            <a:picLocks noChangeAspect="1" noChangeArrowheads="1"/>
          </p:cNvPicPr>
          <p:nvPr/>
        </p:nvPicPr>
        <p:blipFill>
          <a:blip r:embed="rId3" cstate="print"/>
          <a:srcRect/>
          <a:stretch>
            <a:fillRect/>
          </a:stretch>
        </p:blipFill>
        <p:spPr bwMode="auto">
          <a:xfrm>
            <a:off x="5334000" y="4267200"/>
            <a:ext cx="2286000" cy="231642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5">
                                            <p:txEl>
                                              <p:pRg st="1" end="1"/>
                                            </p:txEl>
                                          </p:spTgt>
                                        </p:tgtEl>
                                        <p:attrNameLst>
                                          <p:attrName>style.visibility</p:attrName>
                                        </p:attrNameLst>
                                      </p:cBhvr>
                                      <p:to>
                                        <p:strVal val="visible"/>
                                      </p:to>
                                    </p:set>
                                    <p:animEffect transition="in" filter="fade">
                                      <p:cBhvr>
                                        <p:cTn id="7" dur="500"/>
                                        <p:tgtEl>
                                          <p:spTgt spid="409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fade">
                                      <p:cBhvr>
                                        <p:cTn id="12" dur="500"/>
                                        <p:tgtEl>
                                          <p:spTgt spid="409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5">
                                            <p:txEl>
                                              <p:pRg st="3" end="3"/>
                                            </p:txEl>
                                          </p:spTgt>
                                        </p:tgtEl>
                                        <p:attrNameLst>
                                          <p:attrName>style.visibility</p:attrName>
                                        </p:attrNameLst>
                                      </p:cBhvr>
                                      <p:to>
                                        <p:strVal val="visible"/>
                                      </p:to>
                                    </p:set>
                                    <p:animEffect transition="in" filter="fade">
                                      <p:cBhvr>
                                        <p:cTn id="17" dur="500"/>
                                        <p:tgtEl>
                                          <p:spTgt spid="409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65">
                                            <p:txEl>
                                              <p:pRg st="4" end="4"/>
                                            </p:txEl>
                                          </p:spTgt>
                                        </p:tgtEl>
                                        <p:attrNameLst>
                                          <p:attrName>style.visibility</p:attrName>
                                        </p:attrNameLst>
                                      </p:cBhvr>
                                      <p:to>
                                        <p:strVal val="visible"/>
                                      </p:to>
                                    </p:set>
                                    <p:animEffect transition="in" filter="fade">
                                      <p:cBhvr>
                                        <p:cTn id="22" dur="500"/>
                                        <p:tgtEl>
                                          <p:spTgt spid="409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4818" name="Picture 2"/>
          <p:cNvPicPr>
            <a:picLocks noChangeAspect="1" noChangeArrowheads="1"/>
          </p:cNvPicPr>
          <p:nvPr/>
        </p:nvPicPr>
        <p:blipFill>
          <a:blip r:embed="rId2" cstate="print"/>
          <a:srcRect/>
          <a:stretch>
            <a:fillRect/>
          </a:stretch>
        </p:blipFill>
        <p:spPr bwMode="auto">
          <a:xfrm>
            <a:off x="0" y="0"/>
            <a:ext cx="9144000" cy="6863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685800"/>
          </a:xfrm>
        </p:spPr>
        <p:txBody>
          <a:bodyPr>
            <a:normAutofit fontScale="90000"/>
          </a:bodyPr>
          <a:lstStyle/>
          <a:p>
            <a:pPr eaLnBrk="1" hangingPunct="1"/>
            <a:r>
              <a:rPr lang="en-US" sz="4000" b="1" dirty="0" smtClean="0">
                <a:solidFill>
                  <a:schemeClr val="tx1"/>
                </a:solidFill>
              </a:rPr>
              <a:t>New Target: </a:t>
            </a:r>
            <a:r>
              <a:rPr lang="en-US" sz="4000" b="1" dirty="0" smtClean="0">
                <a:solidFill>
                  <a:srgbClr val="FF0000"/>
                </a:solidFill>
              </a:rPr>
              <a:t>Russia!</a:t>
            </a:r>
          </a:p>
        </p:txBody>
      </p:sp>
      <p:sp>
        <p:nvSpPr>
          <p:cNvPr id="18435" name="Rectangle 3"/>
          <p:cNvSpPr>
            <a:spLocks noGrp="1" noChangeArrowheads="1"/>
          </p:cNvSpPr>
          <p:nvPr>
            <p:ph type="body" sz="half" idx="1"/>
          </p:nvPr>
        </p:nvSpPr>
        <p:spPr>
          <a:xfrm>
            <a:off x="685800" y="1066800"/>
            <a:ext cx="3810000" cy="2667000"/>
          </a:xfrm>
        </p:spPr>
        <p:txBody>
          <a:bodyPr>
            <a:normAutofit fontScale="92500" lnSpcReduction="20000"/>
          </a:bodyPr>
          <a:lstStyle/>
          <a:p>
            <a:pPr marL="0" indent="0" eaLnBrk="1" hangingPunct="1">
              <a:lnSpc>
                <a:spcPct val="80000"/>
              </a:lnSpc>
              <a:buFontTx/>
              <a:buNone/>
            </a:pPr>
            <a:r>
              <a:rPr lang="en-US" sz="2400" b="1" dirty="0" smtClean="0"/>
              <a:t>In spite of the mounting casualties the British refused to surrender.</a:t>
            </a:r>
          </a:p>
          <a:p>
            <a:pPr marL="0" indent="0" eaLnBrk="1" hangingPunct="1">
              <a:lnSpc>
                <a:spcPct val="80000"/>
              </a:lnSpc>
              <a:buFontTx/>
              <a:buNone/>
            </a:pPr>
            <a:endParaRPr lang="en-US" sz="2400" b="1" dirty="0" smtClean="0"/>
          </a:p>
          <a:p>
            <a:pPr marL="0" indent="0" eaLnBrk="1" hangingPunct="1">
              <a:lnSpc>
                <a:spcPct val="80000"/>
              </a:lnSpc>
              <a:buFontTx/>
              <a:buNone/>
            </a:pPr>
            <a:r>
              <a:rPr lang="en-US" sz="2400" b="1" dirty="0" smtClean="0"/>
              <a:t>Posters told Londoners to “Keep calm and carry on!”. </a:t>
            </a:r>
          </a:p>
          <a:p>
            <a:pPr marL="0" indent="0" eaLnBrk="1" hangingPunct="1">
              <a:lnSpc>
                <a:spcPct val="80000"/>
              </a:lnSpc>
              <a:buFontTx/>
              <a:buNone/>
            </a:pPr>
            <a:endParaRPr lang="en-US" sz="2400" b="1" dirty="0" smtClean="0"/>
          </a:p>
          <a:p>
            <a:pPr marL="0" indent="0" eaLnBrk="1" hangingPunct="1">
              <a:lnSpc>
                <a:spcPct val="80000"/>
              </a:lnSpc>
              <a:buFontTx/>
              <a:buNone/>
            </a:pPr>
            <a:r>
              <a:rPr lang="en-US" sz="2400" b="1" dirty="0" smtClean="0"/>
              <a:t>Hitler abandoned his plan to conquer Britain and turned his attention to Russia…</a:t>
            </a:r>
          </a:p>
        </p:txBody>
      </p:sp>
      <p:pic>
        <p:nvPicPr>
          <p:cNvPr id="23556" name="Picture 9" descr="Anti-Bolshevism"/>
          <p:cNvPicPr>
            <a:picLocks noChangeAspect="1" noChangeArrowheads="1"/>
          </p:cNvPicPr>
          <p:nvPr/>
        </p:nvPicPr>
        <p:blipFill>
          <a:blip r:embed="rId3" cstate="print"/>
          <a:srcRect/>
          <a:stretch>
            <a:fillRect/>
          </a:stretch>
        </p:blipFill>
        <p:spPr bwMode="auto">
          <a:xfrm>
            <a:off x="5943600" y="838200"/>
            <a:ext cx="2981325" cy="41910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1371600" y="3505200"/>
            <a:ext cx="320040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sz="4000"/>
              <a:t>Cartoonist’s View Prior To The Invasion</a:t>
            </a:r>
          </a:p>
        </p:txBody>
      </p:sp>
      <p:pic>
        <p:nvPicPr>
          <p:cNvPr id="189443" name="Picture 3" descr="RUSbarbara"/>
          <p:cNvPicPr>
            <a:picLocks noGrp="1" noChangeAspect="1" noChangeArrowheads="1"/>
          </p:cNvPicPr>
          <p:nvPr>
            <p:ph idx="1"/>
          </p:nvPr>
        </p:nvPicPr>
        <p:blipFill>
          <a:blip r:embed="rId2" cstate="print"/>
          <a:srcRect/>
          <a:stretch>
            <a:fillRect/>
          </a:stretch>
        </p:blipFill>
        <p:spPr>
          <a:xfrm>
            <a:off x="468313" y="1628775"/>
            <a:ext cx="8207375" cy="4824413"/>
          </a:xfrm>
          <a:noFill/>
          <a:ln/>
        </p:spPr>
      </p:pic>
      <p:sp>
        <p:nvSpPr>
          <p:cNvPr id="189444" name="Rectangle 4"/>
          <p:cNvSpPr>
            <a:spLocks noChangeArrowheads="1"/>
          </p:cNvSpPr>
          <p:nvPr/>
        </p:nvSpPr>
        <p:spPr bwMode="auto">
          <a:xfrm>
            <a:off x="3082925" y="6583363"/>
            <a:ext cx="6061075" cy="274637"/>
          </a:xfrm>
          <a:prstGeom prst="rect">
            <a:avLst/>
          </a:prstGeom>
          <a:noFill/>
          <a:ln w="9525">
            <a:noFill/>
            <a:miter lim="800000"/>
            <a:headEnd/>
            <a:tailEnd/>
          </a:ln>
          <a:effectLst/>
        </p:spPr>
        <p:txBody>
          <a:bodyPr wrap="none" anchor="ctr">
            <a:spAutoFit/>
          </a:bodyPr>
          <a:lstStyle/>
          <a:p>
            <a:pPr eaLnBrk="1" hangingPunct="1"/>
            <a:r>
              <a:rPr lang="en-US" sz="1200">
                <a:latin typeface="Arial" charset="0"/>
              </a:rPr>
              <a:t>www.myndrs.com/teachers/rscott/History/powerpoints/Hist12-nn-greatbattles-WWII.ppt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609600"/>
            <a:ext cx="7772400" cy="762000"/>
          </a:xfrm>
        </p:spPr>
        <p:txBody>
          <a:bodyPr>
            <a:normAutofit fontScale="90000"/>
          </a:bodyPr>
          <a:lstStyle/>
          <a:p>
            <a:pPr eaLnBrk="1" hangingPunct="1"/>
            <a:r>
              <a:rPr lang="en-US" sz="2800" b="1" smtClean="0">
                <a:solidFill>
                  <a:schemeClr val="tx1"/>
                </a:solidFill>
              </a:rPr>
              <a:t>22 June 1941: Germany invades the  U.S.S.R.</a:t>
            </a:r>
          </a:p>
        </p:txBody>
      </p:sp>
      <p:sp>
        <p:nvSpPr>
          <p:cNvPr id="53252" name="Rectangle 4"/>
          <p:cNvSpPr>
            <a:spLocks noGrp="1" noChangeArrowheads="1"/>
          </p:cNvSpPr>
          <p:nvPr>
            <p:ph type="body" sz="half" idx="1"/>
          </p:nvPr>
        </p:nvSpPr>
        <p:spPr>
          <a:xfrm>
            <a:off x="685800" y="1447800"/>
            <a:ext cx="3276600" cy="4648200"/>
          </a:xfrm>
        </p:spPr>
        <p:txBody>
          <a:bodyPr>
            <a:normAutofit fontScale="92500" lnSpcReduction="10000"/>
          </a:bodyPr>
          <a:lstStyle/>
          <a:p>
            <a:pPr marL="457200" indent="-457200" eaLnBrk="1" hangingPunct="1">
              <a:buFontTx/>
              <a:buAutoNum type="arabicPeriod"/>
            </a:pPr>
            <a:r>
              <a:rPr lang="en-US" sz="2000" b="1" dirty="0" smtClean="0"/>
              <a:t>The long-anticipated clash between Nazism and Communism began in June 1941.</a:t>
            </a:r>
          </a:p>
          <a:p>
            <a:pPr marL="457200" indent="-457200" eaLnBrk="1" hangingPunct="1">
              <a:buFontTx/>
              <a:buAutoNum type="arabicPeriod"/>
            </a:pPr>
            <a:r>
              <a:rPr lang="en-US" sz="2000" b="1" dirty="0" smtClean="0"/>
              <a:t>The invasion was called “Operation Barbarossa”</a:t>
            </a:r>
          </a:p>
          <a:p>
            <a:pPr marL="457200" indent="-457200">
              <a:buFontTx/>
              <a:buAutoNum type="arabicPeriod"/>
            </a:pPr>
            <a:r>
              <a:rPr lang="en-US" sz="2000" b="1" dirty="0" smtClean="0"/>
              <a:t>Hitler planned to enslave the Russian population and add the rich farmland and oil resources to the Nazi war machine. </a:t>
            </a:r>
          </a:p>
          <a:p>
            <a:pPr marL="457200" indent="-457200">
              <a:buFontTx/>
              <a:buAutoNum type="arabicPeriod"/>
            </a:pPr>
            <a:r>
              <a:rPr lang="en-US" sz="2000" b="1" dirty="0" smtClean="0"/>
              <a:t>Gain Russia’s rich oil resources</a:t>
            </a:r>
          </a:p>
          <a:p>
            <a:pPr marL="457200" indent="-457200" eaLnBrk="1" hangingPunct="1">
              <a:buFontTx/>
              <a:buAutoNum type="arabicPeriod"/>
            </a:pPr>
            <a:endParaRPr lang="en-US" sz="2000" b="1" dirty="0" smtClean="0"/>
          </a:p>
          <a:p>
            <a:pPr marL="457200" indent="-457200" eaLnBrk="1" hangingPunct="1">
              <a:buFontTx/>
              <a:buAutoNum type="arabicPeriod"/>
            </a:pPr>
            <a:endParaRPr lang="en-US" sz="2800" b="1" dirty="0" smtClean="0"/>
          </a:p>
        </p:txBody>
      </p:sp>
      <p:sp>
        <p:nvSpPr>
          <p:cNvPr id="24580" name="Rectangle 5"/>
          <p:cNvSpPr>
            <a:spLocks noGrp="1" noChangeArrowheads="1"/>
          </p:cNvSpPr>
          <p:nvPr>
            <p:ph sz="half" idx="2"/>
          </p:nvPr>
        </p:nvSpPr>
        <p:spPr/>
        <p:txBody>
          <a:bodyPr/>
          <a:lstStyle/>
          <a:p>
            <a:pPr eaLnBrk="1" hangingPunct="1"/>
            <a:endParaRPr lang="en-GB" sz="2800" smtClean="0"/>
          </a:p>
        </p:txBody>
      </p:sp>
      <p:pic>
        <p:nvPicPr>
          <p:cNvPr id="6" name="Picture 5" descr="http://www.enjoyfrance.com/images/stories/world/tech/Adolf-Hitler.jpg"/>
          <p:cNvPicPr>
            <a:picLocks noChangeAspect="1" noChangeArrowheads="1"/>
          </p:cNvPicPr>
          <p:nvPr/>
        </p:nvPicPr>
        <p:blipFill>
          <a:blip r:embed="rId2" cstate="print"/>
          <a:srcRect/>
          <a:stretch>
            <a:fillRect/>
          </a:stretch>
        </p:blipFill>
        <p:spPr bwMode="auto">
          <a:xfrm>
            <a:off x="5638800" y="1524000"/>
            <a:ext cx="3248025"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sz="4000" b="1" dirty="0" smtClean="0">
                <a:solidFill>
                  <a:schemeClr val="tx1"/>
                </a:solidFill>
              </a:rPr>
              <a:t>Hitler was confident of victory over Stalin</a:t>
            </a:r>
          </a:p>
        </p:txBody>
      </p:sp>
      <p:sp>
        <p:nvSpPr>
          <p:cNvPr id="25603" name="Rectangle 4"/>
          <p:cNvSpPr>
            <a:spLocks noGrp="1" noChangeArrowheads="1"/>
          </p:cNvSpPr>
          <p:nvPr>
            <p:ph type="body" sz="half" idx="1"/>
          </p:nvPr>
        </p:nvSpPr>
        <p:spPr/>
        <p:txBody>
          <a:bodyPr/>
          <a:lstStyle/>
          <a:p>
            <a:pPr eaLnBrk="1" hangingPunct="1">
              <a:buFontTx/>
              <a:buNone/>
            </a:pPr>
            <a:r>
              <a:rPr lang="en-US" sz="2800" b="1" smtClean="0"/>
              <a:t>“We have only to kick in the door and the whole rotten structure will come crashing down”</a:t>
            </a:r>
          </a:p>
          <a:p>
            <a:pPr eaLnBrk="1" hangingPunct="1">
              <a:buFontTx/>
              <a:buNone/>
            </a:pPr>
            <a:endParaRPr lang="en-US" sz="2800" b="1" smtClean="0"/>
          </a:p>
          <a:p>
            <a:pPr eaLnBrk="1" hangingPunct="1">
              <a:buFontTx/>
              <a:buNone/>
            </a:pPr>
            <a:r>
              <a:rPr lang="en-US" sz="2800" smtClean="0"/>
              <a:t>Adolf Hitler </a:t>
            </a:r>
          </a:p>
        </p:txBody>
      </p:sp>
      <p:pic>
        <p:nvPicPr>
          <p:cNvPr id="25604" name="Picture 7" descr="hitler"/>
          <p:cNvPicPr>
            <a:picLocks noGrp="1" noChangeAspect="1" noChangeArrowheads="1"/>
          </p:cNvPicPr>
          <p:nvPr>
            <p:ph type="clipArt" sz="half" idx="2"/>
          </p:nvPr>
        </p:nvPicPr>
        <p:blipFill>
          <a:blip r:embed="rId2" cstate="print"/>
          <a:srcRect/>
          <a:stretch>
            <a:fillRect/>
          </a:stretch>
        </p:blipFill>
        <p:spPr>
          <a:xfrm>
            <a:off x="4648200" y="1752600"/>
            <a:ext cx="3768725" cy="4572000"/>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143000"/>
          </a:xfrm>
        </p:spPr>
        <p:txBody>
          <a:bodyPr/>
          <a:lstStyle/>
          <a:p>
            <a:pPr eaLnBrk="1" hangingPunct="1"/>
            <a:r>
              <a:rPr lang="en-US" altLang="zh-CN" b="1" dirty="0" smtClean="0">
                <a:solidFill>
                  <a:srgbClr val="FF0000"/>
                </a:solidFill>
              </a:rPr>
              <a:t>Operation Barbarossa</a:t>
            </a:r>
            <a:endParaRPr lang="en-US" altLang="zh-CN" dirty="0" smtClean="0"/>
          </a:p>
        </p:txBody>
      </p:sp>
      <p:sp>
        <p:nvSpPr>
          <p:cNvPr id="11267" name="Rectangle 3"/>
          <p:cNvSpPr>
            <a:spLocks noGrp="1" noChangeArrowheads="1"/>
          </p:cNvSpPr>
          <p:nvPr>
            <p:ph idx="1"/>
          </p:nvPr>
        </p:nvSpPr>
        <p:spPr>
          <a:xfrm>
            <a:off x="152400" y="1066800"/>
            <a:ext cx="6019800" cy="2743200"/>
          </a:xfrm>
        </p:spPr>
        <p:txBody>
          <a:bodyPr/>
          <a:lstStyle/>
          <a:p>
            <a:pPr eaLnBrk="1" hangingPunct="1"/>
            <a:r>
              <a:rPr lang="en-US" altLang="zh-CN" sz="2800" dirty="0" smtClean="0"/>
              <a:t>June 22, 1941 Hitler invades Russia with 3.5 million men.</a:t>
            </a:r>
          </a:p>
          <a:p>
            <a:pPr eaLnBrk="1" hangingPunct="1"/>
            <a:r>
              <a:rPr lang="en-US" altLang="zh-CN" sz="2800" dirty="0" smtClean="0"/>
              <a:t>Thought he would simply have to “kick in the door and the whole rotting structure would crumble”</a:t>
            </a:r>
          </a:p>
        </p:txBody>
      </p:sp>
      <p:pic>
        <p:nvPicPr>
          <p:cNvPr id="11268" name="Picture 4" descr="hitlerstalin"/>
          <p:cNvPicPr>
            <a:picLocks noChangeAspect="1" noChangeArrowheads="1"/>
          </p:cNvPicPr>
          <p:nvPr/>
        </p:nvPicPr>
        <p:blipFill>
          <a:blip r:embed="rId3" cstate="print"/>
          <a:srcRect/>
          <a:stretch>
            <a:fillRect/>
          </a:stretch>
        </p:blipFill>
        <p:spPr bwMode="auto">
          <a:xfrm>
            <a:off x="5943600" y="1447800"/>
            <a:ext cx="2995613" cy="4495800"/>
          </a:xfrm>
          <a:prstGeom prst="rect">
            <a:avLst/>
          </a:prstGeom>
          <a:noFill/>
          <a:ln w="9525">
            <a:noFill/>
            <a:miter lim="800000"/>
            <a:headEnd/>
            <a:tailEnd/>
          </a:ln>
        </p:spPr>
      </p:pic>
      <p:pic>
        <p:nvPicPr>
          <p:cNvPr id="11269" name="Picture 6" descr="stalin and hitler over poland"/>
          <p:cNvPicPr>
            <a:picLocks noChangeAspect="1" noChangeArrowheads="1"/>
          </p:cNvPicPr>
          <p:nvPr/>
        </p:nvPicPr>
        <p:blipFill>
          <a:blip r:embed="rId4" cstate="print"/>
          <a:srcRect/>
          <a:stretch>
            <a:fillRect/>
          </a:stretch>
        </p:blipFill>
        <p:spPr bwMode="auto">
          <a:xfrm>
            <a:off x="0" y="3352800"/>
            <a:ext cx="5105400" cy="3505200"/>
          </a:xfrm>
          <a:prstGeom prst="rect">
            <a:avLst/>
          </a:prstGeom>
          <a:noFill/>
          <a:ln w="9525">
            <a:noFill/>
            <a:miter lim="800000"/>
            <a:headEnd/>
            <a:tailEnd/>
          </a:ln>
        </p:spPr>
      </p:pic>
    </p:spTree>
  </p:cSld>
  <p:clrMapOvr>
    <a:masterClrMapping/>
  </p:clrMapOvr>
  <p:transition>
    <p:strips dir="l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762000"/>
          </a:xfrm>
        </p:spPr>
        <p:txBody>
          <a:bodyPr/>
          <a:lstStyle/>
          <a:p>
            <a:pPr eaLnBrk="1" hangingPunct="1"/>
            <a:r>
              <a:rPr lang="en-US" sz="2800" b="1" smtClean="0">
                <a:solidFill>
                  <a:schemeClr val="tx1"/>
                </a:solidFill>
              </a:rPr>
              <a:t>The Nazis used a Big Boot..</a:t>
            </a:r>
          </a:p>
        </p:txBody>
      </p:sp>
      <p:sp>
        <p:nvSpPr>
          <p:cNvPr id="58371" name="Rectangle 3"/>
          <p:cNvSpPr>
            <a:spLocks noGrp="1" noChangeArrowheads="1"/>
          </p:cNvSpPr>
          <p:nvPr>
            <p:ph type="body" sz="half" idx="1"/>
          </p:nvPr>
        </p:nvSpPr>
        <p:spPr>
          <a:xfrm>
            <a:off x="609600" y="1066800"/>
            <a:ext cx="5105400" cy="5029200"/>
          </a:xfrm>
        </p:spPr>
        <p:txBody>
          <a:bodyPr>
            <a:normAutofit fontScale="85000" lnSpcReduction="20000"/>
          </a:bodyPr>
          <a:lstStyle/>
          <a:p>
            <a:pPr eaLnBrk="1" hangingPunct="1">
              <a:defRPr/>
            </a:pPr>
            <a:r>
              <a:rPr lang="en-US" sz="2400" b="1" dirty="0" smtClean="0"/>
              <a:t>3000 Tanks</a:t>
            </a:r>
          </a:p>
          <a:p>
            <a:pPr eaLnBrk="1" hangingPunct="1">
              <a:defRPr/>
            </a:pPr>
            <a:r>
              <a:rPr lang="en-US" sz="2400" b="1" dirty="0" smtClean="0"/>
              <a:t>5000 planes</a:t>
            </a:r>
          </a:p>
          <a:p>
            <a:pPr eaLnBrk="1" hangingPunct="1">
              <a:defRPr/>
            </a:pPr>
            <a:r>
              <a:rPr lang="en-US" sz="2400" b="1" dirty="0" smtClean="0"/>
              <a:t>An army of 3 million men.</a:t>
            </a:r>
          </a:p>
          <a:p>
            <a:pPr eaLnBrk="1" hangingPunct="1">
              <a:defRPr/>
            </a:pPr>
            <a:r>
              <a:rPr lang="en-US" sz="2400" b="1" dirty="0" smtClean="0"/>
              <a:t>Nazi troops were told to use ‘Blitzkrieg’ assaults.</a:t>
            </a:r>
          </a:p>
          <a:p>
            <a:pPr eaLnBrk="1" hangingPunct="1">
              <a:defRPr/>
            </a:pPr>
            <a:r>
              <a:rPr lang="en-US" sz="2400" b="1" dirty="0" smtClean="0"/>
              <a:t>In a country the size of Russia this meant slaughtering any captured Russians to avoid moving large numbers of prisoners around.</a:t>
            </a:r>
          </a:p>
          <a:p>
            <a:pPr>
              <a:lnSpc>
                <a:spcPct val="90000"/>
              </a:lnSpc>
              <a:buNone/>
            </a:pPr>
            <a:r>
              <a:rPr lang="en-US" sz="2400" b="1" dirty="0" smtClean="0"/>
              <a:t>In some battles German soldiers drowned Russian civilians in swamps rather than ‘waste’ bullets. The Nazi forces had expected a quick victory but Soviet resistance (and the bitter Russian winter) stopped the Germans in the suburbs outside of Moscow.</a:t>
            </a:r>
          </a:p>
          <a:p>
            <a:pPr>
              <a:lnSpc>
                <a:spcPct val="90000"/>
              </a:lnSpc>
              <a:buNone/>
            </a:pPr>
            <a:r>
              <a:rPr lang="en-US" sz="2400" b="1" dirty="0" smtClean="0"/>
              <a:t>The Nazi ‘take no prisoners’ approach had a weakness – Russians now knew they had to either kill or be killed.</a:t>
            </a:r>
          </a:p>
          <a:p>
            <a:pPr eaLnBrk="1" hangingPunct="1">
              <a:defRPr/>
            </a:pPr>
            <a:endParaRPr lang="en-US" sz="2400" b="1" dirty="0" smtClean="0"/>
          </a:p>
          <a:p>
            <a:pPr marL="0" indent="0" eaLnBrk="1" hangingPunct="1">
              <a:buFontTx/>
              <a:buNone/>
              <a:defRPr/>
            </a:pPr>
            <a:endParaRPr lang="en-US" sz="2400" b="1" dirty="0" smtClean="0"/>
          </a:p>
          <a:p>
            <a:pPr eaLnBrk="1" hangingPunct="1">
              <a:defRPr/>
            </a:pPr>
            <a:endParaRPr lang="en-US" sz="2800" b="1" dirty="0" smtClean="0"/>
          </a:p>
        </p:txBody>
      </p:sp>
      <p:pic>
        <p:nvPicPr>
          <p:cNvPr id="27652" name="Picture 6" descr="Image:Stalin 02.jpg">
            <a:hlinkClick r:id="rId2"/>
          </p:cNvPr>
          <p:cNvPicPr>
            <a:picLocks noChangeAspect="1" noChangeArrowheads="1"/>
          </p:cNvPicPr>
          <p:nvPr/>
        </p:nvPicPr>
        <p:blipFill>
          <a:blip r:embed="rId3" cstate="print"/>
          <a:srcRect/>
          <a:stretch>
            <a:fillRect/>
          </a:stretch>
        </p:blipFill>
        <p:spPr bwMode="auto">
          <a:xfrm>
            <a:off x="6007100" y="1447800"/>
            <a:ext cx="2747963"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sz="half" idx="1"/>
          </p:nvPr>
        </p:nvSpPr>
        <p:spPr>
          <a:xfrm>
            <a:off x="457200" y="533400"/>
            <a:ext cx="4038600" cy="5592763"/>
          </a:xfrm>
        </p:spPr>
        <p:txBody>
          <a:bodyPr/>
          <a:lstStyle/>
          <a:p>
            <a:pPr>
              <a:lnSpc>
                <a:spcPct val="90000"/>
              </a:lnSpc>
              <a:spcAft>
                <a:spcPct val="20000"/>
              </a:spcAft>
            </a:pPr>
            <a:r>
              <a:rPr lang="en-US" sz="2400" dirty="0" smtClean="0">
                <a:solidFill>
                  <a:schemeClr val="bg1"/>
                </a:solidFill>
              </a:rPr>
              <a:t>Hitler was convinced that the way to defeat Britain was to first smash the Soviet Union. </a:t>
            </a:r>
            <a:endParaRPr lang="en-US" sz="2400" b="1" dirty="0" smtClean="0">
              <a:solidFill>
                <a:schemeClr val="bg1"/>
              </a:solidFill>
              <a:sym typeface="Symbol" pitchFamily="18" charset="2"/>
            </a:endParaRPr>
          </a:p>
          <a:p>
            <a:pPr eaLnBrk="1" hangingPunct="1">
              <a:lnSpc>
                <a:spcPct val="90000"/>
              </a:lnSpc>
            </a:pPr>
            <a:r>
              <a:rPr lang="en-US" sz="2400" dirty="0" smtClean="0">
                <a:solidFill>
                  <a:schemeClr val="bg1"/>
                </a:solidFill>
              </a:rPr>
              <a:t>He thought that the British were resisting only because they were expecting Soviet support. </a:t>
            </a:r>
          </a:p>
          <a:p>
            <a:pPr eaLnBrk="1" hangingPunct="1">
              <a:lnSpc>
                <a:spcPct val="90000"/>
              </a:lnSpc>
            </a:pPr>
            <a:r>
              <a:rPr lang="en-US" sz="2400" dirty="0" smtClean="0">
                <a:solidFill>
                  <a:schemeClr val="bg1"/>
                </a:solidFill>
              </a:rPr>
              <a:t>He also thought that the Soviets could be easily defeated. </a:t>
            </a:r>
          </a:p>
          <a:p>
            <a:pPr eaLnBrk="1" hangingPunct="1">
              <a:lnSpc>
                <a:spcPct val="90000"/>
              </a:lnSpc>
            </a:pPr>
            <a:r>
              <a:rPr lang="en-US" sz="2400" dirty="0" smtClean="0">
                <a:solidFill>
                  <a:schemeClr val="bg1"/>
                </a:solidFill>
              </a:rPr>
              <a:t>He planned to invade in the spring of 1941 but was delayed by problems in the Balkans. </a:t>
            </a:r>
          </a:p>
          <a:p>
            <a:pPr eaLnBrk="1" hangingPunct="1">
              <a:lnSpc>
                <a:spcPct val="90000"/>
              </a:lnSpc>
            </a:pPr>
            <a:endParaRPr lang="en-US" sz="2400" dirty="0" smtClean="0">
              <a:solidFill>
                <a:schemeClr val="hlink"/>
              </a:solidFill>
            </a:endParaRPr>
          </a:p>
        </p:txBody>
      </p:sp>
      <p:pic>
        <p:nvPicPr>
          <p:cNvPr id="16387" name="Picture 9" descr="3c32628u_lrg"/>
          <p:cNvPicPr>
            <a:picLocks noChangeAspect="1" noChangeArrowheads="1"/>
          </p:cNvPicPr>
          <p:nvPr/>
        </p:nvPicPr>
        <p:blipFill>
          <a:blip r:embed="rId3" cstate="print"/>
          <a:srcRect/>
          <a:stretch>
            <a:fillRect/>
          </a:stretch>
        </p:blipFill>
        <p:spPr bwMode="auto">
          <a:xfrm>
            <a:off x="4724400" y="533400"/>
            <a:ext cx="3810000"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sz="half" idx="1"/>
          </p:nvPr>
        </p:nvSpPr>
        <p:spPr/>
        <p:txBody>
          <a:bodyPr/>
          <a:lstStyle/>
          <a:p>
            <a:pPr>
              <a:lnSpc>
                <a:spcPct val="90000"/>
              </a:lnSpc>
              <a:spcAft>
                <a:spcPct val="20000"/>
              </a:spcAft>
            </a:pPr>
            <a:r>
              <a:rPr lang="en-US" dirty="0" smtClean="0">
                <a:solidFill>
                  <a:schemeClr val="bg1"/>
                </a:solidFill>
              </a:rPr>
              <a:t>After the Italians had failed to capture Greece in 1940, the British still held air bases there. </a:t>
            </a:r>
            <a:endParaRPr lang="en-US" b="1" dirty="0" smtClean="0">
              <a:solidFill>
                <a:schemeClr val="bg1"/>
              </a:solidFill>
              <a:sym typeface="Symbol" pitchFamily="18" charset="2"/>
            </a:endParaRPr>
          </a:p>
          <a:p>
            <a:pPr>
              <a:lnSpc>
                <a:spcPct val="90000"/>
              </a:lnSpc>
              <a:spcAft>
                <a:spcPct val="20000"/>
              </a:spcAft>
            </a:pPr>
            <a:r>
              <a:rPr lang="en-US" dirty="0" smtClean="0">
                <a:solidFill>
                  <a:schemeClr val="bg1"/>
                </a:solidFill>
              </a:rPr>
              <a:t>Hitler seized Greece and Yugoslavia in April 1941.</a:t>
            </a:r>
          </a:p>
          <a:p>
            <a:pPr eaLnBrk="1" hangingPunct="1"/>
            <a:endParaRPr lang="en-US" dirty="0" smtClean="0">
              <a:solidFill>
                <a:schemeClr val="hlink"/>
              </a:solidFill>
            </a:endParaRPr>
          </a:p>
        </p:txBody>
      </p:sp>
      <p:pic>
        <p:nvPicPr>
          <p:cNvPr id="17411" name="Picture 8" descr="German-Bombing-of-Piraeus-in-Greece"/>
          <p:cNvPicPr>
            <a:picLocks noChangeAspect="1" noChangeArrowheads="1"/>
          </p:cNvPicPr>
          <p:nvPr/>
        </p:nvPicPr>
        <p:blipFill>
          <a:blip r:embed="rId3" cstate="print"/>
          <a:srcRect/>
          <a:stretch>
            <a:fillRect/>
          </a:stretch>
        </p:blipFill>
        <p:spPr bwMode="auto">
          <a:xfrm>
            <a:off x="4648200" y="1371600"/>
            <a:ext cx="4305300" cy="3495675"/>
          </a:xfrm>
          <a:prstGeom prst="rect">
            <a:avLst/>
          </a:prstGeom>
          <a:noFill/>
          <a:ln w="9525">
            <a:noFill/>
            <a:miter lim="800000"/>
            <a:headEnd/>
            <a:tailEnd/>
          </a:ln>
        </p:spPr>
      </p:pic>
      <p:sp>
        <p:nvSpPr>
          <p:cNvPr id="17412" name="Text Box 9"/>
          <p:cNvSpPr txBox="1">
            <a:spLocks noChangeArrowheads="1"/>
          </p:cNvSpPr>
          <p:nvPr/>
        </p:nvSpPr>
        <p:spPr bwMode="auto">
          <a:xfrm>
            <a:off x="5257800" y="5257800"/>
            <a:ext cx="3200400" cy="396875"/>
          </a:xfrm>
          <a:prstGeom prst="rect">
            <a:avLst/>
          </a:prstGeom>
          <a:noFill/>
          <a:ln w="9525">
            <a:noFill/>
            <a:miter lim="800000"/>
            <a:headEnd/>
            <a:tailEnd/>
          </a:ln>
        </p:spPr>
        <p:txBody>
          <a:bodyPr>
            <a:spAutoFit/>
          </a:bodyPr>
          <a:lstStyle/>
          <a:p>
            <a:r>
              <a:rPr lang="en-US" sz="2000" dirty="0">
                <a:solidFill>
                  <a:schemeClr val="bg1"/>
                </a:solidFill>
              </a:rPr>
              <a:t>After a battle in Greece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sz="half" idx="1"/>
          </p:nvPr>
        </p:nvSpPr>
        <p:spPr>
          <a:xfrm>
            <a:off x="228600" y="609600"/>
            <a:ext cx="4038600" cy="5516563"/>
          </a:xfrm>
        </p:spPr>
        <p:txBody>
          <a:bodyPr/>
          <a:lstStyle/>
          <a:p>
            <a:pPr>
              <a:lnSpc>
                <a:spcPct val="90000"/>
              </a:lnSpc>
              <a:spcAft>
                <a:spcPct val="20000"/>
              </a:spcAft>
            </a:pPr>
            <a:r>
              <a:rPr lang="en-US" sz="2400" dirty="0" smtClean="0">
                <a:solidFill>
                  <a:schemeClr val="bg1"/>
                </a:solidFill>
              </a:rPr>
              <a:t>Then Hitler invaded the Soviet Union in June 1941. </a:t>
            </a:r>
            <a:endParaRPr lang="en-US" sz="2400" b="1" dirty="0" smtClean="0">
              <a:solidFill>
                <a:schemeClr val="bg1"/>
              </a:solidFill>
              <a:sym typeface="Symbol" pitchFamily="18" charset="2"/>
            </a:endParaRPr>
          </a:p>
          <a:p>
            <a:pPr eaLnBrk="1" hangingPunct="1"/>
            <a:r>
              <a:rPr lang="en-US" sz="2400" dirty="0" smtClean="0">
                <a:solidFill>
                  <a:schemeClr val="bg1"/>
                </a:solidFill>
              </a:rPr>
              <a:t>The attack on the Soviet Union stretched out for 1,800 miles. </a:t>
            </a:r>
          </a:p>
          <a:p>
            <a:pPr eaLnBrk="1" hangingPunct="1"/>
            <a:r>
              <a:rPr lang="en-US" sz="2400" dirty="0" smtClean="0">
                <a:solidFill>
                  <a:schemeClr val="bg1"/>
                </a:solidFill>
              </a:rPr>
              <a:t>German troops moved quickly and captured two million Russian soldiers by November. </a:t>
            </a:r>
          </a:p>
          <a:p>
            <a:pPr eaLnBrk="1" hangingPunct="1"/>
            <a:r>
              <a:rPr lang="en-US" sz="2400" dirty="0" smtClean="0">
                <a:solidFill>
                  <a:schemeClr val="bg1"/>
                </a:solidFill>
              </a:rPr>
              <a:t>The Germans were within 25 miles of Moscow. </a:t>
            </a:r>
          </a:p>
          <a:p>
            <a:pPr>
              <a:lnSpc>
                <a:spcPct val="90000"/>
              </a:lnSpc>
              <a:spcAft>
                <a:spcPct val="20000"/>
              </a:spcAft>
            </a:pPr>
            <a:endParaRPr lang="en-US" sz="2400" b="1" dirty="0" smtClean="0">
              <a:solidFill>
                <a:schemeClr val="hlink"/>
              </a:solidFill>
              <a:sym typeface="Symbol" pitchFamily="18" charset="2"/>
            </a:endParaRPr>
          </a:p>
          <a:p>
            <a:pPr eaLnBrk="1" hangingPunct="1"/>
            <a:endParaRPr lang="en-US" sz="2400" dirty="0" smtClean="0">
              <a:solidFill>
                <a:schemeClr val="hlink"/>
              </a:solidFill>
            </a:endParaRPr>
          </a:p>
        </p:txBody>
      </p:sp>
      <p:sp>
        <p:nvSpPr>
          <p:cNvPr id="18435" name="Rectangle 6"/>
          <p:cNvSpPr>
            <a:spLocks noGrp="1" noChangeArrowheads="1"/>
          </p:cNvSpPr>
          <p:nvPr>
            <p:ph sz="half" idx="2"/>
          </p:nvPr>
        </p:nvSpPr>
        <p:spPr>
          <a:xfrm>
            <a:off x="4648200" y="4191000"/>
            <a:ext cx="4038600" cy="1935163"/>
          </a:xfrm>
        </p:spPr>
        <p:txBody>
          <a:bodyPr/>
          <a:lstStyle/>
          <a:p>
            <a:pPr eaLnBrk="1" hangingPunct="1">
              <a:buFontTx/>
              <a:buNone/>
            </a:pPr>
            <a:endParaRPr lang="en-US" sz="2400" dirty="0" smtClean="0">
              <a:solidFill>
                <a:schemeClr val="hlink"/>
              </a:solidFill>
            </a:endParaRPr>
          </a:p>
        </p:txBody>
      </p:sp>
      <p:pic>
        <p:nvPicPr>
          <p:cNvPr id="18436" name="Picture 9" descr="battle-stalingrad-5"/>
          <p:cNvPicPr>
            <a:picLocks noChangeAspect="1" noChangeArrowheads="1"/>
          </p:cNvPicPr>
          <p:nvPr/>
        </p:nvPicPr>
        <p:blipFill>
          <a:blip r:embed="rId3" cstate="print"/>
          <a:srcRect/>
          <a:stretch>
            <a:fillRect/>
          </a:stretch>
        </p:blipFill>
        <p:spPr bwMode="auto">
          <a:xfrm>
            <a:off x="4724400" y="152400"/>
            <a:ext cx="4267200" cy="2209800"/>
          </a:xfrm>
          <a:prstGeom prst="rect">
            <a:avLst/>
          </a:prstGeom>
          <a:noFill/>
          <a:ln w="9525">
            <a:noFill/>
            <a:miter lim="800000"/>
            <a:headEnd/>
            <a:tailEnd/>
          </a:ln>
        </p:spPr>
      </p:pic>
      <p:pic>
        <p:nvPicPr>
          <p:cNvPr id="5" name="Picture 2" descr="map Barbarossa"/>
          <p:cNvPicPr>
            <a:picLocks noChangeAspect="1" noChangeArrowheads="1"/>
          </p:cNvPicPr>
          <p:nvPr/>
        </p:nvPicPr>
        <p:blipFill>
          <a:blip r:embed="rId4" cstate="print"/>
          <a:srcRect/>
          <a:stretch>
            <a:fillRect/>
          </a:stretch>
        </p:blipFill>
        <p:spPr bwMode="auto">
          <a:xfrm>
            <a:off x="4267200" y="2590800"/>
            <a:ext cx="5033610" cy="4038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457200"/>
            <a:ext cx="7772400" cy="1143000"/>
          </a:xfrm>
        </p:spPr>
        <p:txBody>
          <a:bodyPr/>
          <a:lstStyle/>
          <a:p>
            <a:pPr eaLnBrk="1" hangingPunct="1"/>
            <a:r>
              <a:rPr lang="en-US" sz="3200" b="1" dirty="0" smtClean="0">
                <a:solidFill>
                  <a:schemeClr val="tx1"/>
                </a:solidFill>
              </a:rPr>
              <a:t>On September 1, 1939 Nazi planes attacked Poland</a:t>
            </a:r>
          </a:p>
        </p:txBody>
      </p:sp>
      <p:sp>
        <p:nvSpPr>
          <p:cNvPr id="7171" name="Rectangle 8"/>
          <p:cNvSpPr>
            <a:spLocks noGrp="1" noChangeArrowheads="1"/>
          </p:cNvSpPr>
          <p:nvPr>
            <p:ph sz="half" idx="1"/>
          </p:nvPr>
        </p:nvSpPr>
        <p:spPr/>
        <p:txBody>
          <a:bodyPr/>
          <a:lstStyle/>
          <a:p>
            <a:pPr eaLnBrk="1" hangingPunct="1"/>
            <a:endParaRPr lang="en-GB" sz="2800" dirty="0" smtClean="0"/>
          </a:p>
        </p:txBody>
      </p:sp>
      <p:sp>
        <p:nvSpPr>
          <p:cNvPr id="45061" name="Rectangle 5"/>
          <p:cNvSpPr>
            <a:spLocks noGrp="1" noChangeArrowheads="1"/>
          </p:cNvSpPr>
          <p:nvPr>
            <p:ph type="body" sz="half" idx="2"/>
          </p:nvPr>
        </p:nvSpPr>
        <p:spPr>
          <a:xfrm>
            <a:off x="457200" y="4191000"/>
            <a:ext cx="8382000" cy="1981200"/>
          </a:xfrm>
        </p:spPr>
        <p:txBody>
          <a:bodyPr>
            <a:normAutofit fontScale="92500" lnSpcReduction="10000"/>
          </a:bodyPr>
          <a:lstStyle/>
          <a:p>
            <a:pPr eaLnBrk="1" hangingPunct="1">
              <a:buFontTx/>
              <a:buNone/>
            </a:pPr>
            <a:r>
              <a:rPr lang="en-US" sz="2400" b="1" dirty="0" smtClean="0"/>
              <a:t>The Nazis employed “Blitzkrieg” (lightning warfare) techniques:</a:t>
            </a:r>
          </a:p>
          <a:p>
            <a:pPr eaLnBrk="1" hangingPunct="1"/>
            <a:r>
              <a:rPr lang="en-US" sz="2400" b="1" i="1" dirty="0" smtClean="0"/>
              <a:t>Luftwaffe </a:t>
            </a:r>
            <a:r>
              <a:rPr lang="en-US" sz="2400" b="1" dirty="0" smtClean="0"/>
              <a:t>dive bombers would destroy cities, wipe out </a:t>
            </a:r>
            <a:r>
              <a:rPr lang="en-US" sz="2400" b="1" dirty="0" err="1" smtClean="0"/>
              <a:t>defences</a:t>
            </a:r>
            <a:r>
              <a:rPr lang="en-US" sz="2400" b="1" dirty="0" smtClean="0"/>
              <a:t> and terrify civilians.</a:t>
            </a:r>
          </a:p>
          <a:p>
            <a:pPr eaLnBrk="1" hangingPunct="1"/>
            <a:r>
              <a:rPr lang="en-US" sz="2400" b="1" i="1" dirty="0" smtClean="0"/>
              <a:t>Panzer</a:t>
            </a:r>
            <a:r>
              <a:rPr lang="en-US" sz="2400" b="1" dirty="0" smtClean="0"/>
              <a:t> tank divisions rapidly encircled Polish </a:t>
            </a:r>
            <a:r>
              <a:rPr lang="en-CA" sz="2400" b="1" dirty="0" smtClean="0"/>
              <a:t>defences</a:t>
            </a:r>
            <a:r>
              <a:rPr lang="en-US" sz="2400" b="1" dirty="0" smtClean="0"/>
              <a:t> and destroyed them quickly.</a:t>
            </a:r>
            <a:endParaRPr lang="en-US" sz="2400" b="1" i="1" dirty="0" smtClean="0"/>
          </a:p>
        </p:txBody>
      </p:sp>
      <p:pic>
        <p:nvPicPr>
          <p:cNvPr id="7173" name="Picture 7" descr="Image:Junkers Ju87.jpg">
            <a:hlinkClick r:id="rId2"/>
          </p:cNvPr>
          <p:cNvPicPr>
            <a:picLocks noChangeAspect="1" noChangeArrowheads="1"/>
          </p:cNvPicPr>
          <p:nvPr/>
        </p:nvPicPr>
        <p:blipFill>
          <a:blip r:embed="rId3" cstate="print"/>
          <a:srcRect/>
          <a:stretch>
            <a:fillRect/>
          </a:stretch>
        </p:blipFill>
        <p:spPr bwMode="auto">
          <a:xfrm>
            <a:off x="1219200" y="1733550"/>
            <a:ext cx="4267200" cy="2346325"/>
          </a:xfrm>
          <a:prstGeom prst="rect">
            <a:avLst/>
          </a:prstGeom>
          <a:noFill/>
          <a:ln w="9525">
            <a:noFill/>
            <a:miter lim="800000"/>
            <a:headEnd/>
            <a:tailEnd/>
          </a:ln>
        </p:spPr>
      </p:pic>
      <p:pic>
        <p:nvPicPr>
          <p:cNvPr id="7174" name="Picture 10" descr="invasion%20of%20poland"/>
          <p:cNvPicPr>
            <a:picLocks noChangeAspect="1" noChangeArrowheads="1"/>
          </p:cNvPicPr>
          <p:nvPr/>
        </p:nvPicPr>
        <p:blipFill>
          <a:blip r:embed="rId4" cstate="print"/>
          <a:srcRect/>
          <a:stretch>
            <a:fillRect/>
          </a:stretch>
        </p:blipFill>
        <p:spPr bwMode="auto">
          <a:xfrm>
            <a:off x="6019800" y="1600200"/>
            <a:ext cx="2819400" cy="2613025"/>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sz="half" idx="1"/>
          </p:nvPr>
        </p:nvSpPr>
        <p:spPr>
          <a:xfrm>
            <a:off x="457200" y="685800"/>
            <a:ext cx="3429000" cy="5440363"/>
          </a:xfrm>
        </p:spPr>
        <p:txBody>
          <a:bodyPr/>
          <a:lstStyle/>
          <a:p>
            <a:pPr>
              <a:lnSpc>
                <a:spcPct val="90000"/>
              </a:lnSpc>
              <a:spcAft>
                <a:spcPct val="20000"/>
              </a:spcAft>
            </a:pPr>
            <a:r>
              <a:rPr lang="en-US" sz="2400" dirty="0" smtClean="0">
                <a:solidFill>
                  <a:schemeClr val="bg1"/>
                </a:solidFill>
              </a:rPr>
              <a:t>However, winter came early in 1941 and, combined with fierce Russian resistance, forced the Germans to halt. </a:t>
            </a:r>
            <a:endParaRPr lang="en-US" sz="2400" b="1" dirty="0" smtClean="0">
              <a:solidFill>
                <a:schemeClr val="bg1"/>
              </a:solidFill>
              <a:sym typeface="Symbol" pitchFamily="18" charset="2"/>
            </a:endParaRPr>
          </a:p>
          <a:p>
            <a:pPr eaLnBrk="1" hangingPunct="1">
              <a:lnSpc>
                <a:spcPct val="80000"/>
              </a:lnSpc>
            </a:pPr>
            <a:r>
              <a:rPr lang="en-US" sz="2400" dirty="0" smtClean="0">
                <a:solidFill>
                  <a:schemeClr val="bg1"/>
                </a:solidFill>
              </a:rPr>
              <a:t>This marked the first time in the war that the Germans had been stopped. </a:t>
            </a:r>
          </a:p>
          <a:p>
            <a:pPr eaLnBrk="1" hangingPunct="1">
              <a:lnSpc>
                <a:spcPct val="80000"/>
              </a:lnSpc>
            </a:pPr>
            <a:r>
              <a:rPr lang="en-US" sz="2400" dirty="0" smtClean="0">
                <a:solidFill>
                  <a:schemeClr val="bg1"/>
                </a:solidFill>
              </a:rPr>
              <a:t>The Germans were not equipped for the bitter Russian winter. </a:t>
            </a:r>
          </a:p>
          <a:p>
            <a:pPr eaLnBrk="1" hangingPunct="1">
              <a:lnSpc>
                <a:spcPct val="80000"/>
              </a:lnSpc>
            </a:pPr>
            <a:r>
              <a:rPr lang="en-US" sz="2400" dirty="0" smtClean="0">
                <a:solidFill>
                  <a:schemeClr val="bg1"/>
                </a:solidFill>
              </a:rPr>
              <a:t>In December, the Soviet army counterattacked.</a:t>
            </a:r>
          </a:p>
          <a:p>
            <a:pPr eaLnBrk="1" hangingPunct="1">
              <a:lnSpc>
                <a:spcPct val="80000"/>
              </a:lnSpc>
            </a:pPr>
            <a:endParaRPr lang="en-US" sz="2400" dirty="0" smtClean="0">
              <a:solidFill>
                <a:schemeClr val="hlink"/>
              </a:solidFill>
            </a:endParaRPr>
          </a:p>
        </p:txBody>
      </p:sp>
      <p:sp>
        <p:nvSpPr>
          <p:cNvPr id="19459" name="Rectangle 6"/>
          <p:cNvSpPr>
            <a:spLocks noGrp="1" noChangeArrowheads="1"/>
          </p:cNvSpPr>
          <p:nvPr>
            <p:ph sz="half" idx="2"/>
          </p:nvPr>
        </p:nvSpPr>
        <p:spPr/>
        <p:txBody>
          <a:bodyPr/>
          <a:lstStyle/>
          <a:p>
            <a:pPr eaLnBrk="1" hangingPunct="1">
              <a:lnSpc>
                <a:spcPct val="80000"/>
              </a:lnSpc>
            </a:pPr>
            <a:endParaRPr lang="en-US" sz="2400" smtClean="0"/>
          </a:p>
        </p:txBody>
      </p:sp>
      <p:pic>
        <p:nvPicPr>
          <p:cNvPr id="19460" name="Picture 8" descr="fi01_05a"/>
          <p:cNvPicPr>
            <a:picLocks noChangeAspect="1" noChangeArrowheads="1"/>
          </p:cNvPicPr>
          <p:nvPr/>
        </p:nvPicPr>
        <p:blipFill>
          <a:blip r:embed="rId3" cstate="print"/>
          <a:srcRect/>
          <a:stretch>
            <a:fillRect/>
          </a:stretch>
        </p:blipFill>
        <p:spPr bwMode="auto">
          <a:xfrm>
            <a:off x="4267200" y="609600"/>
            <a:ext cx="4572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CA" altLang="zh-CN" smtClean="0"/>
          </a:p>
        </p:txBody>
      </p:sp>
      <p:sp>
        <p:nvSpPr>
          <p:cNvPr id="12291" name="Rectangle 3"/>
          <p:cNvSpPr>
            <a:spLocks noGrp="1" noChangeArrowheads="1"/>
          </p:cNvSpPr>
          <p:nvPr>
            <p:ph idx="1"/>
          </p:nvPr>
        </p:nvSpPr>
        <p:spPr/>
        <p:txBody>
          <a:bodyPr/>
          <a:lstStyle/>
          <a:p>
            <a:pPr eaLnBrk="1" hangingPunct="1"/>
            <a:endParaRPr lang="en-CA" altLang="zh-CN" smtClean="0"/>
          </a:p>
        </p:txBody>
      </p:sp>
      <p:pic>
        <p:nvPicPr>
          <p:cNvPr id="12292" name="Picture 4" descr="barbarossa"/>
          <p:cNvPicPr>
            <a:picLocks noChangeAspect="1" noChangeArrowheads="1"/>
          </p:cNvPicPr>
          <p:nvPr/>
        </p:nvPicPr>
        <p:blipFill>
          <a:blip r:embed="rId3" cstate="print"/>
          <a:srcRect/>
          <a:stretch>
            <a:fillRect/>
          </a:stretch>
        </p:blipFill>
        <p:spPr bwMode="auto">
          <a:xfrm>
            <a:off x="0" y="0"/>
            <a:ext cx="9144000" cy="6773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zh-CN" smtClean="0"/>
              <a:t>Not so easy…</a:t>
            </a:r>
          </a:p>
        </p:txBody>
      </p:sp>
      <p:sp>
        <p:nvSpPr>
          <p:cNvPr id="14339" name="Rectangle 3"/>
          <p:cNvSpPr>
            <a:spLocks noGrp="1" noChangeArrowheads="1"/>
          </p:cNvSpPr>
          <p:nvPr>
            <p:ph idx="1"/>
          </p:nvPr>
        </p:nvSpPr>
        <p:spPr>
          <a:xfrm>
            <a:off x="457200" y="1600200"/>
            <a:ext cx="5181600" cy="4952999"/>
          </a:xfrm>
        </p:spPr>
        <p:txBody>
          <a:bodyPr>
            <a:normAutofit lnSpcReduction="10000"/>
          </a:bodyPr>
          <a:lstStyle/>
          <a:p>
            <a:pPr eaLnBrk="1" hangingPunct="1">
              <a:lnSpc>
                <a:spcPct val="90000"/>
              </a:lnSpc>
            </a:pPr>
            <a:r>
              <a:rPr lang="en-US" altLang="zh-CN" dirty="0" smtClean="0"/>
              <a:t>Russia’s great ally, winter, saved the day</a:t>
            </a:r>
          </a:p>
          <a:p>
            <a:pPr eaLnBrk="1" hangingPunct="1">
              <a:lnSpc>
                <a:spcPct val="90000"/>
              </a:lnSpc>
            </a:pPr>
            <a:r>
              <a:rPr lang="en-US" altLang="zh-CN" dirty="0" smtClean="0"/>
              <a:t>Winter 1941 stalls offensive</a:t>
            </a:r>
          </a:p>
          <a:p>
            <a:pPr eaLnBrk="1" hangingPunct="1">
              <a:lnSpc>
                <a:spcPct val="90000"/>
              </a:lnSpc>
            </a:pPr>
            <a:r>
              <a:rPr lang="en-US" altLang="zh-CN" dirty="0" smtClean="0"/>
              <a:t>1942 - Battle of Stalingrad Germany suffers 300,000 casualties</a:t>
            </a:r>
          </a:p>
          <a:p>
            <a:pPr eaLnBrk="1" hangingPunct="1">
              <a:lnSpc>
                <a:spcPct val="90000"/>
              </a:lnSpc>
            </a:pPr>
            <a:r>
              <a:rPr lang="en-US" altLang="zh-CN" dirty="0" smtClean="0"/>
              <a:t>By the Spring of 1943, the tide had turned and Germany was retreating in the East</a:t>
            </a:r>
          </a:p>
        </p:txBody>
      </p:sp>
      <p:pic>
        <p:nvPicPr>
          <p:cNvPr id="4" name="Picture 4" descr="barbarossa1"/>
          <p:cNvPicPr>
            <a:picLocks noChangeAspect="1" noChangeArrowheads="1"/>
          </p:cNvPicPr>
          <p:nvPr/>
        </p:nvPicPr>
        <p:blipFill>
          <a:blip r:embed="rId2" cstate="print"/>
          <a:srcRect/>
          <a:stretch>
            <a:fillRect/>
          </a:stretch>
        </p:blipFill>
        <p:spPr bwMode="auto">
          <a:xfrm>
            <a:off x="5105400" y="2133600"/>
            <a:ext cx="3437227" cy="257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228600" y="0"/>
            <a:ext cx="8540750" cy="1143000"/>
          </a:xfrm>
        </p:spPr>
        <p:txBody>
          <a:bodyPr/>
          <a:lstStyle/>
          <a:p>
            <a:r>
              <a:rPr lang="en-US"/>
              <a:t>Battle of Stalingrad cont…</a:t>
            </a:r>
          </a:p>
        </p:txBody>
      </p:sp>
      <p:sp>
        <p:nvSpPr>
          <p:cNvPr id="64515" name="Rectangle 3"/>
          <p:cNvSpPr>
            <a:spLocks noGrp="1" noRot="1" noChangeArrowheads="1"/>
          </p:cNvSpPr>
          <p:nvPr>
            <p:ph type="body" idx="1"/>
          </p:nvPr>
        </p:nvSpPr>
        <p:spPr>
          <a:xfrm>
            <a:off x="228600" y="1143000"/>
            <a:ext cx="9144000" cy="5260975"/>
          </a:xfrm>
        </p:spPr>
        <p:txBody>
          <a:bodyPr/>
          <a:lstStyle/>
          <a:p>
            <a:pPr>
              <a:lnSpc>
                <a:spcPct val="90000"/>
              </a:lnSpc>
            </a:pPr>
            <a:r>
              <a:rPr lang="en-US" sz="2800" dirty="0"/>
              <a:t>Hitler forced Germans to stay put</a:t>
            </a:r>
          </a:p>
          <a:p>
            <a:pPr>
              <a:lnSpc>
                <a:spcPct val="90000"/>
              </a:lnSpc>
            </a:pPr>
            <a:endParaRPr lang="en-US" sz="2800" dirty="0"/>
          </a:p>
          <a:p>
            <a:pPr>
              <a:lnSpc>
                <a:spcPct val="90000"/>
              </a:lnSpc>
            </a:pPr>
            <a:r>
              <a:rPr lang="en-US" sz="2800" dirty="0"/>
              <a:t>Soviets used to their advantage  and won</a:t>
            </a:r>
          </a:p>
          <a:p>
            <a:pPr>
              <a:lnSpc>
                <a:spcPct val="90000"/>
              </a:lnSpc>
            </a:pPr>
            <a:endParaRPr lang="en-US" sz="2800" dirty="0"/>
          </a:p>
          <a:p>
            <a:pPr>
              <a:lnSpc>
                <a:spcPct val="90000"/>
              </a:lnSpc>
            </a:pPr>
            <a:endParaRPr lang="en-US" sz="2800" dirty="0"/>
          </a:p>
          <a:p>
            <a:pPr>
              <a:lnSpc>
                <a:spcPct val="90000"/>
              </a:lnSpc>
            </a:pPr>
            <a:r>
              <a:rPr lang="en-US" sz="2800" dirty="0"/>
              <a:t>Soviets lost 1,100,000 people in this battle</a:t>
            </a:r>
          </a:p>
          <a:p>
            <a:pPr>
              <a:lnSpc>
                <a:spcPct val="90000"/>
              </a:lnSpc>
            </a:pPr>
            <a:endParaRPr lang="en-US" sz="2800" dirty="0"/>
          </a:p>
          <a:p>
            <a:pPr>
              <a:lnSpc>
                <a:spcPct val="90000"/>
              </a:lnSpc>
            </a:pPr>
            <a:r>
              <a:rPr lang="en-US" sz="2800" dirty="0"/>
              <a:t>Turning point in WWII</a:t>
            </a:r>
          </a:p>
          <a:p>
            <a:pPr>
              <a:lnSpc>
                <a:spcPct val="90000"/>
              </a:lnSpc>
            </a:pPr>
            <a:endParaRPr lang="en-US" sz="2800" dirty="0"/>
          </a:p>
          <a:p>
            <a:pPr>
              <a:lnSpc>
                <a:spcPct val="90000"/>
              </a:lnSpc>
            </a:pPr>
            <a:r>
              <a:rPr lang="en-US" sz="2800" dirty="0"/>
              <a:t>From that point on, Soviet army began to move westward towards Germany</a:t>
            </a:r>
          </a:p>
          <a:p>
            <a:pPr>
              <a:lnSpc>
                <a:spcPct val="90000"/>
              </a:lnSpc>
            </a:pPr>
            <a:endParaRPr lang="en-US" sz="2800" dirty="0"/>
          </a:p>
          <a:p>
            <a:pPr>
              <a:lnSpc>
                <a:spcPct val="90000"/>
              </a:lnSpc>
            </a:pPr>
            <a:endParaRPr lang="en-US"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descr="300px-Stalingrad"/>
          <p:cNvPicPr>
            <a:picLocks noChangeAspect="1" noChangeArrowheads="1"/>
          </p:cNvPicPr>
          <p:nvPr/>
        </p:nvPicPr>
        <p:blipFill>
          <a:blip r:embed="rId2" cstate="print"/>
          <a:srcRect/>
          <a:stretch>
            <a:fillRect/>
          </a:stretch>
        </p:blipFill>
        <p:spPr bwMode="auto">
          <a:xfrm>
            <a:off x="4038600" y="0"/>
            <a:ext cx="5105400" cy="3760788"/>
          </a:xfrm>
          <a:prstGeom prst="rect">
            <a:avLst/>
          </a:prstGeom>
          <a:noFill/>
        </p:spPr>
      </p:pic>
      <p:pic>
        <p:nvPicPr>
          <p:cNvPr id="65543" name="Picture 7" descr="Battle of Stalingrad"/>
          <p:cNvPicPr>
            <a:picLocks noChangeAspect="1" noChangeArrowheads="1"/>
          </p:cNvPicPr>
          <p:nvPr/>
        </p:nvPicPr>
        <p:blipFill>
          <a:blip r:embed="rId3" cstate="print"/>
          <a:srcRect/>
          <a:stretch>
            <a:fillRect/>
          </a:stretch>
        </p:blipFill>
        <p:spPr bwMode="auto">
          <a:xfrm>
            <a:off x="0" y="0"/>
            <a:ext cx="5238750" cy="3114675"/>
          </a:xfrm>
          <a:prstGeom prst="rect">
            <a:avLst/>
          </a:prstGeom>
          <a:noFill/>
        </p:spPr>
      </p:pic>
      <p:pic>
        <p:nvPicPr>
          <p:cNvPr id="65545" name="Picture 9" descr="_1490647_300_stalingrad_ap"/>
          <p:cNvPicPr>
            <a:picLocks noChangeAspect="1" noChangeArrowheads="1"/>
          </p:cNvPicPr>
          <p:nvPr/>
        </p:nvPicPr>
        <p:blipFill>
          <a:blip r:embed="rId4" cstate="print"/>
          <a:srcRect/>
          <a:stretch>
            <a:fillRect/>
          </a:stretch>
        </p:blipFill>
        <p:spPr bwMode="auto">
          <a:xfrm>
            <a:off x="3733800" y="3767138"/>
            <a:ext cx="5410200" cy="3090862"/>
          </a:xfrm>
          <a:prstGeom prst="rect">
            <a:avLst/>
          </a:prstGeom>
          <a:noFill/>
        </p:spPr>
      </p:pic>
      <p:pic>
        <p:nvPicPr>
          <p:cNvPr id="65547" name="Picture 11" descr="ilw0468"/>
          <p:cNvPicPr>
            <a:picLocks noChangeAspect="1" noChangeArrowheads="1"/>
          </p:cNvPicPr>
          <p:nvPr/>
        </p:nvPicPr>
        <p:blipFill>
          <a:blip r:embed="rId5" cstate="print"/>
          <a:srcRect/>
          <a:stretch>
            <a:fillRect/>
          </a:stretch>
        </p:blipFill>
        <p:spPr bwMode="auto">
          <a:xfrm>
            <a:off x="0" y="2743200"/>
            <a:ext cx="4048125" cy="41148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Stalingrad"/>
          <p:cNvPicPr>
            <a:picLocks noGrp="1" noChangeAspect="1" noChangeArrowheads="1"/>
          </p:cNvPicPr>
          <p:nvPr>
            <p:ph idx="1"/>
          </p:nvPr>
        </p:nvPicPr>
        <p:blipFill>
          <a:blip r:embed="rId2" cstate="print"/>
          <a:srcRect/>
          <a:stretch>
            <a:fillRect/>
          </a:stretch>
        </p:blipFill>
        <p:spPr>
          <a:xfrm>
            <a:off x="0" y="0"/>
            <a:ext cx="9144000" cy="6858000"/>
          </a:xfrm>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t>Street Fighting</a:t>
            </a:r>
          </a:p>
        </p:txBody>
      </p:sp>
      <p:pic>
        <p:nvPicPr>
          <p:cNvPr id="193539" name="Picture 3" descr="Stalingrad8"/>
          <p:cNvPicPr>
            <a:picLocks noGrp="1" noChangeAspect="1" noChangeArrowheads="1"/>
          </p:cNvPicPr>
          <p:nvPr>
            <p:ph sz="half" idx="1"/>
          </p:nvPr>
        </p:nvPicPr>
        <p:blipFill>
          <a:blip r:embed="rId2" cstate="print"/>
          <a:srcRect/>
          <a:stretch>
            <a:fillRect/>
          </a:stretch>
        </p:blipFill>
        <p:spPr>
          <a:xfrm>
            <a:off x="468313" y="1700213"/>
            <a:ext cx="3959225" cy="4465637"/>
          </a:xfrm>
          <a:noFill/>
          <a:ln/>
        </p:spPr>
      </p:pic>
      <p:pic>
        <p:nvPicPr>
          <p:cNvPr id="193540" name="Picture 4" descr="stalingrad3"/>
          <p:cNvPicPr>
            <a:picLocks noGrp="1" noChangeAspect="1" noChangeArrowheads="1"/>
          </p:cNvPicPr>
          <p:nvPr>
            <p:ph sz="half" idx="2"/>
          </p:nvPr>
        </p:nvPicPr>
        <p:blipFill>
          <a:blip r:embed="rId3" cstate="print"/>
          <a:srcRect/>
          <a:stretch>
            <a:fillRect/>
          </a:stretch>
        </p:blipFill>
        <p:spPr>
          <a:xfrm>
            <a:off x="4787900" y="1773238"/>
            <a:ext cx="3887788" cy="4392612"/>
          </a:xfrm>
          <a:noFill/>
          <a:ln/>
        </p:spPr>
      </p:pic>
    </p:spTree>
  </p:cSld>
  <p:clrMapOvr>
    <a:masterClrMapping/>
  </p:clrMapOvr>
  <p:transition>
    <p:cover dir="l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t>Outside and Inside</a:t>
            </a:r>
          </a:p>
        </p:txBody>
      </p:sp>
      <p:pic>
        <p:nvPicPr>
          <p:cNvPr id="194563" name="Picture 3" descr="stalingrad11"/>
          <p:cNvPicPr>
            <a:picLocks noGrp="1" noChangeAspect="1" noChangeArrowheads="1"/>
          </p:cNvPicPr>
          <p:nvPr>
            <p:ph sz="half" idx="1"/>
          </p:nvPr>
        </p:nvPicPr>
        <p:blipFill>
          <a:blip r:embed="rId2" cstate="print"/>
          <a:srcRect/>
          <a:stretch>
            <a:fillRect/>
          </a:stretch>
        </p:blipFill>
        <p:spPr>
          <a:xfrm>
            <a:off x="468313" y="1700213"/>
            <a:ext cx="3671887" cy="4752975"/>
          </a:xfrm>
          <a:noFill/>
          <a:ln/>
        </p:spPr>
      </p:pic>
      <p:pic>
        <p:nvPicPr>
          <p:cNvPr id="194564" name="Picture 4" descr="Stalingrad10"/>
          <p:cNvPicPr>
            <a:picLocks noGrp="1" noChangeAspect="1" noChangeArrowheads="1"/>
          </p:cNvPicPr>
          <p:nvPr>
            <p:ph sz="half" idx="2"/>
          </p:nvPr>
        </p:nvPicPr>
        <p:blipFill>
          <a:blip r:embed="rId3" cstate="print"/>
          <a:srcRect/>
          <a:stretch>
            <a:fillRect/>
          </a:stretch>
        </p:blipFill>
        <p:spPr>
          <a:xfrm>
            <a:off x="4356100" y="1628775"/>
            <a:ext cx="4330700" cy="4752975"/>
          </a:xfrm>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81000"/>
            <a:ext cx="7772400" cy="990600"/>
          </a:xfrm>
        </p:spPr>
        <p:txBody>
          <a:bodyPr>
            <a:normAutofit fontScale="90000"/>
          </a:bodyPr>
          <a:lstStyle/>
          <a:p>
            <a:pPr eaLnBrk="1" hangingPunct="1"/>
            <a:r>
              <a:rPr lang="en-US" b="1" smtClean="0">
                <a:solidFill>
                  <a:schemeClr val="bg1"/>
                </a:solidFill>
              </a:rPr>
              <a:t>Russia was to prove difficult to “tame”..</a:t>
            </a:r>
          </a:p>
        </p:txBody>
      </p:sp>
      <p:sp>
        <p:nvSpPr>
          <p:cNvPr id="28675" name="Rectangle 3"/>
          <p:cNvSpPr>
            <a:spLocks noGrp="1" noChangeArrowheads="1"/>
          </p:cNvSpPr>
          <p:nvPr>
            <p:ph type="body" sz="half" idx="1"/>
          </p:nvPr>
        </p:nvSpPr>
        <p:spPr>
          <a:xfrm>
            <a:off x="685800" y="1981200"/>
            <a:ext cx="304800" cy="228600"/>
          </a:xfrm>
        </p:spPr>
        <p:txBody>
          <a:bodyPr>
            <a:normAutofit fontScale="47500" lnSpcReduction="20000"/>
          </a:bodyPr>
          <a:lstStyle/>
          <a:p>
            <a:pPr eaLnBrk="1" hangingPunct="1">
              <a:lnSpc>
                <a:spcPct val="90000"/>
              </a:lnSpc>
            </a:pPr>
            <a:endParaRPr lang="en-GB" sz="2400" smtClean="0"/>
          </a:p>
        </p:txBody>
      </p:sp>
      <p:pic>
        <p:nvPicPr>
          <p:cNvPr id="28676" name="Picture 9" descr="Plate 13"/>
          <p:cNvPicPr>
            <a:picLocks noGrp="1" noChangeAspect="1" noChangeArrowheads="1"/>
          </p:cNvPicPr>
          <p:nvPr>
            <p:ph type="chart" sz="half" idx="2"/>
          </p:nvPr>
        </p:nvPicPr>
        <p:blipFill>
          <a:blip r:embed="rId3" cstate="print"/>
          <a:srcRect/>
          <a:stretch>
            <a:fillRect/>
          </a:stretch>
        </p:blipFill>
        <p:spPr>
          <a:xfrm>
            <a:off x="0" y="0"/>
            <a:ext cx="9144000" cy="6902038"/>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6386" name="Picture 2"/>
          <p:cNvPicPr>
            <a:picLocks noChangeAspect="1" noChangeArrowheads="1"/>
          </p:cNvPicPr>
          <p:nvPr/>
        </p:nvPicPr>
        <p:blipFill>
          <a:blip r:embed="rId2" cstate="print"/>
          <a:srcRect/>
          <a:stretch>
            <a:fillRect/>
          </a:stretch>
        </p:blipFill>
        <p:spPr bwMode="auto">
          <a:xfrm>
            <a:off x="0" y="0"/>
            <a:ext cx="9296400" cy="697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304800"/>
            <a:ext cx="7772400" cy="609600"/>
          </a:xfrm>
        </p:spPr>
        <p:txBody>
          <a:bodyPr>
            <a:normAutofit fontScale="90000"/>
          </a:bodyPr>
          <a:lstStyle/>
          <a:p>
            <a:pPr eaLnBrk="1" hangingPunct="1"/>
            <a:r>
              <a:rPr lang="en-NZ" sz="3600" dirty="0" smtClean="0"/>
              <a:t>Warsaw -  the Polish capital</a:t>
            </a:r>
          </a:p>
        </p:txBody>
      </p:sp>
      <p:sp>
        <p:nvSpPr>
          <p:cNvPr id="10243" name="Content Placeholder 2"/>
          <p:cNvSpPr>
            <a:spLocks noGrp="1"/>
          </p:cNvSpPr>
          <p:nvPr>
            <p:ph idx="1"/>
          </p:nvPr>
        </p:nvSpPr>
        <p:spPr/>
        <p:txBody>
          <a:bodyPr/>
          <a:lstStyle/>
          <a:p>
            <a:pPr marL="0" indent="0" eaLnBrk="1" hangingPunct="1">
              <a:buFontTx/>
              <a:buNone/>
            </a:pPr>
            <a:endParaRPr lang="en-NZ" smtClean="0"/>
          </a:p>
        </p:txBody>
      </p:sp>
      <p:pic>
        <p:nvPicPr>
          <p:cNvPr id="10244" name="Picture 2"/>
          <p:cNvPicPr>
            <a:picLocks noChangeAspect="1" noChangeArrowheads="1"/>
          </p:cNvPicPr>
          <p:nvPr/>
        </p:nvPicPr>
        <p:blipFill>
          <a:blip r:embed="rId2" cstate="print"/>
          <a:srcRect/>
          <a:stretch>
            <a:fillRect/>
          </a:stretch>
        </p:blipFill>
        <p:spPr bwMode="auto">
          <a:xfrm>
            <a:off x="0" y="1066800"/>
            <a:ext cx="9144000" cy="57335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66800"/>
            <a:ext cx="7772400" cy="533400"/>
          </a:xfrm>
        </p:spPr>
        <p:txBody>
          <a:bodyPr>
            <a:normAutofit fontScale="90000"/>
          </a:bodyPr>
          <a:lstStyle/>
          <a:p>
            <a:pPr eaLnBrk="1" hangingPunct="1"/>
            <a:r>
              <a:rPr lang="en-US" sz="3200" b="1" dirty="0" smtClean="0">
                <a:solidFill>
                  <a:schemeClr val="tx1"/>
                </a:solidFill>
              </a:rPr>
              <a:t>Pearl </a:t>
            </a:r>
            <a:r>
              <a:rPr lang="en-US" sz="3200" b="1" dirty="0" err="1" smtClean="0">
                <a:solidFill>
                  <a:schemeClr val="tx1"/>
                </a:solidFill>
              </a:rPr>
              <a:t>Harbour</a:t>
            </a:r>
            <a:r>
              <a:rPr lang="en-US" sz="3200" b="1" dirty="0" smtClean="0">
                <a:solidFill>
                  <a:schemeClr val="tx1"/>
                </a:solidFill>
              </a:rPr>
              <a:t>, December 7 1941 – intended to destroy the American navy and keep them out of the war.</a:t>
            </a:r>
          </a:p>
        </p:txBody>
      </p:sp>
      <p:sp>
        <p:nvSpPr>
          <p:cNvPr id="60419" name="Rectangle 3"/>
          <p:cNvSpPr>
            <a:spLocks noGrp="1" noChangeArrowheads="1"/>
          </p:cNvSpPr>
          <p:nvPr>
            <p:ph idx="1"/>
          </p:nvPr>
        </p:nvSpPr>
        <p:spPr>
          <a:xfrm>
            <a:off x="381000" y="2286000"/>
            <a:ext cx="4419600" cy="4343400"/>
          </a:xfrm>
        </p:spPr>
        <p:txBody>
          <a:bodyPr/>
          <a:lstStyle/>
          <a:p>
            <a:pPr eaLnBrk="1" hangingPunct="1">
              <a:lnSpc>
                <a:spcPct val="80000"/>
              </a:lnSpc>
            </a:pPr>
            <a:r>
              <a:rPr lang="en-US" sz="2000" b="1" dirty="0" smtClean="0"/>
              <a:t>The Japanese attack on Pearl </a:t>
            </a:r>
            <a:r>
              <a:rPr lang="en-US" sz="2000" b="1" dirty="0" err="1" smtClean="0"/>
              <a:t>Harbour</a:t>
            </a:r>
            <a:r>
              <a:rPr lang="en-US" sz="2000" b="1" dirty="0" smtClean="0"/>
              <a:t> brought the United States out of isolation and into the war.</a:t>
            </a:r>
          </a:p>
          <a:p>
            <a:pPr eaLnBrk="1" hangingPunct="1">
              <a:lnSpc>
                <a:spcPct val="80000"/>
              </a:lnSpc>
            </a:pPr>
            <a:r>
              <a:rPr lang="en-US" sz="2000" b="1" dirty="0" smtClean="0"/>
              <a:t>Hitler </a:t>
            </a:r>
            <a:r>
              <a:rPr lang="en-US" sz="2000" b="1" dirty="0" smtClean="0"/>
              <a:t>declared war on the United States to support his Japanese allies.</a:t>
            </a:r>
          </a:p>
          <a:p>
            <a:pPr eaLnBrk="1" hangingPunct="1">
              <a:lnSpc>
                <a:spcPct val="80000"/>
              </a:lnSpc>
            </a:pPr>
            <a:r>
              <a:rPr lang="en-US" sz="2000" b="1" dirty="0" smtClean="0"/>
              <a:t>By the end of 1941 Nazi Germany is at war with Russia, Britain and the United States.</a:t>
            </a:r>
          </a:p>
        </p:txBody>
      </p:sp>
      <p:pic>
        <p:nvPicPr>
          <p:cNvPr id="29700" name="Picture 5" descr="pearl-harbour-1"/>
          <p:cNvPicPr>
            <a:picLocks noChangeAspect="1" noChangeArrowheads="1"/>
          </p:cNvPicPr>
          <p:nvPr/>
        </p:nvPicPr>
        <p:blipFill>
          <a:blip r:embed="rId2" cstate="print"/>
          <a:srcRect/>
          <a:stretch>
            <a:fillRect/>
          </a:stretch>
        </p:blipFill>
        <p:spPr bwMode="auto">
          <a:xfrm>
            <a:off x="5029200" y="2438400"/>
            <a:ext cx="3624263"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457200" y="4008437"/>
            <a:ext cx="8229600" cy="2849563"/>
          </a:xfrm>
        </p:spPr>
        <p:txBody>
          <a:bodyPr>
            <a:normAutofit lnSpcReduction="10000"/>
          </a:bodyPr>
          <a:lstStyle/>
          <a:p>
            <a:pPr eaLnBrk="1" hangingPunct="1">
              <a:lnSpc>
                <a:spcPct val="90000"/>
              </a:lnSpc>
            </a:pPr>
            <a:r>
              <a:rPr lang="en-US" sz="2400" b="1" dirty="0" smtClean="0">
                <a:solidFill>
                  <a:schemeClr val="bg1"/>
                </a:solidFill>
              </a:rPr>
              <a:t>When Japan attacked Pearl Harbor the US became involved in the war.</a:t>
            </a:r>
          </a:p>
          <a:p>
            <a:pPr eaLnBrk="1" hangingPunct="1">
              <a:lnSpc>
                <a:spcPct val="90000"/>
              </a:lnSpc>
            </a:pPr>
            <a:r>
              <a:rPr lang="en-US" sz="2400" b="1" dirty="0" smtClean="0">
                <a:solidFill>
                  <a:schemeClr val="bg1"/>
                </a:solidFill>
              </a:rPr>
              <a:t>Hitler thought that the US would be involved in the Pacific so he declared war on the Us </a:t>
            </a:r>
          </a:p>
          <a:p>
            <a:pPr>
              <a:lnSpc>
                <a:spcPct val="90000"/>
              </a:lnSpc>
              <a:spcAft>
                <a:spcPct val="20000"/>
              </a:spcAft>
            </a:pPr>
            <a:r>
              <a:rPr lang="en-US" sz="2400" b="1" dirty="0" smtClean="0">
                <a:solidFill>
                  <a:schemeClr val="bg1"/>
                </a:solidFill>
              </a:rPr>
              <a:t>A new coalition was formed called the Grand Alliance. </a:t>
            </a:r>
            <a:endParaRPr lang="en-US" sz="2400" b="1" dirty="0" smtClean="0">
              <a:solidFill>
                <a:schemeClr val="bg1"/>
              </a:solidFill>
              <a:sym typeface="Symbol" pitchFamily="18" charset="2"/>
            </a:endParaRPr>
          </a:p>
          <a:p>
            <a:pPr>
              <a:lnSpc>
                <a:spcPct val="90000"/>
              </a:lnSpc>
              <a:spcAft>
                <a:spcPct val="20000"/>
              </a:spcAft>
            </a:pPr>
            <a:r>
              <a:rPr lang="en-US" sz="2400" b="1" dirty="0" smtClean="0">
                <a:solidFill>
                  <a:schemeClr val="bg1"/>
                </a:solidFill>
              </a:rPr>
              <a:t>It included Great Britain, the Soviet Union, and the United States. </a:t>
            </a:r>
          </a:p>
          <a:p>
            <a:pPr eaLnBrk="1" hangingPunct="1">
              <a:lnSpc>
                <a:spcPct val="90000"/>
              </a:lnSpc>
            </a:pPr>
            <a:endParaRPr lang="en-US" sz="2400" dirty="0" smtClean="0">
              <a:solidFill>
                <a:schemeClr val="hlink"/>
              </a:solidFill>
            </a:endParaRPr>
          </a:p>
        </p:txBody>
      </p:sp>
      <p:pic>
        <p:nvPicPr>
          <p:cNvPr id="20483" name="Picture 5" descr="1940s_Ch_FDR_Stalin"/>
          <p:cNvPicPr>
            <a:picLocks noChangeAspect="1" noChangeArrowheads="1"/>
          </p:cNvPicPr>
          <p:nvPr/>
        </p:nvPicPr>
        <p:blipFill>
          <a:blip r:embed="rId3" cstate="print"/>
          <a:srcRect/>
          <a:stretch>
            <a:fillRect/>
          </a:stretch>
        </p:blipFill>
        <p:spPr bwMode="auto">
          <a:xfrm>
            <a:off x="1981200" y="457200"/>
            <a:ext cx="4953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sz="half" idx="1"/>
          </p:nvPr>
        </p:nvSpPr>
        <p:spPr>
          <a:xfrm>
            <a:off x="457200" y="533400"/>
            <a:ext cx="4038600" cy="5592763"/>
          </a:xfrm>
        </p:spPr>
        <p:txBody>
          <a:bodyPr/>
          <a:lstStyle/>
          <a:p>
            <a:pPr eaLnBrk="1" hangingPunct="1"/>
            <a:r>
              <a:rPr lang="en-US" dirty="0" smtClean="0">
                <a:solidFill>
                  <a:schemeClr val="bg1"/>
                </a:solidFill>
              </a:rPr>
              <a:t>The three nations agreed to focus on military operations and ignore political differences. </a:t>
            </a:r>
          </a:p>
          <a:p>
            <a:pPr eaLnBrk="1" hangingPunct="1"/>
            <a:r>
              <a:rPr lang="en-US" dirty="0" smtClean="0">
                <a:solidFill>
                  <a:schemeClr val="bg1"/>
                </a:solidFill>
              </a:rPr>
              <a:t>They agreed in 1943 to fight until the Axis Powers–Germany, Italy, and Japan–</a:t>
            </a:r>
            <a:br>
              <a:rPr lang="en-US" dirty="0" smtClean="0">
                <a:solidFill>
                  <a:schemeClr val="bg1"/>
                </a:solidFill>
              </a:rPr>
            </a:br>
            <a:r>
              <a:rPr lang="en-US" dirty="0" smtClean="0">
                <a:solidFill>
                  <a:srgbClr val="C00000"/>
                </a:solidFill>
              </a:rPr>
              <a:t>surrendered unconditionally</a:t>
            </a:r>
            <a:r>
              <a:rPr lang="en-US" dirty="0" smtClean="0">
                <a:solidFill>
                  <a:schemeClr val="bg1"/>
                </a:solidFill>
              </a:rPr>
              <a:t>.</a:t>
            </a:r>
          </a:p>
          <a:p>
            <a:pPr eaLnBrk="1" hangingPunct="1"/>
            <a:endParaRPr lang="en-US" dirty="0" smtClean="0">
              <a:solidFill>
                <a:schemeClr val="hlink"/>
              </a:solidFill>
            </a:endParaRPr>
          </a:p>
        </p:txBody>
      </p:sp>
      <p:pic>
        <p:nvPicPr>
          <p:cNvPr id="21507" name="Picture 8" descr="244550616_b2a46a6e39"/>
          <p:cNvPicPr>
            <a:picLocks noChangeAspect="1" noChangeArrowheads="1"/>
          </p:cNvPicPr>
          <p:nvPr/>
        </p:nvPicPr>
        <p:blipFill>
          <a:blip r:embed="rId3" cstate="print"/>
          <a:srcRect/>
          <a:stretch>
            <a:fillRect/>
          </a:stretch>
        </p:blipFill>
        <p:spPr bwMode="auto">
          <a:xfrm>
            <a:off x="4495800" y="533400"/>
            <a:ext cx="4173538" cy="56388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smtClean="0">
                <a:solidFill>
                  <a:schemeClr val="tx1"/>
                </a:solidFill>
              </a:rPr>
              <a:t>September 3, 1939.</a:t>
            </a:r>
          </a:p>
        </p:txBody>
      </p:sp>
      <p:sp>
        <p:nvSpPr>
          <p:cNvPr id="11267" name="Rectangle 3"/>
          <p:cNvSpPr>
            <a:spLocks noGrp="1" noChangeArrowheads="1"/>
          </p:cNvSpPr>
          <p:nvPr>
            <p:ph type="body" sz="half" idx="1"/>
          </p:nvPr>
        </p:nvSpPr>
        <p:spPr/>
        <p:txBody>
          <a:bodyPr/>
          <a:lstStyle/>
          <a:p>
            <a:pPr eaLnBrk="1" hangingPunct="1">
              <a:lnSpc>
                <a:spcPct val="90000"/>
              </a:lnSpc>
            </a:pPr>
            <a:r>
              <a:rPr lang="en-US" sz="2800" b="1" smtClean="0"/>
              <a:t>For Chamberlain this was an unforgivable act of aggression and a direct challenge to Britain</a:t>
            </a:r>
          </a:p>
          <a:p>
            <a:pPr eaLnBrk="1" hangingPunct="1">
              <a:lnSpc>
                <a:spcPct val="90000"/>
              </a:lnSpc>
            </a:pPr>
            <a:r>
              <a:rPr lang="en-US" sz="2800" b="1" smtClean="0"/>
              <a:t>Britain and her empire declared war on Germany.</a:t>
            </a:r>
          </a:p>
          <a:p>
            <a:pPr eaLnBrk="1" hangingPunct="1">
              <a:lnSpc>
                <a:spcPct val="90000"/>
              </a:lnSpc>
            </a:pPr>
            <a:r>
              <a:rPr lang="en-US" sz="2800" b="1" smtClean="0"/>
              <a:t>France follows.</a:t>
            </a:r>
            <a:endParaRPr lang="en-US" sz="2800" smtClean="0"/>
          </a:p>
        </p:txBody>
      </p:sp>
      <p:sp>
        <p:nvSpPr>
          <p:cNvPr id="11268" name="Rectangle 9"/>
          <p:cNvSpPr>
            <a:spLocks noGrp="1" noChangeArrowheads="1" noTextEdit="1"/>
          </p:cNvSpPr>
          <p:nvPr>
            <p:ph type="chart" sz="half" idx="2"/>
          </p:nvPr>
        </p:nvSpPr>
        <p:spPr/>
      </p:sp>
      <p:pic>
        <p:nvPicPr>
          <p:cNvPr id="11269" name="Picture 11" descr="chamberlain2"/>
          <p:cNvPicPr>
            <a:picLocks noChangeAspect="1" noChangeArrowheads="1"/>
          </p:cNvPicPr>
          <p:nvPr/>
        </p:nvPicPr>
        <p:blipFill>
          <a:blip r:embed="rId3" cstate="print"/>
          <a:srcRect/>
          <a:stretch>
            <a:fillRect/>
          </a:stretch>
        </p:blipFill>
        <p:spPr bwMode="auto">
          <a:xfrm>
            <a:off x="4876800" y="1676400"/>
            <a:ext cx="365125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457200"/>
            <a:ext cx="7772400" cy="609600"/>
          </a:xfrm>
        </p:spPr>
        <p:txBody>
          <a:bodyPr>
            <a:normAutofit fontScale="90000"/>
          </a:bodyPr>
          <a:lstStyle/>
          <a:p>
            <a:pPr eaLnBrk="1" hangingPunct="1"/>
            <a:r>
              <a:rPr lang="en-US" smtClean="0">
                <a:solidFill>
                  <a:schemeClr val="tx1"/>
                </a:solidFill>
              </a:rPr>
              <a:t>The “Phoney” War</a:t>
            </a:r>
          </a:p>
        </p:txBody>
      </p:sp>
      <p:sp>
        <p:nvSpPr>
          <p:cNvPr id="2051" name="Rectangle 3"/>
          <p:cNvSpPr>
            <a:spLocks noGrp="1" noChangeArrowheads="1"/>
          </p:cNvSpPr>
          <p:nvPr>
            <p:ph type="subTitle" idx="1"/>
          </p:nvPr>
        </p:nvSpPr>
        <p:spPr>
          <a:xfrm>
            <a:off x="457200" y="1295400"/>
            <a:ext cx="4724400" cy="4876800"/>
          </a:xfrm>
        </p:spPr>
        <p:txBody>
          <a:bodyPr>
            <a:normAutofit lnSpcReduction="10000"/>
          </a:bodyPr>
          <a:lstStyle/>
          <a:p>
            <a:pPr algn="l" eaLnBrk="1" hangingPunct="1">
              <a:lnSpc>
                <a:spcPct val="80000"/>
              </a:lnSpc>
            </a:pPr>
            <a:r>
              <a:rPr lang="en-US" sz="2400" b="1" smtClean="0"/>
              <a:t>Between September 1939 and April 1940 German forces remained in Poland. No soldiers, ships or planes were sent to attack Britain or France.</a:t>
            </a:r>
          </a:p>
          <a:p>
            <a:pPr algn="l" eaLnBrk="1" hangingPunct="1">
              <a:lnSpc>
                <a:spcPct val="80000"/>
              </a:lnSpc>
            </a:pPr>
            <a:endParaRPr lang="en-US" sz="2400" b="1" smtClean="0"/>
          </a:p>
          <a:p>
            <a:pPr algn="l" eaLnBrk="1" hangingPunct="1">
              <a:lnSpc>
                <a:spcPct val="80000"/>
              </a:lnSpc>
            </a:pPr>
            <a:r>
              <a:rPr lang="en-US" sz="2400" b="1" smtClean="0"/>
              <a:t>People in Britain and France started talking about a “phoney” war - one without actual fighting…</a:t>
            </a:r>
          </a:p>
          <a:p>
            <a:pPr algn="l" eaLnBrk="1" hangingPunct="1">
              <a:lnSpc>
                <a:spcPct val="80000"/>
              </a:lnSpc>
            </a:pPr>
            <a:endParaRPr lang="en-US" sz="2400" b="1" smtClean="0"/>
          </a:p>
          <a:p>
            <a:pPr algn="l" eaLnBrk="1" hangingPunct="1">
              <a:lnSpc>
                <a:spcPct val="80000"/>
              </a:lnSpc>
            </a:pPr>
            <a:r>
              <a:rPr lang="en-US" sz="2400" b="1" smtClean="0"/>
              <a:t>In reality Hitler had not expected the British and French to defend Poland. He was building up his military for the next phase.</a:t>
            </a:r>
          </a:p>
        </p:txBody>
      </p:sp>
      <p:pic>
        <p:nvPicPr>
          <p:cNvPr id="12292" name="Picture 6" descr="caaldous5"/>
          <p:cNvPicPr>
            <a:picLocks noChangeAspect="1" noChangeArrowheads="1"/>
          </p:cNvPicPr>
          <p:nvPr/>
        </p:nvPicPr>
        <p:blipFill>
          <a:blip r:embed="rId3" cstate="print"/>
          <a:srcRect/>
          <a:stretch>
            <a:fillRect/>
          </a:stretch>
        </p:blipFill>
        <p:spPr bwMode="auto">
          <a:xfrm>
            <a:off x="5410200" y="1676400"/>
            <a:ext cx="3414713" cy="240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1881</Words>
  <Application>Microsoft Office PowerPoint</Application>
  <PresentationFormat>On-screen Show (4:3)</PresentationFormat>
  <Paragraphs>226</Paragraphs>
  <Slides>72</Slides>
  <Notes>30</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Compass</vt:lpstr>
      <vt:lpstr>Foundry</vt:lpstr>
      <vt:lpstr>World War II Europe</vt:lpstr>
      <vt:lpstr>The Second World War in Europe</vt:lpstr>
      <vt:lpstr>The Nazi Invasion of Poland</vt:lpstr>
      <vt:lpstr>The Polish Corridor</vt:lpstr>
      <vt:lpstr>Why invade Poland?</vt:lpstr>
      <vt:lpstr>On September 1, 1939 Nazi planes attacked Poland</vt:lpstr>
      <vt:lpstr>Warsaw -  the Polish capital</vt:lpstr>
      <vt:lpstr>September 3, 1939.</vt:lpstr>
      <vt:lpstr>The “Phoney” War</vt:lpstr>
      <vt:lpstr>April 1940</vt:lpstr>
      <vt:lpstr>Winston Churchill</vt:lpstr>
      <vt:lpstr>The Maginot Line</vt:lpstr>
      <vt:lpstr>Slide 13</vt:lpstr>
      <vt:lpstr>Slide 14</vt:lpstr>
      <vt:lpstr>Map of the Maginot Line</vt:lpstr>
      <vt:lpstr>Crossing the Maginot Line</vt:lpstr>
      <vt:lpstr>May to June 1940 Hitler’s forces quickly overran Western Europe</vt:lpstr>
      <vt:lpstr>Slide 18</vt:lpstr>
      <vt:lpstr>Slide 19</vt:lpstr>
      <vt:lpstr>Dunkirk</vt:lpstr>
      <vt:lpstr>The “Miracle of Dunkirk”</vt:lpstr>
      <vt:lpstr>Slide 22</vt:lpstr>
      <vt:lpstr>Slide 23</vt:lpstr>
      <vt:lpstr>Slide 24</vt:lpstr>
      <vt:lpstr>Slide 25</vt:lpstr>
      <vt:lpstr>Battle of Britain</vt:lpstr>
      <vt:lpstr>Slide 27</vt:lpstr>
      <vt:lpstr>Slide 28</vt:lpstr>
      <vt:lpstr>Slide 29</vt:lpstr>
      <vt:lpstr>Slide 30</vt:lpstr>
      <vt:lpstr>Slide 31</vt:lpstr>
      <vt:lpstr>Slide 32</vt:lpstr>
      <vt:lpstr>Slide 33</vt:lpstr>
      <vt:lpstr>Slide 34</vt:lpstr>
      <vt:lpstr>Slide 35</vt:lpstr>
      <vt:lpstr>Battle of Britain</vt:lpstr>
      <vt:lpstr> Blitz</vt:lpstr>
      <vt:lpstr>Slide 38</vt:lpstr>
      <vt:lpstr>Slide 39</vt:lpstr>
      <vt:lpstr>Slide 40</vt:lpstr>
      <vt:lpstr>Anderson shelter</vt:lpstr>
      <vt:lpstr>Anderson shelter facts</vt:lpstr>
      <vt:lpstr>The “Blitz” (September 1940 – May 1941)</vt:lpstr>
      <vt:lpstr>Slide 44</vt:lpstr>
      <vt:lpstr>Slide 45</vt:lpstr>
      <vt:lpstr>Slide 46</vt:lpstr>
      <vt:lpstr>Slide 47</vt:lpstr>
      <vt:lpstr>Slide 48</vt:lpstr>
      <vt:lpstr>Slide 49</vt:lpstr>
      <vt:lpstr>Slide 50</vt:lpstr>
      <vt:lpstr>New Target: Russia!</vt:lpstr>
      <vt:lpstr>Cartoonist’s View Prior To The Invasion</vt:lpstr>
      <vt:lpstr>22 June 1941: Germany invades the  U.S.S.R.</vt:lpstr>
      <vt:lpstr>Hitler was confident of victory over Stalin</vt:lpstr>
      <vt:lpstr>Operation Barbarossa</vt:lpstr>
      <vt:lpstr>The Nazis used a Big Boot..</vt:lpstr>
      <vt:lpstr>Slide 57</vt:lpstr>
      <vt:lpstr>Slide 58</vt:lpstr>
      <vt:lpstr>Slide 59</vt:lpstr>
      <vt:lpstr>Slide 60</vt:lpstr>
      <vt:lpstr>Slide 61</vt:lpstr>
      <vt:lpstr>Not so easy…</vt:lpstr>
      <vt:lpstr>Battle of Stalingrad cont…</vt:lpstr>
      <vt:lpstr>Slide 64</vt:lpstr>
      <vt:lpstr>Slide 65</vt:lpstr>
      <vt:lpstr>Street Fighting</vt:lpstr>
      <vt:lpstr>Outside and Inside</vt:lpstr>
      <vt:lpstr>Russia was to prove difficult to “tame”..</vt:lpstr>
      <vt:lpstr>Slide 69</vt:lpstr>
      <vt:lpstr>Pearl Harbour, December 7 1941 – intended to destroy the American navy and keep them out of the war.</vt:lpstr>
      <vt:lpstr>Slide 71</vt:lpstr>
      <vt:lpstr>Slide 72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 Iachetta</dc:creator>
  <cp:lastModifiedBy>Teacher</cp:lastModifiedBy>
  <cp:revision>50</cp:revision>
  <dcterms:created xsi:type="dcterms:W3CDTF">2006-08-16T00:00:00Z</dcterms:created>
  <dcterms:modified xsi:type="dcterms:W3CDTF">2013-02-07T20:17:31Z</dcterms:modified>
</cp:coreProperties>
</file>