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74" r:id="rId2"/>
    <p:sldId id="285" r:id="rId3"/>
    <p:sldId id="264" r:id="rId4"/>
    <p:sldId id="265" r:id="rId5"/>
    <p:sldId id="276" r:id="rId6"/>
    <p:sldId id="277" r:id="rId7"/>
    <p:sldId id="278" r:id="rId8"/>
    <p:sldId id="279" r:id="rId9"/>
    <p:sldId id="280" r:id="rId10"/>
    <p:sldId id="281" r:id="rId11"/>
    <p:sldId id="282" r:id="rId12"/>
    <p:sldId id="283" r:id="rId13"/>
    <p:sldId id="269" r:id="rId14"/>
    <p:sldId id="268" r:id="rId15"/>
    <p:sldId id="284" r:id="rId16"/>
    <p:sldId id="257" r:id="rId17"/>
    <p:sldId id="258" r:id="rId18"/>
    <p:sldId id="259" r:id="rId19"/>
    <p:sldId id="260" r:id="rId20"/>
    <p:sldId id="270" r:id="rId21"/>
    <p:sldId id="271" r:id="rId22"/>
    <p:sldId id="261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55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04A6A2-2384-4A8B-91F0-5D03F5EDF382}" type="datetimeFigureOut">
              <a:rPr lang="en-CA" smtClean="0"/>
              <a:pPr/>
              <a:t>13/02/2013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4C57DF-E59A-45C9-AC57-5C3C3EBF1EAA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47D84B-9504-40B5-818C-E5F70FDCF642}" type="slidenum">
              <a:rPr lang="en-US"/>
              <a:pPr/>
              <a:t>1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r>
              <a:rPr lang="en-CA"/>
              <a:t>Text: Canadian Issues - 1942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DE3906-50C5-4550-B601-BC4E47BD0347}" type="slidenum">
              <a:rPr lang="en-US"/>
              <a:pPr/>
              <a:t>11</a:t>
            </a:fld>
            <a:endParaRPr lang="en-US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CA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4649ABC-DCC2-4F4E-BC7E-DD3461E184A1}" type="slidenum">
              <a:rPr lang="en-US"/>
              <a:pPr/>
              <a:t>12</a:t>
            </a:fld>
            <a:endParaRPr lang="en-US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CA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77FBA1-423C-4716-9F6E-5C5D1B994595}" type="slidenum">
              <a:rPr lang="en-GB"/>
              <a:pPr/>
              <a:t>14</a:t>
            </a:fld>
            <a:endParaRPr lang="en-GB"/>
          </a:p>
        </p:txBody>
      </p:sp>
      <p:sp>
        <p:nvSpPr>
          <p:cNvPr id="274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4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A2F59E-7DCB-466F-B4D2-7305AEE4FB71}" type="slidenum">
              <a:rPr lang="en-US"/>
              <a:pPr/>
              <a:t>15</a:t>
            </a:fld>
            <a:endParaRPr lang="en-US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CA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38E93B2-E5B0-4660-AD06-CEFFC3850258}" type="slidenum">
              <a:rPr lang="en-GB"/>
              <a:pPr/>
              <a:t>16</a:t>
            </a:fld>
            <a:endParaRPr lang="en-GB"/>
          </a:p>
        </p:txBody>
      </p:sp>
      <p:sp>
        <p:nvSpPr>
          <p:cNvPr id="215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1A7AA35-8263-455A-9AA6-21DC47A0444C}" type="slidenum">
              <a:rPr lang="en-GB"/>
              <a:pPr/>
              <a:t>17</a:t>
            </a:fld>
            <a:endParaRPr lang="en-GB"/>
          </a:p>
        </p:txBody>
      </p:sp>
      <p:sp>
        <p:nvSpPr>
          <p:cNvPr id="216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6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8B740DA-167C-4688-9208-1838395A8AF6}" type="slidenum">
              <a:rPr lang="en-GB"/>
              <a:pPr/>
              <a:t>18</a:t>
            </a:fld>
            <a:endParaRPr lang="en-GB"/>
          </a:p>
        </p:txBody>
      </p:sp>
      <p:sp>
        <p:nvSpPr>
          <p:cNvPr id="217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7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F1A678F-7BD2-4F05-B07E-23B23A3DE6E4}" type="slidenum">
              <a:rPr lang="en-GB"/>
              <a:pPr/>
              <a:t>19</a:t>
            </a:fld>
            <a:endParaRPr lang="en-GB"/>
          </a:p>
        </p:txBody>
      </p:sp>
      <p:sp>
        <p:nvSpPr>
          <p:cNvPr id="218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8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5748B70-2479-4AE1-8F42-AC8E3041A6CE}" type="slidenum">
              <a:rPr lang="en-CA"/>
              <a:pPr/>
              <a:t>20</a:t>
            </a:fld>
            <a:endParaRPr lang="en-CA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CA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486AAF-F3E2-4C7B-9039-C632036485CE}" type="slidenum">
              <a:rPr lang="en-GB"/>
              <a:pPr/>
              <a:t>22</a:t>
            </a:fld>
            <a:endParaRPr lang="en-GB"/>
          </a:p>
        </p:txBody>
      </p:sp>
      <p:sp>
        <p:nvSpPr>
          <p:cNvPr id="219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9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32E8E54-CF7A-4C9A-9070-9A9BDDD3AF93}" type="slidenum">
              <a:rPr lang="en-GB"/>
              <a:pPr/>
              <a:t>3</a:t>
            </a:fld>
            <a:endParaRPr lang="en-GB"/>
          </a:p>
        </p:txBody>
      </p:sp>
      <p:sp>
        <p:nvSpPr>
          <p:cNvPr id="222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2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EDE1ECE-9612-4D28-B5E8-7DFA8734AF56}" type="slidenum">
              <a:rPr lang="en-GB"/>
              <a:pPr/>
              <a:t>4</a:t>
            </a:fld>
            <a:endParaRPr lang="en-GB"/>
          </a:p>
        </p:txBody>
      </p:sp>
      <p:sp>
        <p:nvSpPr>
          <p:cNvPr id="223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3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44B890-25EA-4E2B-9D5B-665B517A2216}" type="slidenum">
              <a:rPr lang="en-US"/>
              <a:pPr/>
              <a:t>5</a:t>
            </a:fld>
            <a:endParaRPr lang="en-US"/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CA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BF550B1-6327-4E11-AF45-878649AFE61B}" type="slidenum">
              <a:rPr lang="en-US"/>
              <a:pPr/>
              <a:t>6</a:t>
            </a:fld>
            <a:endParaRPr lang="en-US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CA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B18428-73AC-4258-BA31-4A6C301452C7}" type="slidenum">
              <a:rPr lang="en-US"/>
              <a:pPr/>
              <a:t>7</a:t>
            </a:fld>
            <a:endParaRPr lang="en-US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CA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3323B98-037B-4F45-877C-32386F0C55EF}" type="slidenum">
              <a:rPr lang="en-US"/>
              <a:pPr/>
              <a:t>8</a:t>
            </a:fld>
            <a:endParaRPr lang="en-US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CA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71F266-5BA9-469C-BE3C-74BF6DDD4B5A}" type="slidenum">
              <a:rPr lang="en-US"/>
              <a:pPr/>
              <a:t>9</a:t>
            </a:fld>
            <a:endParaRPr lang="en-US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CA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3790974-FA18-4387-851D-78E5A6041DB6}" type="slidenum">
              <a:rPr lang="en-US"/>
              <a:pPr/>
              <a:t>10</a:t>
            </a:fld>
            <a:endParaRPr lang="en-US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C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228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885950"/>
            <a:ext cx="4013200" cy="41719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22800" y="1885950"/>
            <a:ext cx="4013200" cy="4171950"/>
          </a:xfrm>
        </p:spPr>
        <p:txBody>
          <a:bodyPr/>
          <a:lstStyle/>
          <a:p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31800" y="622935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2935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31000" y="622935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6D6E3D3D-BA26-4B01-A015-2FB85626DCB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228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885950"/>
            <a:ext cx="4013200" cy="4171950"/>
          </a:xfrm>
        </p:spPr>
        <p:txBody>
          <a:bodyPr/>
          <a:lstStyle/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22800" y="1885950"/>
            <a:ext cx="4013200" cy="41719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31800" y="622935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2935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31000" y="622935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A5101076-0F73-4E4D-8672-22F6CFDC2E7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301625" y="228600"/>
            <a:ext cx="8540750" cy="5870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01625" y="6245225"/>
            <a:ext cx="2289175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289175" cy="476250"/>
          </a:xfrm>
        </p:spPr>
        <p:txBody>
          <a:bodyPr/>
          <a:lstStyle>
            <a:lvl1pPr>
              <a:defRPr/>
            </a:lvl1pPr>
          </a:lstStyle>
          <a:p>
            <a:fld id="{BDB940BB-3C38-40BF-9AD6-24009B2EBC1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0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8.png"/><Relationship Id="rId4" Type="http://schemas.openxmlformats.org/officeDocument/2006/relationships/oleObject" Target="../embeddings/oleObject3.bin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21.png"/><Relationship Id="rId4" Type="http://schemas.openxmlformats.org/officeDocument/2006/relationships/oleObject" Target="../embeddings/oleObject4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ac-acc.gc.ca/historical/secondwar/dieppe/d_feature.htm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png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4800" y="381000"/>
            <a:ext cx="8540750" cy="1143000"/>
          </a:xfrm>
        </p:spPr>
        <p:txBody>
          <a:bodyPr>
            <a:normAutofit fontScale="90000"/>
          </a:bodyPr>
          <a:lstStyle/>
          <a:p>
            <a:r>
              <a:rPr lang="en-US" sz="5400" b="1">
                <a:solidFill>
                  <a:schemeClr val="tx1"/>
                </a:solidFill>
                <a:effectLst/>
              </a:rPr>
              <a:t>The Dieppe Raid</a:t>
            </a:r>
            <a:br>
              <a:rPr lang="en-US" sz="5400" b="1">
                <a:solidFill>
                  <a:schemeClr val="tx1"/>
                </a:solidFill>
                <a:effectLst/>
              </a:rPr>
            </a:br>
            <a:r>
              <a:rPr lang="en-US" sz="4000">
                <a:effectLst/>
              </a:rPr>
              <a:t>“Operation Jubilee”</a:t>
            </a:r>
            <a:br>
              <a:rPr lang="en-US" sz="4000">
                <a:effectLst/>
              </a:rPr>
            </a:br>
            <a:endParaRPr lang="en-US" sz="4000">
              <a:effectLst/>
            </a:endParaRPr>
          </a:p>
        </p:txBody>
      </p:sp>
      <p:pic>
        <p:nvPicPr>
          <p:cNvPr id="4099" name="Picture 3" descr="dieppe1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143000" y="1524000"/>
            <a:ext cx="7162800" cy="50863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27651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7652" name="Picture 4" descr="dieppe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2667000"/>
            <a:ext cx="4114800" cy="4724400"/>
          </a:xfrm>
          <a:prstGeom prst="rect">
            <a:avLst/>
          </a:prstGeom>
          <a:noFill/>
        </p:spPr>
      </p:pic>
      <p:pic>
        <p:nvPicPr>
          <p:cNvPr id="27653" name="Picture 5" descr="dieppe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0"/>
            <a:ext cx="4572000" cy="3810000"/>
          </a:xfrm>
          <a:prstGeom prst="rect">
            <a:avLst/>
          </a:prstGeom>
          <a:noFill/>
        </p:spPr>
      </p:pic>
      <p:pic>
        <p:nvPicPr>
          <p:cNvPr id="27654" name="Picture 6" descr="dieppe1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581400"/>
            <a:ext cx="5181600" cy="3810000"/>
          </a:xfrm>
          <a:prstGeom prst="rect">
            <a:avLst/>
          </a:prstGeom>
          <a:noFill/>
        </p:spPr>
      </p:pic>
      <p:pic>
        <p:nvPicPr>
          <p:cNvPr id="27655" name="Picture 7" descr="dieppe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4648200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29699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9700" name="Picture 4" descr="diepp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3352800"/>
            <a:ext cx="5410200" cy="3505200"/>
          </a:xfrm>
          <a:prstGeom prst="rect">
            <a:avLst/>
          </a:prstGeom>
          <a:noFill/>
        </p:spPr>
      </p:pic>
      <p:pic>
        <p:nvPicPr>
          <p:cNvPr id="29701" name="Picture 5" descr="dieppe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048000"/>
            <a:ext cx="3810000" cy="3810000"/>
          </a:xfrm>
          <a:prstGeom prst="rect">
            <a:avLst/>
          </a:prstGeom>
          <a:noFill/>
        </p:spPr>
      </p:pic>
      <p:pic>
        <p:nvPicPr>
          <p:cNvPr id="29702" name="Picture 6" descr="dieppe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3124200" cy="3124200"/>
          </a:xfrm>
          <a:prstGeom prst="rect">
            <a:avLst/>
          </a:prstGeom>
          <a:noFill/>
        </p:spPr>
      </p:pic>
      <p:pic>
        <p:nvPicPr>
          <p:cNvPr id="29703" name="Picture 7" descr="dieppe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24200" y="0"/>
            <a:ext cx="6019800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/>
              <a:t>The Aftermath</a:t>
            </a:r>
          </a:p>
        </p:txBody>
      </p:sp>
      <p:sp>
        <p:nvSpPr>
          <p:cNvPr id="3174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457200" y="1600201"/>
            <a:ext cx="8229600" cy="2514600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The raid was a disaster</a:t>
            </a:r>
          </a:p>
          <a:p>
            <a:r>
              <a:rPr lang="en-US" dirty="0"/>
              <a:t>In total, 907 Canadian troops died in the nine-hour battle, while 586 were wounded and </a:t>
            </a:r>
            <a:r>
              <a:rPr lang="en-US" dirty="0" smtClean="0"/>
              <a:t>1974 </a:t>
            </a:r>
            <a:r>
              <a:rPr lang="en-US" dirty="0"/>
              <a:t>were taken prisoner</a:t>
            </a:r>
          </a:p>
          <a:p>
            <a:r>
              <a:rPr lang="en-US" dirty="0"/>
              <a:t>Some historians argue that the raid was a failure but it taught Allied forces what not to do next time</a:t>
            </a:r>
          </a:p>
          <a:p>
            <a:endParaRPr lang="en-US" dirty="0"/>
          </a:p>
        </p:txBody>
      </p:sp>
      <p:graphicFrame>
        <p:nvGraphicFramePr>
          <p:cNvPr id="59393" name="Object 1"/>
          <p:cNvGraphicFramePr>
            <a:graphicFrameLocks noChangeAspect="1"/>
          </p:cNvGraphicFramePr>
          <p:nvPr/>
        </p:nvGraphicFramePr>
        <p:xfrm>
          <a:off x="4724400" y="4214813"/>
          <a:ext cx="4013200" cy="2643187"/>
        </p:xfrm>
        <a:graphic>
          <a:graphicData uri="http://schemas.openxmlformats.org/presentationml/2006/ole">
            <p:oleObj spid="_x0000_s59393" name="Image" r:id="rId4" imgW="11385810" imgH="7497353" progId="">
              <p:embed/>
            </p:oleObj>
          </a:graphicData>
        </a:graphic>
      </p:graphicFrame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038600"/>
            <a:ext cx="44958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685800"/>
            <a:ext cx="6553200" cy="4259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304800" y="5105400"/>
            <a:ext cx="8382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4000" dirty="0" smtClean="0"/>
              <a:t>An abandoned scout vehicle after the failed Dieppe Raid </a:t>
            </a:r>
            <a:endParaRPr lang="en-CA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Dieppe: August 1942 V</a:t>
            </a:r>
          </a:p>
        </p:txBody>
      </p:sp>
      <p:sp>
        <p:nvSpPr>
          <p:cNvPr id="273414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114800" y="1600200"/>
            <a:ext cx="4394200" cy="4724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600" b="1"/>
              <a:t>The public were informed that “valuable lessons” had been learned.</a:t>
            </a:r>
          </a:p>
          <a:p>
            <a:pPr>
              <a:lnSpc>
                <a:spcPct val="80000"/>
              </a:lnSpc>
            </a:pPr>
            <a:r>
              <a:rPr lang="en-US" sz="2600" b="1"/>
              <a:t>By all reports Canadian troops fought bravely but the raid was badly planned and a complete tactical failure.</a:t>
            </a:r>
          </a:p>
          <a:p>
            <a:pPr>
              <a:lnSpc>
                <a:spcPct val="80000"/>
              </a:lnSpc>
            </a:pPr>
            <a:r>
              <a:rPr lang="en-US" sz="2600" b="1"/>
              <a:t>Dieppe remains for Canadians a bitter memory.</a:t>
            </a:r>
          </a:p>
        </p:txBody>
      </p:sp>
      <p:graphicFrame>
        <p:nvGraphicFramePr>
          <p:cNvPr id="273415" name="Object 7"/>
          <p:cNvGraphicFramePr>
            <a:graphicFrameLocks noChangeAspect="1"/>
          </p:cNvGraphicFramePr>
          <p:nvPr>
            <p:ph sz="half" idx="1"/>
          </p:nvPr>
        </p:nvGraphicFramePr>
        <p:xfrm>
          <a:off x="1392238" y="1885950"/>
          <a:ext cx="2143125" cy="4171950"/>
        </p:xfrm>
        <a:graphic>
          <a:graphicData uri="http://schemas.openxmlformats.org/presentationml/2006/ole">
            <p:oleObj spid="_x0000_s5122" name="Image" r:id="rId4" imgW="2222279" imgH="4326220" progId="">
              <p:embed/>
            </p:oleObj>
          </a:graphicData>
        </a:graphic>
      </p:graphicFrame>
      <p:sp>
        <p:nvSpPr>
          <p:cNvPr id="273416" name="WordArt 8"/>
          <p:cNvSpPr>
            <a:spLocks noChangeArrowheads="1" noChangeShapeType="1" noTextEdit="1"/>
          </p:cNvSpPr>
          <p:nvPr/>
        </p:nvSpPr>
        <p:spPr bwMode="auto">
          <a:xfrm>
            <a:off x="381000" y="6019800"/>
            <a:ext cx="35814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CA" sz="2000" kern="10">
                <a:ln w="9525">
                  <a:noFill/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</a:rPr>
              <a:t>Canadian Monument at Dieppe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29200" y="5029200"/>
            <a:ext cx="2847975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dieppebeach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851275"/>
            <a:ext cx="4751388" cy="3006725"/>
          </a:xfrm>
          <a:prstGeom prst="rect">
            <a:avLst/>
          </a:prstGeom>
          <a:noFill/>
        </p:spPr>
      </p:pic>
      <p:pic>
        <p:nvPicPr>
          <p:cNvPr id="33795" name="Picture 3" descr="dieppebeach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81000"/>
            <a:ext cx="4598988" cy="3449638"/>
          </a:xfrm>
          <a:prstGeom prst="rect">
            <a:avLst/>
          </a:prstGeom>
          <a:noFill/>
        </p:spPr>
      </p:pic>
      <p:pic>
        <p:nvPicPr>
          <p:cNvPr id="33796" name="Picture 4" descr="dieppebeach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24400" y="2698750"/>
            <a:ext cx="4140200" cy="4159250"/>
          </a:xfrm>
          <a:prstGeom prst="rect">
            <a:avLst/>
          </a:prstGeom>
          <a:noFill/>
        </p:spPr>
      </p:pic>
      <p:pic>
        <p:nvPicPr>
          <p:cNvPr id="33797" name="Picture 5" descr="dieppebeach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95800" y="457200"/>
            <a:ext cx="4370388" cy="3278188"/>
          </a:xfrm>
          <a:prstGeom prst="rect">
            <a:avLst/>
          </a:prstGeom>
          <a:noFill/>
        </p:spPr>
      </p:pic>
      <p:sp>
        <p:nvSpPr>
          <p:cNvPr id="33798" name="Rectangle 6"/>
          <p:cNvSpPr>
            <a:spLocks noGrp="1" noRot="1" noChangeArrowheads="1"/>
          </p:cNvSpPr>
          <p:nvPr>
            <p:ph type="title"/>
          </p:nvPr>
        </p:nvSpPr>
        <p:spPr>
          <a:xfrm>
            <a:off x="457200" y="-304800"/>
            <a:ext cx="8229600" cy="1143000"/>
          </a:xfrm>
        </p:spPr>
        <p:txBody>
          <a:bodyPr/>
          <a:lstStyle/>
          <a:p>
            <a:r>
              <a:rPr lang="en-US" b="1" u="sng">
                <a:latin typeface="Bradley Hand ITC" pitchFamily="66" charset="0"/>
              </a:rPr>
              <a:t>Dieppe Today</a:t>
            </a:r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074" name="Picture 4098" descr="whit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31075" name="Rectangle 4099"/>
          <p:cNvSpPr>
            <a:spLocks noChangeArrowheads="1"/>
          </p:cNvSpPr>
          <p:nvPr/>
        </p:nvSpPr>
        <p:spPr bwMode="auto">
          <a:xfrm>
            <a:off x="2717800" y="3078163"/>
            <a:ext cx="1841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kumimoji="1" lang="en-CA" sz="4000">
              <a:solidFill>
                <a:schemeClr val="tx2"/>
              </a:solidFill>
              <a:latin typeface="Arial Black" pitchFamily="34" charset="0"/>
            </a:endParaRPr>
          </a:p>
        </p:txBody>
      </p:sp>
      <p:sp>
        <p:nvSpPr>
          <p:cNvPr id="131076" name="Rectangle 4100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Conscription</a:t>
            </a:r>
          </a:p>
        </p:txBody>
      </p:sp>
      <p:pic>
        <p:nvPicPr>
          <p:cNvPr id="778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76400" y="1295400"/>
            <a:ext cx="56388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1981200" y="5638800"/>
            <a:ext cx="3276600" cy="6096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Conscription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5334000" cy="4525963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en-US" dirty="0"/>
              <a:t>This issue had badly divided Canada in 1917 and King did not wish to repeat the problem if it could be avoided. In 1939 he clearly stated </a:t>
            </a:r>
            <a:r>
              <a:rPr lang="en-US" dirty="0" smtClean="0"/>
              <a:t>that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r>
              <a:rPr lang="en-US" i="1" dirty="0">
                <a:solidFill>
                  <a:srgbClr val="CC3300"/>
                </a:solidFill>
              </a:rPr>
              <a:t>	</a:t>
            </a:r>
            <a:r>
              <a:rPr lang="en-US" b="1" i="1" dirty="0">
                <a:solidFill>
                  <a:schemeClr val="bg1"/>
                </a:solidFill>
              </a:rPr>
              <a:t>“The present government believe that the conscription of men for overseas service will not be a necessary or effective step. No such measure will be introduced by the present administration.”</a:t>
            </a:r>
          </a:p>
          <a:p>
            <a:pPr>
              <a:lnSpc>
                <a:spcPct val="90000"/>
              </a:lnSpc>
              <a:buFont typeface="Monotype Sorts" pitchFamily="2" charset="2"/>
              <a:buChar char=" "/>
            </a:pPr>
            <a:endParaRPr lang="en-US" dirty="0">
              <a:solidFill>
                <a:srgbClr val="CC3300"/>
              </a:solidFill>
            </a:endParaRPr>
          </a:p>
        </p:txBody>
      </p:sp>
      <p:pic>
        <p:nvPicPr>
          <p:cNvPr id="798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82288" y="1981200"/>
            <a:ext cx="3461712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Conscription</a:t>
            </a:r>
            <a:endParaRPr lang="en-US" dirty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The </a:t>
            </a:r>
            <a:r>
              <a:rPr lang="en-US" i="1">
                <a:solidFill>
                  <a:srgbClr val="FF0000"/>
                </a:solidFill>
              </a:rPr>
              <a:t>National  Resources Mobilization Act</a:t>
            </a:r>
            <a:r>
              <a:rPr lang="en-US"/>
              <a:t> allowed the government to call men for the defense of Canada but not overseas service.</a:t>
            </a:r>
          </a:p>
          <a:p>
            <a:pPr>
              <a:lnSpc>
                <a:spcPct val="90000"/>
              </a:lnSpc>
            </a:pPr>
            <a:r>
              <a:rPr lang="en-US"/>
              <a:t>These men were derisively referred to as </a:t>
            </a:r>
            <a:r>
              <a:rPr lang="en-US">
                <a:solidFill>
                  <a:srgbClr val="FF0000"/>
                </a:solidFill>
              </a:rPr>
              <a:t>“Zombies”</a:t>
            </a:r>
            <a:r>
              <a:rPr lang="en-US"/>
              <a:t> but no amount of persuasion influenced many to go to war.</a:t>
            </a:r>
          </a:p>
          <a:p>
            <a:pPr>
              <a:lnSpc>
                <a:spcPct val="90000"/>
              </a:lnSpc>
            </a:pPr>
            <a:r>
              <a:rPr lang="en-US"/>
              <a:t>King felt trapped by his promise of 1939. </a:t>
            </a:r>
          </a:p>
        </p:txBody>
      </p:sp>
      <p:pic>
        <p:nvPicPr>
          <p:cNvPr id="808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4962525"/>
            <a:ext cx="5181600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Conscription</a:t>
            </a:r>
            <a:endParaRPr lang="en-US" dirty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85950"/>
            <a:ext cx="6705600" cy="46672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b="1"/>
              <a:t>The public mood in English Canada slowly shifted in favor of conscription.</a:t>
            </a:r>
          </a:p>
          <a:p>
            <a:pPr>
              <a:lnSpc>
                <a:spcPct val="90000"/>
              </a:lnSpc>
            </a:pPr>
            <a:r>
              <a:rPr lang="en-US" sz="2800" b="1"/>
              <a:t>King’s solution was to hold a </a:t>
            </a:r>
            <a:r>
              <a:rPr lang="en-US" sz="2800" b="1">
                <a:solidFill>
                  <a:srgbClr val="FF0000"/>
                </a:solidFill>
              </a:rPr>
              <a:t>national referendum</a:t>
            </a:r>
            <a:r>
              <a:rPr lang="en-US" sz="2800" b="1"/>
              <a:t> or </a:t>
            </a:r>
            <a:r>
              <a:rPr lang="en-US" sz="2800" b="1">
                <a:solidFill>
                  <a:srgbClr val="FF0000"/>
                </a:solidFill>
              </a:rPr>
              <a:t>plebiscite</a:t>
            </a:r>
            <a:r>
              <a:rPr lang="en-US" sz="2800" b="1"/>
              <a:t> and ask Canadians if they would release his government from its promise.</a:t>
            </a:r>
          </a:p>
          <a:p>
            <a:pPr>
              <a:lnSpc>
                <a:spcPct val="90000"/>
              </a:lnSpc>
            </a:pPr>
            <a:r>
              <a:rPr lang="en-US" sz="2800" b="1"/>
              <a:t>The measure was widely supported in English Canada but aroused outrage in Quebec.</a:t>
            </a:r>
          </a:p>
        </p:txBody>
      </p:sp>
      <p:sp>
        <p:nvSpPr>
          <p:cNvPr id="29701" name="WordArt 5"/>
          <p:cNvSpPr>
            <a:spLocks noChangeArrowheads="1" noChangeShapeType="1" noTextEdit="1"/>
          </p:cNvSpPr>
          <p:nvPr/>
        </p:nvSpPr>
        <p:spPr bwMode="auto">
          <a:xfrm>
            <a:off x="7620000" y="3733800"/>
            <a:ext cx="914400" cy="5635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CA" sz="1800" kern="10">
                <a:ln w="9525">
                  <a:noFill/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</a:rPr>
              <a:t>YES VOTES</a:t>
            </a:r>
          </a:p>
          <a:p>
            <a:pPr algn="ctr"/>
            <a:r>
              <a:rPr lang="en-CA" sz="1800" kern="10">
                <a:ln w="9525">
                  <a:noFill/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</a:rPr>
              <a:t>CANADA</a:t>
            </a:r>
          </a:p>
        </p:txBody>
      </p:sp>
      <p:sp>
        <p:nvSpPr>
          <p:cNvPr id="29704" name="AutoShape 8"/>
          <p:cNvSpPr>
            <a:spLocks noChangeArrowheads="1"/>
          </p:cNvSpPr>
          <p:nvPr/>
        </p:nvSpPr>
        <p:spPr bwMode="auto">
          <a:xfrm>
            <a:off x="7772400" y="2514600"/>
            <a:ext cx="609600" cy="914400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6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latin typeface="Times New Roman" pitchFamily="18" charset="0"/>
              </a:rPr>
              <a:t>64%</a:t>
            </a:r>
          </a:p>
        </p:txBody>
      </p:sp>
      <p:sp>
        <p:nvSpPr>
          <p:cNvPr id="29706" name="WordArt 10"/>
          <p:cNvSpPr>
            <a:spLocks noChangeArrowheads="1" noChangeShapeType="1" noTextEdit="1"/>
          </p:cNvSpPr>
          <p:nvPr/>
        </p:nvSpPr>
        <p:spPr bwMode="auto">
          <a:xfrm>
            <a:off x="7696200" y="4495800"/>
            <a:ext cx="838200" cy="5635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CA" sz="1800" kern="10">
                <a:ln w="9525">
                  <a:noFill/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</a:rPr>
              <a:t>NO VOTES</a:t>
            </a:r>
          </a:p>
          <a:p>
            <a:pPr algn="ctr"/>
            <a:r>
              <a:rPr lang="en-CA" sz="1800" kern="10">
                <a:ln w="9525">
                  <a:noFill/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</a:rPr>
              <a:t>QUEBEC</a:t>
            </a:r>
          </a:p>
        </p:txBody>
      </p:sp>
      <p:sp>
        <p:nvSpPr>
          <p:cNvPr id="29707" name="AutoShape 11"/>
          <p:cNvSpPr>
            <a:spLocks noChangeArrowheads="1"/>
          </p:cNvSpPr>
          <p:nvPr/>
        </p:nvSpPr>
        <p:spPr bwMode="auto">
          <a:xfrm>
            <a:off x="7848600" y="5257800"/>
            <a:ext cx="609600" cy="914400"/>
          </a:xfrm>
          <a:prstGeom prst="upArrowCallout">
            <a:avLst>
              <a:gd name="adj1" fmla="val 25000"/>
              <a:gd name="adj2" fmla="val 25000"/>
              <a:gd name="adj3" fmla="val 25000"/>
              <a:gd name="adj4" fmla="val 6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latin typeface="Times New Roman" pitchFamily="18" charset="0"/>
              </a:rPr>
              <a:t>76%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1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4800" u="sng" dirty="0" smtClean="0">
                <a:latin typeface="Garamond" pitchFamily="18" charset="0"/>
              </a:rPr>
              <a:t>The Vote:</a:t>
            </a:r>
            <a:endParaRPr lang="en-US" sz="4800" u="sng" dirty="0" smtClean="0">
              <a:latin typeface="Garamond" pitchFamily="18" charset="0"/>
            </a:endParaRPr>
          </a:p>
        </p:txBody>
      </p:sp>
      <p:pic>
        <p:nvPicPr>
          <p:cNvPr id="19459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81000" y="1268413"/>
            <a:ext cx="4040188" cy="3962400"/>
          </a:xfrm>
        </p:spPr>
      </p:pic>
      <p:sp>
        <p:nvSpPr>
          <p:cNvPr id="19460" name="Text Placeholder 8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eaLnBrk="1" hangingPunct="1"/>
            <a:endParaRPr lang="en-CA" smtClean="0"/>
          </a:p>
        </p:txBody>
      </p:sp>
      <p:pic>
        <p:nvPicPr>
          <p:cNvPr id="19461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0200" y="1268413"/>
            <a:ext cx="37338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6" descr="caricatureplebiscit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95600" y="1268413"/>
            <a:ext cx="29337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3" name="Rectangle 7"/>
          <p:cNvSpPr>
            <a:spLocks noChangeArrowheads="1"/>
          </p:cNvSpPr>
          <p:nvPr/>
        </p:nvSpPr>
        <p:spPr bwMode="auto">
          <a:xfrm>
            <a:off x="0" y="5229225"/>
            <a:ext cx="9143999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atin typeface="Garamond" pitchFamily="18" charset="0"/>
              </a:rPr>
              <a:t>In 1942, King decided to hold a vote for/against conscription.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ontent Placeholder 5"/>
          <p:cNvSpPr>
            <a:spLocks noGrp="1"/>
          </p:cNvSpPr>
          <p:nvPr>
            <p:ph sz="quarter" idx="4"/>
          </p:nvPr>
        </p:nvSpPr>
        <p:spPr>
          <a:xfrm>
            <a:off x="250825" y="630239"/>
            <a:ext cx="8713788" cy="3103562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latin typeface="Garamond" pitchFamily="18" charset="0"/>
              </a:rPr>
              <a:t>80 percent had answered yes out of the nine provinces but 70 percent of Quebec said no.</a:t>
            </a:r>
            <a:endParaRPr lang="en-US" sz="2800" b="1" dirty="0" smtClean="0">
              <a:solidFill>
                <a:schemeClr val="tx1"/>
              </a:solidFill>
              <a:latin typeface="Garamond" pitchFamily="18" charset="0"/>
            </a:endParaRPr>
          </a:p>
          <a:p>
            <a:pPr eaLnBrk="1" hangingPunct="1"/>
            <a:r>
              <a:rPr lang="en-US" sz="2800" b="1" dirty="0" smtClean="0">
                <a:solidFill>
                  <a:schemeClr val="tx1"/>
                </a:solidFill>
                <a:latin typeface="Garamond" pitchFamily="18" charset="0"/>
              </a:rPr>
              <a:t>Very few recruits from this Conscription campaign actually ended up going to fight in World War 2</a:t>
            </a:r>
          </a:p>
          <a:p>
            <a:pPr eaLnBrk="1" hangingPunct="1"/>
            <a:endParaRPr lang="en-US" dirty="0" smtClean="0"/>
          </a:p>
        </p:txBody>
      </p:sp>
      <p:pic>
        <p:nvPicPr>
          <p:cNvPr id="788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2819400"/>
            <a:ext cx="3921125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3276600"/>
            <a:ext cx="24003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i="1"/>
              <a:t>“Not necessarily conscription but conscription if necessary”</a:t>
            </a: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b="1" dirty="0"/>
              <a:t>King now hesitated for fear of the reaction in Quebec.</a:t>
            </a:r>
          </a:p>
          <a:p>
            <a:r>
              <a:rPr lang="en-US" sz="2800" b="1" dirty="0"/>
              <a:t>By 1944 casualties in Italy and France were so numerous that volunteer replacement was inadequate.</a:t>
            </a:r>
          </a:p>
          <a:p>
            <a:r>
              <a:rPr lang="en-US" sz="2800" b="1" dirty="0"/>
              <a:t>It was finally agreed that a small number of men could be sent overseas.</a:t>
            </a:r>
            <a:r>
              <a:rPr lang="en-US" sz="2800" dirty="0"/>
              <a:t> </a:t>
            </a:r>
            <a:endParaRPr lang="en-US" sz="2800" dirty="0" smtClean="0"/>
          </a:p>
          <a:p>
            <a:r>
              <a:rPr lang="en-US" sz="2800" b="1" dirty="0" smtClean="0">
                <a:solidFill>
                  <a:srgbClr val="FF0000"/>
                </a:solidFill>
              </a:rPr>
              <a:t>12,000 NRMA conscripts are sent to Europe</a:t>
            </a:r>
          </a:p>
          <a:p>
            <a:endParaRPr lang="en-US" sz="2800" dirty="0"/>
          </a:p>
        </p:txBody>
      </p:sp>
      <p:sp>
        <p:nvSpPr>
          <p:cNvPr id="30724" name="WordArt 4"/>
          <p:cNvSpPr>
            <a:spLocks noChangeArrowheads="1" noChangeShapeType="1" noTextEdit="1"/>
          </p:cNvSpPr>
          <p:nvPr/>
        </p:nvSpPr>
        <p:spPr bwMode="auto">
          <a:xfrm>
            <a:off x="304800" y="5791200"/>
            <a:ext cx="1920875" cy="5635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CA" sz="1800" kern="10">
                <a:ln w="9525">
                  <a:noFill/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</a:rPr>
              <a:t>Zombies Approved</a:t>
            </a:r>
          </a:p>
          <a:p>
            <a:pPr algn="ctr"/>
            <a:r>
              <a:rPr lang="en-CA" sz="1800" kern="10">
                <a:ln w="9525">
                  <a:noFill/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</a:rPr>
              <a:t>For Overseas Service</a:t>
            </a:r>
          </a:p>
        </p:txBody>
      </p:sp>
      <p:sp>
        <p:nvSpPr>
          <p:cNvPr id="30725" name="AutoShape 5"/>
          <p:cNvSpPr>
            <a:spLocks noChangeArrowheads="1"/>
          </p:cNvSpPr>
          <p:nvPr/>
        </p:nvSpPr>
        <p:spPr bwMode="auto">
          <a:xfrm>
            <a:off x="2667000" y="5715000"/>
            <a:ext cx="1447800" cy="762000"/>
          </a:xfrm>
          <a:prstGeom prst="leftArrowCallout">
            <a:avLst>
              <a:gd name="adj1" fmla="val 25000"/>
              <a:gd name="adj2" fmla="val 25000"/>
              <a:gd name="adj3" fmla="val 31667"/>
              <a:gd name="adj4" fmla="val 6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latin typeface="Times New Roman" pitchFamily="18" charset="0"/>
              </a:rPr>
              <a:t>16,000</a:t>
            </a:r>
          </a:p>
        </p:txBody>
      </p:sp>
      <p:sp>
        <p:nvSpPr>
          <p:cNvPr id="30727" name="WordArt 7"/>
          <p:cNvSpPr>
            <a:spLocks noChangeArrowheads="1" noChangeShapeType="1" noTextEdit="1"/>
          </p:cNvSpPr>
          <p:nvPr/>
        </p:nvSpPr>
        <p:spPr bwMode="auto">
          <a:xfrm>
            <a:off x="7162800" y="5867400"/>
            <a:ext cx="1363663" cy="5635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CA" sz="1800" kern="10">
                <a:ln w="9525">
                  <a:noFill/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</a:rPr>
              <a:t>Soldiers Killed</a:t>
            </a:r>
          </a:p>
          <a:p>
            <a:pPr algn="ctr"/>
            <a:r>
              <a:rPr lang="en-CA" sz="1800" kern="10">
                <a:ln w="9525">
                  <a:noFill/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</a:rPr>
              <a:t>in Action</a:t>
            </a:r>
          </a:p>
        </p:txBody>
      </p:sp>
      <p:sp>
        <p:nvSpPr>
          <p:cNvPr id="30732" name="AutoShape 12"/>
          <p:cNvSpPr>
            <a:spLocks noChangeArrowheads="1"/>
          </p:cNvSpPr>
          <p:nvPr/>
        </p:nvSpPr>
        <p:spPr bwMode="auto">
          <a:xfrm>
            <a:off x="5181600" y="5715000"/>
            <a:ext cx="1295400" cy="762000"/>
          </a:xfrm>
          <a:prstGeom prst="rightArrowCallout">
            <a:avLst>
              <a:gd name="adj1" fmla="val 25000"/>
              <a:gd name="adj2" fmla="val 25000"/>
              <a:gd name="adj3" fmla="val 28333"/>
              <a:gd name="adj4" fmla="val 6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latin typeface="Times New Roman" pitchFamily="18" charset="0"/>
              </a:rPr>
              <a:t>6,467</a:t>
            </a:r>
          </a:p>
        </p:txBody>
      </p:sp>
      <p:sp>
        <p:nvSpPr>
          <p:cNvPr id="30734" name="WordArt 14"/>
          <p:cNvSpPr>
            <a:spLocks noChangeArrowheads="1" noChangeShapeType="1" noTextEdit="1"/>
          </p:cNvSpPr>
          <p:nvPr/>
        </p:nvSpPr>
        <p:spPr bwMode="auto">
          <a:xfrm>
            <a:off x="4419600" y="5257800"/>
            <a:ext cx="434975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CA" sz="1800" kern="10">
                <a:ln w="9525">
                  <a:noFill/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</a:rPr>
              <a:t>1944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hlinkClick r:id="rId3"/>
              </a:rPr>
              <a:t>Dieppe</a:t>
            </a:r>
            <a:r>
              <a:rPr lang="en-US"/>
              <a:t>: August 1942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Canadian soldiers sent to England at the beginning of the war had trained in the south of England for three years without seeing action against the enemy.</a:t>
            </a:r>
          </a:p>
          <a:p>
            <a:r>
              <a:rPr lang="en-US"/>
              <a:t>The Russians who had been carrying the brunt of the land war against Germany demanded that a </a:t>
            </a:r>
            <a:r>
              <a:rPr lang="en-US">
                <a:solidFill>
                  <a:srgbClr val="FF0000"/>
                </a:solidFill>
              </a:rPr>
              <a:t>“second front”</a:t>
            </a:r>
            <a:r>
              <a:rPr lang="en-US"/>
              <a:t> be opened in the west.</a:t>
            </a:r>
          </a:p>
        </p:txBody>
      </p:sp>
      <p:pic>
        <p:nvPicPr>
          <p:cNvPr id="72705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5114925"/>
            <a:ext cx="7239000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August </a:t>
            </a:r>
            <a:r>
              <a:rPr lang="en-US" dirty="0"/>
              <a:t>1942 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885950"/>
            <a:ext cx="5638800" cy="4972050"/>
          </a:xfrm>
        </p:spPr>
        <p:txBody>
          <a:bodyPr/>
          <a:lstStyle/>
          <a:p>
            <a:r>
              <a:rPr lang="en-US" sz="2400" b="1"/>
              <a:t>It was decided that a </a:t>
            </a:r>
            <a:r>
              <a:rPr lang="en-US" sz="2400" b="1">
                <a:solidFill>
                  <a:srgbClr val="FF0000"/>
                </a:solidFill>
              </a:rPr>
              <a:t>“raid in force”</a:t>
            </a:r>
            <a:r>
              <a:rPr lang="en-US" sz="2400" b="1"/>
              <a:t> against the coast of France would be an important prelude to a cross-channel invasion.</a:t>
            </a:r>
          </a:p>
          <a:p>
            <a:r>
              <a:rPr lang="en-US" sz="2400" b="1"/>
              <a:t>German defenses could be tested and the Russians appeased by the evidence of action.</a:t>
            </a:r>
          </a:p>
          <a:p>
            <a:r>
              <a:rPr lang="en-US" sz="2400" b="1"/>
              <a:t>5000 Canadians were selected to join 1000 British and American troops in an attack on the French port of Dieppe.</a:t>
            </a:r>
            <a:endParaRPr lang="en-US" sz="2800" b="1"/>
          </a:p>
        </p:txBody>
      </p:sp>
      <p:graphicFrame>
        <p:nvGraphicFramePr>
          <p:cNvPr id="32774" name="Object 6"/>
          <p:cNvGraphicFramePr>
            <a:graphicFrameLocks noChangeAspect="1"/>
          </p:cNvGraphicFramePr>
          <p:nvPr>
            <p:ph type="clipArt" sz="half" idx="2"/>
          </p:nvPr>
        </p:nvGraphicFramePr>
        <p:xfrm>
          <a:off x="5613400" y="1295400"/>
          <a:ext cx="3530600" cy="2503488"/>
        </p:xfrm>
        <a:graphic>
          <a:graphicData uri="http://schemas.openxmlformats.org/presentationml/2006/ole">
            <p:oleObj spid="_x0000_s2050" name="Image" r:id="rId4" imgW="2771341" imgH="1728439" progId="">
              <p:embed/>
            </p:oleObj>
          </a:graphicData>
        </a:graphic>
      </p:graphicFrame>
      <p:sp>
        <p:nvSpPr>
          <p:cNvPr id="32775" name="WordArt 7"/>
          <p:cNvSpPr>
            <a:spLocks noChangeArrowheads="1" noChangeShapeType="1" noTextEdit="1"/>
          </p:cNvSpPr>
          <p:nvPr/>
        </p:nvSpPr>
        <p:spPr bwMode="auto">
          <a:xfrm>
            <a:off x="6569075" y="4038600"/>
            <a:ext cx="2574925" cy="31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CA" sz="2000" kern="10">
                <a:ln w="9525">
                  <a:noFill/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</a:rPr>
              <a:t>German Pillbox at Dieppe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1200" y="4648200"/>
            <a:ext cx="2647950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>
                <a:latin typeface="Bookman Old Style" pitchFamily="-108" charset="0"/>
              </a:rPr>
              <a:t>Why Canada?</a:t>
            </a:r>
          </a:p>
        </p:txBody>
      </p:sp>
      <p:sp>
        <p:nvSpPr>
          <p:cNvPr id="13315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457200" y="1600200"/>
            <a:ext cx="4572000" cy="5029199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Most Canadian troops had not yet fought in Europe as much of the war for Canada was being fought in Africa</a:t>
            </a:r>
          </a:p>
          <a:p>
            <a:endParaRPr lang="en-US" dirty="0"/>
          </a:p>
          <a:p>
            <a:r>
              <a:rPr lang="en-US" dirty="0"/>
              <a:t>Canadian troops were highly esteemed</a:t>
            </a:r>
          </a:p>
          <a:p>
            <a:endParaRPr lang="en-US" dirty="0"/>
          </a:p>
          <a:p>
            <a:r>
              <a:rPr lang="en-US" dirty="0"/>
              <a:t>British General Montgomery selects Canadians</a:t>
            </a:r>
          </a:p>
        </p:txBody>
      </p:sp>
      <p:pic>
        <p:nvPicPr>
          <p:cNvPr id="3276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1371600"/>
            <a:ext cx="4038600" cy="3380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62" name="Object 2"/>
          <p:cNvGraphicFramePr>
            <a:graphicFrameLocks noChangeAspect="1"/>
          </p:cNvGraphicFramePr>
          <p:nvPr>
            <p:ph/>
          </p:nvPr>
        </p:nvGraphicFramePr>
        <p:xfrm>
          <a:off x="301625" y="228600"/>
          <a:ext cx="8540750" cy="5868988"/>
        </p:xfrm>
        <a:graphic>
          <a:graphicData uri="http://schemas.openxmlformats.org/presentationml/2006/ole">
            <p:oleObj spid="_x0000_s30722" name="Chart" r:id="rId4" imgW="8229600" imgH="5857875" progId="MSGraph.Chart.8">
              <p:embed followColorScheme="full"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/>
              <a:t>The Plan</a:t>
            </a:r>
            <a:r>
              <a:rPr lang="en-US"/>
              <a:t> </a:t>
            </a:r>
          </a:p>
        </p:txBody>
      </p:sp>
      <p:pic>
        <p:nvPicPr>
          <p:cNvPr id="21507" name="Picture 3" descr="dieppe map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50825" y="1052513"/>
            <a:ext cx="8713788" cy="57292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/>
              <a:t>The </a:t>
            </a:r>
            <a:r>
              <a:rPr lang="en-US" b="1" u="sng" dirty="0" smtClean="0"/>
              <a:t>Battle: August 19, 1942</a:t>
            </a:r>
            <a:endParaRPr lang="en-US" b="1" u="sng" dirty="0"/>
          </a:p>
        </p:txBody>
      </p:sp>
      <p:sp>
        <p:nvSpPr>
          <p:cNvPr id="23555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457200" y="1600200"/>
            <a:ext cx="4724400" cy="4525963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80000"/>
              </a:lnSpc>
            </a:pPr>
            <a:r>
              <a:rPr lang="en-US" dirty="0"/>
              <a:t>Canadian ships were to have disembarked before dawn but delays kept them in port until early daylight</a:t>
            </a:r>
          </a:p>
          <a:p>
            <a:pPr>
              <a:lnSpc>
                <a:spcPct val="80000"/>
              </a:lnSpc>
            </a:pPr>
            <a:endParaRPr lang="en-US" dirty="0"/>
          </a:p>
          <a:p>
            <a:pPr>
              <a:lnSpc>
                <a:spcPct val="80000"/>
              </a:lnSpc>
            </a:pPr>
            <a:r>
              <a:rPr lang="en-US" dirty="0"/>
              <a:t>On the way to the raid, a Canadian ship met a German convoy and a battle ensued</a:t>
            </a:r>
          </a:p>
          <a:p>
            <a:pPr lvl="2">
              <a:lnSpc>
                <a:spcPct val="80000"/>
              </a:lnSpc>
            </a:pPr>
            <a:r>
              <a:rPr lang="en-US" dirty="0"/>
              <a:t>No element of surprise </a:t>
            </a:r>
          </a:p>
          <a:p>
            <a:pPr lvl="1">
              <a:lnSpc>
                <a:spcPct val="80000"/>
              </a:lnSpc>
            </a:pPr>
            <a:endParaRPr lang="en-US" dirty="0"/>
          </a:p>
          <a:p>
            <a:pPr>
              <a:lnSpc>
                <a:spcPct val="80000"/>
              </a:lnSpc>
            </a:pPr>
            <a:r>
              <a:rPr lang="en-US" dirty="0"/>
              <a:t>They were killed easily by German machine gunners</a:t>
            </a:r>
          </a:p>
          <a:p>
            <a:pPr>
              <a:lnSpc>
                <a:spcPct val="80000"/>
              </a:lnSpc>
            </a:pPr>
            <a:endParaRPr lang="en-US" dirty="0"/>
          </a:p>
        </p:txBody>
      </p:sp>
      <p:pic>
        <p:nvPicPr>
          <p:cNvPr id="4" name="Picture 5" descr="dieppe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1676400"/>
            <a:ext cx="3886200" cy="2667000"/>
          </a:xfrm>
          <a:prstGeom prst="rect">
            <a:avLst/>
          </a:prstGeom>
          <a:noFill/>
        </p:spPr>
      </p:pic>
      <p:pic>
        <p:nvPicPr>
          <p:cNvPr id="67585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0200" y="4572000"/>
            <a:ext cx="2752725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/>
              <a:t>The Battle</a:t>
            </a:r>
          </a:p>
        </p:txBody>
      </p:sp>
      <p:sp>
        <p:nvSpPr>
          <p:cNvPr id="25603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04800" y="1676400"/>
            <a:ext cx="4572000" cy="5181600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/>
              <a:t>Aug 19, 1942</a:t>
            </a:r>
          </a:p>
          <a:p>
            <a:r>
              <a:rPr lang="en-US" b="1" dirty="0"/>
              <a:t>Poor communications led commanders to believe that the first wave of troops made it to shore in good shape</a:t>
            </a:r>
          </a:p>
          <a:p>
            <a:r>
              <a:rPr lang="en-US" b="1" dirty="0"/>
              <a:t>They sent reinforcements who also became trapped</a:t>
            </a:r>
          </a:p>
          <a:p>
            <a:r>
              <a:rPr lang="en-US" b="1" dirty="0"/>
              <a:t>Tanks could not advance on the pebble beach because of a lack of </a:t>
            </a:r>
            <a:r>
              <a:rPr lang="en-US" b="1" dirty="0" smtClean="0"/>
              <a:t>traction</a:t>
            </a:r>
          </a:p>
          <a:p>
            <a:r>
              <a:rPr lang="en-US" b="1" dirty="0" smtClean="0"/>
              <a:t>German troops were fully alert by the time allied troops struck the beaches where they came under withering fire.</a:t>
            </a:r>
          </a:p>
          <a:p>
            <a:r>
              <a:rPr lang="en-US" b="1" dirty="0" smtClean="0"/>
              <a:t>Very few of the assaulting force escaped from the beach into the town. </a:t>
            </a:r>
          </a:p>
          <a:p>
            <a:endParaRPr lang="en-US" dirty="0"/>
          </a:p>
        </p:txBody>
      </p:sp>
      <p:pic>
        <p:nvPicPr>
          <p:cNvPr id="4" name="Picture 6" descr="dieppe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2057400"/>
            <a:ext cx="3810000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</TotalTime>
  <Words>695</Words>
  <Application>Microsoft Office PowerPoint</Application>
  <PresentationFormat>On-screen Show (4:3)</PresentationFormat>
  <Paragraphs>96</Paragraphs>
  <Slides>22</Slides>
  <Notes>19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Office Theme</vt:lpstr>
      <vt:lpstr>Image</vt:lpstr>
      <vt:lpstr>Chart</vt:lpstr>
      <vt:lpstr>The Dieppe Raid “Operation Jubilee” </vt:lpstr>
      <vt:lpstr>Slide 2</vt:lpstr>
      <vt:lpstr>Dieppe: August 1942</vt:lpstr>
      <vt:lpstr>August 1942 </vt:lpstr>
      <vt:lpstr>Why Canada?</vt:lpstr>
      <vt:lpstr>Slide 6</vt:lpstr>
      <vt:lpstr>The Plan </vt:lpstr>
      <vt:lpstr>The Battle: August 19, 1942</vt:lpstr>
      <vt:lpstr>The Battle</vt:lpstr>
      <vt:lpstr>Slide 10</vt:lpstr>
      <vt:lpstr>Slide 11</vt:lpstr>
      <vt:lpstr>The Aftermath</vt:lpstr>
      <vt:lpstr>Slide 13</vt:lpstr>
      <vt:lpstr>Dieppe: August 1942 V</vt:lpstr>
      <vt:lpstr>Dieppe Today</vt:lpstr>
      <vt:lpstr>Conscription</vt:lpstr>
      <vt:lpstr>Conscription</vt:lpstr>
      <vt:lpstr>Conscription</vt:lpstr>
      <vt:lpstr>Conscription</vt:lpstr>
      <vt:lpstr>The Vote:</vt:lpstr>
      <vt:lpstr>Slide 21</vt:lpstr>
      <vt:lpstr>“Not necessarily conscription but conscription if necessary”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Mr Iachetta</dc:creator>
  <cp:lastModifiedBy>Teacher</cp:lastModifiedBy>
  <cp:revision>19</cp:revision>
  <dcterms:created xsi:type="dcterms:W3CDTF">2006-08-16T00:00:00Z</dcterms:created>
  <dcterms:modified xsi:type="dcterms:W3CDTF">2013-02-13T17:24:53Z</dcterms:modified>
</cp:coreProperties>
</file>