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6" r:id="rId2"/>
  </p:sldMasterIdLst>
  <p:sldIdLst>
    <p:sldId id="269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7C9AD-3F4C-4E19-B6D4-5969E05E9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C72FB-2443-4B77-9B1C-1B2E4FEE4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ocities.com/Athens/Academy/5869/1930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hyperlink" Target="http://www.heritageproject.ca/learning/lessons/cdns-tv/aberhart/default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r>
              <a:rPr lang="en-CA" dirty="0" smtClean="0"/>
              <a:t>The Depression Continued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143000"/>
            <a:ext cx="6400800" cy="1752600"/>
          </a:xfrm>
        </p:spPr>
        <p:txBody>
          <a:bodyPr/>
          <a:lstStyle/>
          <a:p>
            <a:r>
              <a:rPr lang="en-GB" b="1" dirty="0" smtClean="0"/>
              <a:t>The Bennett New Deal</a:t>
            </a:r>
          </a:p>
          <a:p>
            <a:endParaRPr lang="en-CA" dirty="0"/>
          </a:p>
        </p:txBody>
      </p:sp>
      <p:pic>
        <p:nvPicPr>
          <p:cNvPr id="20483" name="Picture 3" descr="New%20Deal%20farm%20refo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743200"/>
            <a:ext cx="4736367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ttp://www.frumforum.com/wp-content/uploads/2012/01/great_depressio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828800"/>
            <a:ext cx="4114800" cy="3076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Great Depression and Canadian Isolationism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The Depression years turned Canada away from Europe and its problems.</a:t>
            </a:r>
          </a:p>
          <a:p>
            <a:pPr>
              <a:lnSpc>
                <a:spcPct val="90000"/>
              </a:lnSpc>
            </a:pPr>
            <a:r>
              <a:rPr lang="en-US" smtClean="0"/>
              <a:t>R.B. Bennett became a strong advocate of Canadian nationalism but did not take an active role in world affairs.</a:t>
            </a:r>
          </a:p>
          <a:p>
            <a:pPr>
              <a:lnSpc>
                <a:spcPct val="90000"/>
              </a:lnSpc>
            </a:pPr>
            <a:r>
              <a:rPr lang="en-US" smtClean="0"/>
              <a:t>When Mackenzie King returned to power in 1935 he also adopted the American policy of </a:t>
            </a:r>
            <a:r>
              <a:rPr lang="en-US" smtClean="0">
                <a:solidFill>
                  <a:srgbClr val="FF0000"/>
                </a:solidFill>
              </a:rPr>
              <a:t>isolationism</a:t>
            </a:r>
            <a:r>
              <a:rPr lang="en-US" smtClean="0"/>
              <a:t>.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Canada and the World after 1935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smtClean="0"/>
              <a:t>The growing power and aggressive policies of Germany, Italy and Japan were not of great interest to the Canadian government.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Canada remained neutral during the Spanish Civil War and tried to prevent Canadians from enlisting to fight.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Jewish refugees fleeing Nazi Germany were not welcomed in Canada.</a:t>
            </a:r>
          </a:p>
          <a:p>
            <a:pPr>
              <a:lnSpc>
                <a:spcPct val="90000"/>
              </a:lnSpc>
            </a:pPr>
            <a:endParaRPr lang="en-US" sz="2400" smtClean="0"/>
          </a:p>
        </p:txBody>
      </p:sp>
      <p:pic>
        <p:nvPicPr>
          <p:cNvPr id="148486" name="Picture 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6211" y="1885950"/>
            <a:ext cx="2806377" cy="4171950"/>
          </a:xfr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457200"/>
            <a:ext cx="8382000" cy="10668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End of the Great Depression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209800"/>
            <a:ext cx="8229600" cy="35814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800" smtClean="0">
                <a:latin typeface="Tahoma" pitchFamily="34" charset="0"/>
              </a:rPr>
              <a:t>The Canadian economy improved slowly after 1935 but it was the approaching threat of a new war which eventually began to stimulate Canadian manufacturing and resource</a:t>
            </a:r>
            <a:r>
              <a:rPr lang="en-US" sz="2800" smtClean="0"/>
              <a:t> </a:t>
            </a:r>
            <a:r>
              <a:rPr lang="en-US" sz="2800" smtClean="0">
                <a:latin typeface="Tahoma" pitchFamily="34" charset="0"/>
              </a:rPr>
              <a:t>industries</a:t>
            </a:r>
            <a:r>
              <a:rPr lang="en-US" smtClean="0">
                <a:latin typeface="Tahoma" pitchFamily="34" charset="0"/>
              </a:rPr>
              <a:t>.</a:t>
            </a:r>
          </a:p>
        </p:txBody>
      </p:sp>
      <p:pic>
        <p:nvPicPr>
          <p:cNvPr id="84996" name="Picture 4" descr="E:\stocksup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4191000"/>
            <a:ext cx="1851025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Review (Causes of the Depression)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CA" b="1" u="sng" dirty="0" smtClean="0"/>
              <a:t>Overproduction</a:t>
            </a:r>
            <a:r>
              <a:rPr lang="en-CA" dirty="0" smtClean="0"/>
              <a:t>: Stockpiles of goods, workers laid off, workers had no money to spend on goods</a:t>
            </a:r>
          </a:p>
          <a:p>
            <a:r>
              <a:rPr lang="en-CA" b="1" u="sng" dirty="0" smtClean="0"/>
              <a:t>Canada’s reliance on exports </a:t>
            </a:r>
            <a:r>
              <a:rPr lang="en-CA" dirty="0" smtClean="0"/>
              <a:t>(timber, minerals and crops), other countries stopped buying from Canada</a:t>
            </a:r>
          </a:p>
          <a:p>
            <a:r>
              <a:rPr lang="en-CA" b="1" u="sng" dirty="0" smtClean="0"/>
              <a:t>Dependence </a:t>
            </a:r>
            <a:r>
              <a:rPr lang="en-CA" b="1" u="sng" dirty="0" smtClean="0"/>
              <a:t>on USA</a:t>
            </a:r>
            <a:r>
              <a:rPr lang="en-CA" b="1" dirty="0" smtClean="0"/>
              <a:t> </a:t>
            </a:r>
            <a:r>
              <a:rPr lang="en-CA" dirty="0" smtClean="0"/>
              <a:t>(40% of our trade)</a:t>
            </a:r>
          </a:p>
          <a:p>
            <a:r>
              <a:rPr lang="en-CA" b="1" u="sng" dirty="0" smtClean="0"/>
              <a:t>World wide Tariffs</a:t>
            </a:r>
            <a:r>
              <a:rPr lang="en-CA" dirty="0" smtClean="0"/>
              <a:t> and trade protection </a:t>
            </a:r>
          </a:p>
          <a:p>
            <a:r>
              <a:rPr lang="en-CA" b="1" u="sng" dirty="0" smtClean="0"/>
              <a:t>International Debt</a:t>
            </a:r>
            <a:r>
              <a:rPr lang="en-CA" dirty="0" smtClean="0"/>
              <a:t>- WW1 foreign loans weren't paid back, Germany also couldn't afford reparations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Bennett “New Deal”</a:t>
            </a:r>
          </a:p>
        </p:txBody>
      </p:sp>
      <p:sp>
        <p:nvSpPr>
          <p:cNvPr id="81923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457200" y="1885950"/>
            <a:ext cx="8534400" cy="4286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Franklin Roosevelt became president of the USA in 1933 on the strength of a promise of a “new deal for the working man.”</a:t>
            </a:r>
          </a:p>
          <a:p>
            <a:pPr>
              <a:lnSpc>
                <a:spcPct val="90000"/>
              </a:lnSpc>
            </a:pPr>
            <a:r>
              <a:rPr lang="en-US" smtClean="0"/>
              <a:t>This “</a:t>
            </a:r>
            <a:r>
              <a:rPr lang="en-US" smtClean="0">
                <a:solidFill>
                  <a:srgbClr val="FF0000"/>
                </a:solidFill>
              </a:rPr>
              <a:t>New Deal</a:t>
            </a:r>
            <a:r>
              <a:rPr lang="en-US" smtClean="0"/>
              <a:t>” involved a program of relief for the unemployed, economic recovery and reform.</a:t>
            </a:r>
          </a:p>
          <a:p>
            <a:pPr>
              <a:lnSpc>
                <a:spcPct val="90000"/>
              </a:lnSpc>
            </a:pPr>
            <a:r>
              <a:rPr lang="en-US" smtClean="0"/>
              <a:t>Bennett attempted to borrow aspects of this plan, but for most Canadians it was too little too late.</a:t>
            </a:r>
          </a:p>
        </p:txBody>
      </p:sp>
      <p:pic>
        <p:nvPicPr>
          <p:cNvPr id="81924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304800"/>
            <a:ext cx="13716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5" name="WordArt 1029"/>
          <p:cNvSpPr>
            <a:spLocks noChangeArrowheads="1" noChangeShapeType="1" noTextEdit="1"/>
          </p:cNvSpPr>
          <p:nvPr/>
        </p:nvSpPr>
        <p:spPr bwMode="auto">
          <a:xfrm>
            <a:off x="8305800" y="1447800"/>
            <a:ext cx="555625" cy="212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1200" b="1" kern="10" spc="24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F.D.R.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Bennett’s New Deal - 1935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752600"/>
            <a:ext cx="4013200" cy="3124200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US" sz="2400" dirty="0" smtClean="0"/>
              <a:t>His promises included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Unemployment insurance, a minimum wage, health insurance and agricultural marketing boards.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Few of these promises were ever translated into policy.</a:t>
            </a:r>
          </a:p>
        </p:txBody>
      </p:sp>
      <p:sp>
        <p:nvSpPr>
          <p:cNvPr id="105481" name="Rectangle 9"/>
          <p:cNvSpPr>
            <a:spLocks noGrp="1" noChangeArrowheads="1"/>
          </p:cNvSpPr>
          <p:nvPr>
            <p:ph sz="quarter" idx="2"/>
          </p:nvPr>
        </p:nvSpPr>
        <p:spPr>
          <a:xfrm>
            <a:off x="457200" y="5410200"/>
            <a:ext cx="4013200" cy="1219200"/>
          </a:xfrm>
        </p:spPr>
        <p:txBody>
          <a:bodyPr/>
          <a:lstStyle/>
          <a:p>
            <a:r>
              <a:rPr lang="en-US" sz="2400" smtClean="0"/>
              <a:t>Most Canadians felt these policies were too late to do much good.</a:t>
            </a:r>
          </a:p>
          <a:p>
            <a:endParaRPr lang="en-US" sz="2400" smtClean="0"/>
          </a:p>
        </p:txBody>
      </p:sp>
      <p:graphicFrame>
        <p:nvGraphicFramePr>
          <p:cNvPr id="105479" name="Object 7"/>
          <p:cNvGraphicFramePr>
            <a:graphicFrameLocks noChangeAspect="1"/>
          </p:cNvGraphicFramePr>
          <p:nvPr>
            <p:ph type="clipArt" sz="half" idx="4294967295"/>
          </p:nvPr>
        </p:nvGraphicFramePr>
        <p:xfrm>
          <a:off x="5537200" y="2438400"/>
          <a:ext cx="3606800" cy="2741613"/>
        </p:xfrm>
        <a:graphic>
          <a:graphicData uri="http://schemas.openxmlformats.org/presentationml/2006/ole">
            <p:oleObj spid="_x0000_s1026" name="Image" r:id="rId3" imgW="10026121" imgH="7624426" progId="">
              <p:embed/>
            </p:oleObj>
          </a:graphicData>
        </a:graphic>
      </p:graphicFrame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5410200" y="5334000"/>
            <a:ext cx="2705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0"/>
              <a:t>Farm Family 1930s</a:t>
            </a:r>
          </a:p>
        </p:txBody>
      </p:sp>
      <p:sp>
        <p:nvSpPr>
          <p:cNvPr id="105482" name="WordArt 10"/>
          <p:cNvSpPr>
            <a:spLocks noChangeArrowheads="1" noChangeShapeType="1" noTextEdit="1"/>
          </p:cNvSpPr>
          <p:nvPr/>
        </p:nvSpPr>
        <p:spPr bwMode="auto">
          <a:xfrm>
            <a:off x="2057400" y="4800600"/>
            <a:ext cx="411163" cy="365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kern="10">
                <a:ln w="9525">
                  <a:noFill/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but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762000"/>
          </a:xfrm>
        </p:spPr>
        <p:txBody>
          <a:bodyPr/>
          <a:lstStyle/>
          <a:p>
            <a:pPr algn="ctr"/>
            <a:r>
              <a:rPr lang="en-US" b="1" smtClean="0"/>
              <a:t>Conditions in Canada in </a:t>
            </a:r>
            <a:r>
              <a:rPr lang="en-US" b="1" smtClean="0">
                <a:hlinkClick r:id="rId2"/>
              </a:rPr>
              <a:t>1935</a:t>
            </a:r>
            <a:endParaRPr lang="en-US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Unemployment by 1935 was ten times that of 1930.</a:t>
            </a:r>
          </a:p>
          <a:p>
            <a:r>
              <a:rPr lang="en-US" smtClean="0"/>
              <a:t>Mortgage foreclosures and unemployment were the common lot of many Canadians.</a:t>
            </a:r>
          </a:p>
          <a:p>
            <a:r>
              <a:rPr lang="en-US" smtClean="0"/>
              <a:t>Riots broke out in Regina on Dominion Day 1935.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“King or Chaos”</a:t>
            </a:r>
          </a:p>
        </p:txBody>
      </p:sp>
      <p:graphicFrame>
        <p:nvGraphicFramePr>
          <p:cNvPr id="82952" name="Object 8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850900" y="1885950"/>
          <a:ext cx="3224213" cy="4171950"/>
        </p:xfrm>
        <a:graphic>
          <a:graphicData uri="http://schemas.openxmlformats.org/presentationml/2006/ole">
            <p:oleObj spid="_x0000_s2050" name="Image" r:id="rId3" imgW="8132721" imgH="10521708" progId="">
              <p:embed/>
            </p:oleObj>
          </a:graphicData>
        </a:graphic>
      </p:graphicFrame>
      <p:sp>
        <p:nvSpPr>
          <p:cNvPr id="829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600200"/>
            <a:ext cx="4114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This slogan helped bring King and the Liberals back to power in 1935.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Bennett’s “New Deal” collapsed with the fall of his government.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Two new political parties, the</a:t>
            </a:r>
            <a:r>
              <a:rPr lang="en-US" sz="2400" smtClean="0">
                <a:solidFill>
                  <a:srgbClr val="FF0000"/>
                </a:solidFill>
              </a:rPr>
              <a:t> CCF</a:t>
            </a:r>
            <a:r>
              <a:rPr lang="en-US" sz="2400" smtClean="0"/>
              <a:t> and </a:t>
            </a:r>
            <a:r>
              <a:rPr lang="en-US" sz="2400" smtClean="0">
                <a:solidFill>
                  <a:srgbClr val="FF0000"/>
                </a:solidFill>
              </a:rPr>
              <a:t>Social Credit</a:t>
            </a:r>
            <a:r>
              <a:rPr lang="en-US" sz="2400" smtClean="0"/>
              <a:t>, elected MPs for the first time.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These “</a:t>
            </a:r>
            <a:r>
              <a:rPr lang="en-US" sz="2400" smtClean="0">
                <a:solidFill>
                  <a:srgbClr val="FF0000"/>
                </a:solidFill>
              </a:rPr>
              <a:t>parties of protest</a:t>
            </a:r>
            <a:r>
              <a:rPr lang="en-US" sz="2400" smtClean="0"/>
              <a:t>” were a response to the failures of the Liberals and Conservatives.</a:t>
            </a:r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838200" y="62484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0"/>
              <a:t>Mackenzie King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Cooperative Commonwealth Federation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400" smtClean="0"/>
              <a:t>The CCF was founded in Saskatchewan in 1933.</a:t>
            </a:r>
          </a:p>
          <a:p>
            <a:pPr>
              <a:lnSpc>
                <a:spcPct val="90000"/>
              </a:lnSpc>
            </a:pPr>
            <a:r>
              <a:rPr lang="en-GB" sz="2400" smtClean="0"/>
              <a:t>Its program was outlined in the </a:t>
            </a:r>
            <a:r>
              <a:rPr lang="en-GB" sz="2400" smtClean="0">
                <a:solidFill>
                  <a:srgbClr val="FF0000"/>
                </a:solidFill>
              </a:rPr>
              <a:t>Regina Manifesto</a:t>
            </a:r>
            <a:r>
              <a:rPr lang="en-GB" sz="2400" smtClean="0"/>
              <a:t>.</a:t>
            </a:r>
          </a:p>
          <a:p>
            <a:pPr>
              <a:lnSpc>
                <a:spcPct val="90000"/>
              </a:lnSpc>
            </a:pPr>
            <a:r>
              <a:rPr lang="en-GB" sz="2400" smtClean="0"/>
              <a:t>The basic beliefs were that the government should own all important industries.</a:t>
            </a:r>
          </a:p>
          <a:p>
            <a:pPr>
              <a:lnSpc>
                <a:spcPct val="90000"/>
              </a:lnSpc>
            </a:pPr>
            <a:r>
              <a:rPr lang="en-GB" sz="2400" smtClean="0"/>
              <a:t>Business and the wealthy should be taxed to provide social benefits for the citizens.</a:t>
            </a:r>
          </a:p>
        </p:txBody>
      </p:sp>
      <p:pic>
        <p:nvPicPr>
          <p:cNvPr id="106502" name="Picture 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24640" y="1885950"/>
            <a:ext cx="1809520" cy="4171950"/>
          </a:xfrm>
          <a:noFill/>
        </p:spPr>
      </p:pic>
      <p:sp>
        <p:nvSpPr>
          <p:cNvPr id="106503" name="WordArt 7"/>
          <p:cNvSpPr>
            <a:spLocks noChangeArrowheads="1" noChangeShapeType="1" noTextEdit="1"/>
          </p:cNvSpPr>
          <p:nvPr/>
        </p:nvSpPr>
        <p:spPr bwMode="auto">
          <a:xfrm>
            <a:off x="5943600" y="6172200"/>
            <a:ext cx="1622425" cy="31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20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Tax the Wealthy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mtClean="0"/>
              <a:t>Social Credit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800" smtClean="0"/>
              <a:t>This political movement was founded in Alberta and its first leader was </a:t>
            </a:r>
            <a:r>
              <a:rPr lang="en-GB" sz="2800" smtClean="0">
                <a:hlinkClick r:id="rId2"/>
              </a:rPr>
              <a:t>William Aberhart or “Bible Bill.”</a:t>
            </a:r>
          </a:p>
          <a:p>
            <a:pPr>
              <a:lnSpc>
                <a:spcPct val="90000"/>
              </a:lnSpc>
            </a:pPr>
            <a:r>
              <a:rPr lang="en-GB" sz="2800" smtClean="0"/>
              <a:t>He followed the theories of a </a:t>
            </a:r>
            <a:r>
              <a:rPr lang="en-GB" sz="2800" smtClean="0">
                <a:solidFill>
                  <a:srgbClr val="FF0000"/>
                </a:solidFill>
              </a:rPr>
              <a:t>Major Douglas</a:t>
            </a:r>
            <a:r>
              <a:rPr lang="en-GB" sz="2800" smtClean="0"/>
              <a:t> who believed that there should be more money in circulation to stimulate the economy.</a:t>
            </a:r>
          </a:p>
          <a:p>
            <a:pPr>
              <a:lnSpc>
                <a:spcPct val="90000"/>
              </a:lnSpc>
            </a:pPr>
            <a:r>
              <a:rPr lang="en-GB" sz="2800" smtClean="0"/>
              <a:t>Social Credit promised a “</a:t>
            </a:r>
            <a:r>
              <a:rPr lang="en-GB" sz="2800" smtClean="0">
                <a:solidFill>
                  <a:srgbClr val="FF0000"/>
                </a:solidFill>
              </a:rPr>
              <a:t>Basic Dividend</a:t>
            </a:r>
            <a:r>
              <a:rPr lang="en-GB" sz="2800" smtClean="0"/>
              <a:t>” of $25 to each citizen over the age of twenty-one.</a:t>
            </a:r>
          </a:p>
          <a:p>
            <a:pPr>
              <a:lnSpc>
                <a:spcPct val="90000"/>
              </a:lnSpc>
            </a:pPr>
            <a:r>
              <a:rPr lang="en-GB" sz="2800" smtClean="0"/>
              <a:t>This never happened but Social Credit became the party of business and free enterprise.</a:t>
            </a:r>
          </a:p>
        </p:txBody>
      </p:sp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04800"/>
            <a:ext cx="31242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5" name="WordArt 5"/>
          <p:cNvSpPr>
            <a:spLocks noChangeArrowheads="1" noChangeShapeType="1" noTextEdit="1"/>
          </p:cNvSpPr>
          <p:nvPr/>
        </p:nvSpPr>
        <p:spPr bwMode="auto">
          <a:xfrm>
            <a:off x="304800" y="6096000"/>
            <a:ext cx="70802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200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$ 25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7772400" cy="762000"/>
          </a:xfrm>
        </p:spPr>
        <p:txBody>
          <a:bodyPr/>
          <a:lstStyle/>
          <a:p>
            <a:r>
              <a:rPr lang="en-US" b="1" smtClean="0"/>
              <a:t>The Liberals after 1935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905000"/>
            <a:ext cx="8458200" cy="4038600"/>
          </a:xfrm>
        </p:spPr>
        <p:txBody>
          <a:bodyPr/>
          <a:lstStyle/>
          <a:p>
            <a:r>
              <a:rPr lang="en-US" sz="2800" smtClean="0"/>
              <a:t>King and the Liberals returned to power just as the economy began to slowly improve.</a:t>
            </a:r>
          </a:p>
          <a:p>
            <a:r>
              <a:rPr lang="en-US" sz="2800" smtClean="0"/>
              <a:t>The </a:t>
            </a:r>
            <a:r>
              <a:rPr lang="en-US" sz="2800" smtClean="0">
                <a:solidFill>
                  <a:srgbClr val="FF0000"/>
                </a:solidFill>
              </a:rPr>
              <a:t>Purvis Commission</a:t>
            </a:r>
            <a:r>
              <a:rPr lang="en-US" sz="2800" smtClean="0"/>
              <a:t> convinced King that the federal government had to take some financial responsibility for unemployment.</a:t>
            </a:r>
          </a:p>
          <a:p>
            <a:r>
              <a:rPr lang="en-US" sz="2800" smtClean="0"/>
              <a:t>The </a:t>
            </a:r>
            <a:r>
              <a:rPr lang="en-US" sz="2800" smtClean="0">
                <a:solidFill>
                  <a:srgbClr val="FF0000"/>
                </a:solidFill>
              </a:rPr>
              <a:t>Rowell-Sirois Commission</a:t>
            </a:r>
            <a:r>
              <a:rPr lang="en-US" sz="2800" smtClean="0"/>
              <a:t> was appointed to investigate regional economic disparity.</a:t>
            </a:r>
          </a:p>
          <a:p>
            <a:endParaRPr 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</TotalTime>
  <Words>637</Words>
  <Application>Microsoft Office PowerPoint</Application>
  <PresentationFormat>On-screen Show (4:3)</PresentationFormat>
  <Paragraphs>56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Median</vt:lpstr>
      <vt:lpstr>Office Theme</vt:lpstr>
      <vt:lpstr>Image</vt:lpstr>
      <vt:lpstr>The Depression Continued</vt:lpstr>
      <vt:lpstr>Review (Causes of the Depression)</vt:lpstr>
      <vt:lpstr>The Bennett “New Deal”</vt:lpstr>
      <vt:lpstr>Bennett’s New Deal - 1935</vt:lpstr>
      <vt:lpstr>Conditions in Canada in 1935</vt:lpstr>
      <vt:lpstr>“King or Chaos”</vt:lpstr>
      <vt:lpstr>The Cooperative Commonwealth Federation</vt:lpstr>
      <vt:lpstr>Social Credit</vt:lpstr>
      <vt:lpstr>The Liberals after 1935</vt:lpstr>
      <vt:lpstr>The Great Depression and Canadian Isolationism</vt:lpstr>
      <vt:lpstr>Canada and the World after 1935</vt:lpstr>
      <vt:lpstr>The End of the Great Depression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 Iachetta</dc:creator>
  <cp:lastModifiedBy>Teacher</cp:lastModifiedBy>
  <cp:revision>6</cp:revision>
  <dcterms:created xsi:type="dcterms:W3CDTF">2006-08-16T00:00:00Z</dcterms:created>
  <dcterms:modified xsi:type="dcterms:W3CDTF">2013-01-17T19:16:56Z</dcterms:modified>
</cp:coreProperties>
</file>