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7" r:id="rId1"/>
  </p:sldMasterIdLst>
  <p:notesMasterIdLst>
    <p:notesMasterId r:id="rId55"/>
  </p:notesMasterIdLst>
  <p:sldIdLst>
    <p:sldId id="342" r:id="rId2"/>
    <p:sldId id="341" r:id="rId3"/>
    <p:sldId id="344" r:id="rId4"/>
    <p:sldId id="345" r:id="rId5"/>
    <p:sldId id="343" r:id="rId6"/>
    <p:sldId id="266" r:id="rId7"/>
    <p:sldId id="321" r:id="rId8"/>
    <p:sldId id="259" r:id="rId9"/>
    <p:sldId id="260" r:id="rId10"/>
    <p:sldId id="324" r:id="rId11"/>
    <p:sldId id="263" r:id="rId12"/>
    <p:sldId id="264" r:id="rId13"/>
    <p:sldId id="265" r:id="rId14"/>
    <p:sldId id="330" r:id="rId15"/>
    <p:sldId id="267" r:id="rId16"/>
    <p:sldId id="269" r:id="rId17"/>
    <p:sldId id="270" r:id="rId18"/>
    <p:sldId id="262" r:id="rId19"/>
    <p:sldId id="285" r:id="rId20"/>
    <p:sldId id="288" r:id="rId21"/>
    <p:sldId id="323" r:id="rId22"/>
    <p:sldId id="325" r:id="rId23"/>
    <p:sldId id="329" r:id="rId24"/>
    <p:sldId id="284" r:id="rId25"/>
    <p:sldId id="283" r:id="rId26"/>
    <p:sldId id="289" r:id="rId27"/>
    <p:sldId id="332" r:id="rId28"/>
    <p:sldId id="331" r:id="rId29"/>
    <p:sldId id="275" r:id="rId30"/>
    <p:sldId id="274" r:id="rId31"/>
    <p:sldId id="340" r:id="rId32"/>
    <p:sldId id="337" r:id="rId33"/>
    <p:sldId id="261" r:id="rId34"/>
    <p:sldId id="338" r:id="rId35"/>
    <p:sldId id="347" r:id="rId36"/>
    <p:sldId id="258" r:id="rId37"/>
    <p:sldId id="320" r:id="rId38"/>
    <p:sldId id="294" r:id="rId39"/>
    <p:sldId id="334" r:id="rId40"/>
    <p:sldId id="296" r:id="rId41"/>
    <p:sldId id="333" r:id="rId42"/>
    <p:sldId id="336" r:id="rId43"/>
    <p:sldId id="298" r:id="rId44"/>
    <p:sldId id="335" r:id="rId45"/>
    <p:sldId id="346" r:id="rId46"/>
    <p:sldId id="299" r:id="rId47"/>
    <p:sldId id="300" r:id="rId48"/>
    <p:sldId id="301" r:id="rId49"/>
    <p:sldId id="302" r:id="rId50"/>
    <p:sldId id="278" r:id="rId51"/>
    <p:sldId id="307" r:id="rId52"/>
    <p:sldId id="280" r:id="rId53"/>
    <p:sldId id="304" r:id="rId5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155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72BCBC-BDEA-4390-9E3E-85CEDE247C8A}" type="datetimeFigureOut">
              <a:rPr lang="en-CA" smtClean="0"/>
              <a:pPr/>
              <a:t>26/02/2013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8042DC-13EF-4876-B6EF-74651518839B}" type="slidenum">
              <a:rPr lang="en-CA" smtClean="0"/>
              <a:pPr/>
              <a:t>‹#›</a:t>
            </a:fld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1539F20-9CCE-4B99-82B1-BB6A24961E3B}" type="slidenum">
              <a:rPr lang="en-US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6FA0A32-CB3D-49D2-81AE-478710617AC1}" type="slidenum">
              <a:rPr lang="en-US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948B56-F5EA-4A4D-BA4F-CEDE7E1B8FF8}" type="slidenum">
              <a:rPr lang="en-GB"/>
              <a:pPr/>
              <a:t>8</a:t>
            </a:fld>
            <a:endParaRPr lang="en-GB"/>
          </a:p>
        </p:txBody>
      </p:sp>
      <p:sp>
        <p:nvSpPr>
          <p:cNvPr id="240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0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13A874-7B70-45C2-B825-48AA41CC5003}" type="slidenum">
              <a:rPr lang="en-GB"/>
              <a:pPr/>
              <a:t>9</a:t>
            </a:fld>
            <a:endParaRPr lang="en-GB"/>
          </a:p>
        </p:txBody>
      </p:sp>
      <p:sp>
        <p:nvSpPr>
          <p:cNvPr id="241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1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C52450-5D52-45B7-B6F0-A763A7CCB9DC}" type="slidenum">
              <a:rPr lang="en-GB"/>
              <a:pPr/>
              <a:t>33</a:t>
            </a:fld>
            <a:endParaRPr lang="en-GB"/>
          </a:p>
        </p:txBody>
      </p:sp>
      <p:sp>
        <p:nvSpPr>
          <p:cNvPr id="242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47B32D0-239A-4C7A-A706-987D4C38D25E}" type="slidenum">
              <a:rPr lang="en-GB"/>
              <a:pPr/>
              <a:t>36</a:t>
            </a:fld>
            <a:endParaRPr lang="en-GB"/>
          </a:p>
        </p:txBody>
      </p:sp>
      <p:sp>
        <p:nvSpPr>
          <p:cNvPr id="239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9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1A1F08A-2E5B-4F0E-A8C5-D38C0850E3AC}" type="slidenum">
              <a:rPr lang="en-US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1D8BD707-D9CF-40AE-B4C6-C98DA3205C09}" type="datetimeFigureOut">
              <a:rPr lang="en-US" smtClean="0"/>
              <a:pPr/>
              <a:t>2/26/2013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2/26/2013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2/26/2013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228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885950"/>
            <a:ext cx="4013200" cy="41719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22800" y="1885950"/>
            <a:ext cx="4013200" cy="4171950"/>
          </a:xfrm>
        </p:spPr>
        <p:txBody>
          <a:bodyPr/>
          <a:lstStyle/>
          <a:p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31800" y="622935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2935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31000" y="622935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6D6E3D3D-BA26-4B01-A015-2FB85626DCB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023F5F5-70B5-44F4-A71B-8A760B43AFE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90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43350"/>
            <a:ext cx="4038600" cy="2190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Content Placeholder 4"/>
          <p:cNvSpPr>
            <a:spLocks noGrp="1"/>
          </p:cNvSpPr>
          <p:nvPr>
            <p:ph sz="half" idx="3"/>
          </p:nvPr>
        </p:nvSpPr>
        <p:spPr>
          <a:xfrm>
            <a:off x="4648200" y="1600200"/>
            <a:ext cx="4038600" cy="4533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5EB1DEF2-9588-4109-BFB0-E1DDA8631E11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1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3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3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48BDBCB2-A003-4A50-8F73-8071DCA1A749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625" y="1600200"/>
            <a:ext cx="4194175" cy="44989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194175" cy="44989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1625" y="6245225"/>
            <a:ext cx="2289175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289175" cy="476250"/>
          </a:xfrm>
        </p:spPr>
        <p:txBody>
          <a:bodyPr/>
          <a:lstStyle>
            <a:lvl1pPr>
              <a:defRPr/>
            </a:lvl1pPr>
          </a:lstStyle>
          <a:p>
            <a:fld id="{B863BE3A-6DA5-48BF-B9AC-9E76C08B1B8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2/26/2013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1D8BD707-D9CF-40AE-B4C6-C98DA3205C09}" type="datetimeFigureOut">
              <a:rPr lang="en-US" smtClean="0"/>
              <a:pPr/>
              <a:t>2/26/2013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2/26/2013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2/26/2013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2/26/2013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2/26/2013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1D8BD707-D9CF-40AE-B4C6-C98DA3205C09}" type="datetimeFigureOut">
              <a:rPr lang="en-US" smtClean="0"/>
              <a:pPr/>
              <a:t>2/26/2013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1D8BD707-D9CF-40AE-B4C6-C98DA3205C09}" type="datetimeFigureOut">
              <a:rPr lang="en-US" smtClean="0"/>
              <a:pPr/>
              <a:t>2/26/2013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2/26/2013</a:t>
            </a:fld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3" r:id="rId16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2.bin"/><Relationship Id="rId4" Type="http://schemas.openxmlformats.org/officeDocument/2006/relationships/hyperlink" Target="http://www.vac-acc.gc.ca/general/sub.cfm?source=history/secondwar/canada2/scheldt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3.bin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8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ac-acc.gc.ca/historical/secondwar/normandy/dday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52400" y="4191000"/>
            <a:ext cx="7772400" cy="1470025"/>
          </a:xfrm>
        </p:spPr>
        <p:txBody>
          <a:bodyPr/>
          <a:lstStyle/>
          <a:p>
            <a:r>
              <a:rPr lang="en-CA" dirty="0" smtClean="0"/>
              <a:t>D-day invasion...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5000" y="5410200"/>
            <a:ext cx="6400800" cy="1447800"/>
          </a:xfrm>
        </p:spPr>
        <p:txBody>
          <a:bodyPr/>
          <a:lstStyle/>
          <a:p>
            <a:r>
              <a:rPr lang="en-CA" dirty="0" smtClean="0"/>
              <a:t>WINNING THE WAR</a:t>
            </a:r>
            <a:endParaRPr lang="en-CA" dirty="0"/>
          </a:p>
        </p:txBody>
      </p:sp>
      <p:pic>
        <p:nvPicPr>
          <p:cNvPr id="4" name="Picture 2" descr="omaha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4191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4" name="Picture 2" descr="dday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534400" cy="1066800"/>
          </a:xfrm>
        </p:spPr>
        <p:txBody>
          <a:bodyPr/>
          <a:lstStyle/>
          <a:p>
            <a:r>
              <a:rPr lang="en-US" dirty="0"/>
              <a:t>Normandy Invasion, </a:t>
            </a:r>
            <a:r>
              <a:rPr lang="en-US" b="1" dirty="0"/>
              <a:t>D-Day</a:t>
            </a:r>
          </a:p>
        </p:txBody>
      </p:sp>
      <p:pic>
        <p:nvPicPr>
          <p:cNvPr id="16387" name="Picture 3" descr="Norm Ma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143000"/>
            <a:ext cx="5292725" cy="54102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5638800" y="1371600"/>
            <a:ext cx="32766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Font typeface="Arial" charset="0"/>
              <a:buNone/>
            </a:pPr>
            <a:r>
              <a:rPr lang="en-US" sz="2400" b="1" dirty="0" smtClean="0">
                <a:solidFill>
                  <a:srgbClr val="FF6600"/>
                </a:solidFill>
                <a:latin typeface="Times" pitchFamily="18" charset="0"/>
                <a:cs typeface="Times New Roman" pitchFamily="18" charset="0"/>
              </a:rPr>
              <a:t>D – Day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n-US" sz="2400" dirty="0" smtClean="0">
                <a:solidFill>
                  <a:srgbClr val="FF6600"/>
                </a:solidFill>
                <a:latin typeface="Wingdings" pitchFamily="2" charset="2"/>
                <a:cs typeface="Times New Roman" pitchFamily="18" charset="0"/>
              </a:rPr>
              <a:t>Ø</a:t>
            </a:r>
            <a:r>
              <a:rPr lang="en-US" sz="2400" dirty="0" smtClean="0">
                <a:cs typeface="Times New Roman" pitchFamily="18" charset="0"/>
              </a:rPr>
              <a:t>       </a:t>
            </a:r>
            <a:r>
              <a:rPr lang="en-US" sz="2400" dirty="0" smtClean="0">
                <a:latin typeface="Times" pitchFamily="18" charset="0"/>
                <a:cs typeface="Times New Roman" pitchFamily="18" charset="0"/>
              </a:rPr>
              <a:t>60 mile stretch of     	beach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n-US" sz="2400" dirty="0" smtClean="0">
                <a:solidFill>
                  <a:srgbClr val="FF6600"/>
                </a:solidFill>
                <a:latin typeface="Wingdings" pitchFamily="2" charset="2"/>
                <a:cs typeface="Times New Roman" pitchFamily="18" charset="0"/>
              </a:rPr>
              <a:t>Ø</a:t>
            </a:r>
            <a:r>
              <a:rPr lang="en-US" sz="2400" dirty="0" smtClean="0">
                <a:cs typeface="Times New Roman" pitchFamily="18" charset="0"/>
              </a:rPr>
              <a:t>       </a:t>
            </a:r>
            <a:r>
              <a:rPr lang="en-US" sz="2400" dirty="0" smtClean="0">
                <a:latin typeface="Times" pitchFamily="18" charset="0"/>
                <a:cs typeface="Times New Roman" pitchFamily="18" charset="0"/>
              </a:rPr>
              <a:t>156,000 troops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n-US" sz="2400" dirty="0" smtClean="0">
                <a:solidFill>
                  <a:srgbClr val="FF6600"/>
                </a:solidFill>
                <a:latin typeface="Wingdings" pitchFamily="2" charset="2"/>
                <a:cs typeface="Times New Roman" pitchFamily="18" charset="0"/>
              </a:rPr>
              <a:t>Ø</a:t>
            </a:r>
            <a:r>
              <a:rPr lang="en-US" sz="2400" dirty="0" smtClean="0">
                <a:cs typeface="Times New Roman" pitchFamily="18" charset="0"/>
              </a:rPr>
              <a:t>       </a:t>
            </a:r>
            <a:r>
              <a:rPr lang="en-US" sz="2400" dirty="0" smtClean="0">
                <a:latin typeface="Times" pitchFamily="18" charset="0"/>
                <a:cs typeface="Times New Roman" pitchFamily="18" charset="0"/>
              </a:rPr>
              <a:t>4,000 landing craft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n-US" sz="2400" dirty="0" smtClean="0">
                <a:solidFill>
                  <a:srgbClr val="FF6600"/>
                </a:solidFill>
                <a:latin typeface="Wingdings" pitchFamily="2" charset="2"/>
                <a:cs typeface="Times New Roman" pitchFamily="18" charset="0"/>
              </a:rPr>
              <a:t>Ø</a:t>
            </a:r>
            <a:r>
              <a:rPr lang="en-US" sz="2400" dirty="0" smtClean="0">
                <a:cs typeface="Times New Roman" pitchFamily="18" charset="0"/>
              </a:rPr>
              <a:t>       </a:t>
            </a:r>
            <a:r>
              <a:rPr lang="en-US" sz="2400" dirty="0" smtClean="0">
                <a:latin typeface="Times" pitchFamily="18" charset="0"/>
                <a:cs typeface="Times New Roman" pitchFamily="18" charset="0"/>
              </a:rPr>
              <a:t>600 warships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n-US" sz="2400" dirty="0" smtClean="0">
                <a:solidFill>
                  <a:srgbClr val="FF6600"/>
                </a:solidFill>
                <a:latin typeface="Wingdings" pitchFamily="2" charset="2"/>
                <a:cs typeface="Times New Roman" pitchFamily="18" charset="0"/>
              </a:rPr>
              <a:t>Ø</a:t>
            </a:r>
            <a:r>
              <a:rPr lang="en-US" sz="2400" dirty="0" smtClean="0">
                <a:cs typeface="Times New Roman" pitchFamily="18" charset="0"/>
              </a:rPr>
              <a:t>       </a:t>
            </a:r>
            <a:r>
              <a:rPr lang="en-US" sz="2400" dirty="0" smtClean="0">
                <a:latin typeface="Times" pitchFamily="18" charset="0"/>
                <a:cs typeface="Times New Roman" pitchFamily="18" charset="0"/>
              </a:rPr>
              <a:t>11,000 planes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n-US" sz="2400" dirty="0" smtClean="0">
                <a:solidFill>
                  <a:srgbClr val="FF6600"/>
                </a:solidFill>
                <a:latin typeface="Wingdings" pitchFamily="2" charset="2"/>
                <a:cs typeface="Times New Roman" pitchFamily="18" charset="0"/>
              </a:rPr>
              <a:t>Ø</a:t>
            </a:r>
            <a:r>
              <a:rPr lang="en-US" sz="2400" dirty="0" smtClean="0">
                <a:cs typeface="Times New Roman" pitchFamily="18" charset="0"/>
              </a:rPr>
              <a:t>       </a:t>
            </a:r>
            <a:r>
              <a:rPr lang="en-US" sz="2400" dirty="0" smtClean="0">
                <a:latin typeface="Times" pitchFamily="18" charset="0"/>
                <a:cs typeface="Times New Roman" pitchFamily="18" charset="0"/>
              </a:rPr>
              <a:t>Largest land-sea-	air operation in 	history</a:t>
            </a:r>
            <a:endParaRPr lang="en-US" sz="2400" dirty="0">
              <a:latin typeface="Times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7" name="Picture 5" descr="D-day%20inc%20England%20(ww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304800"/>
            <a:ext cx="6184900" cy="62484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6400800" y="1524000"/>
            <a:ext cx="27432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b="1" dirty="0" smtClean="0">
                <a:solidFill>
                  <a:schemeClr val="bg1"/>
                </a:solidFill>
              </a:rPr>
              <a:t>Operation Overlord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Secure the Normandy Coast for Allied Invasion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Area would provide the most direct overland route to Germany, also the most heavily fortified.</a:t>
            </a:r>
          </a:p>
          <a:p>
            <a:pPr>
              <a:lnSpc>
                <a:spcPct val="80000"/>
              </a:lnSpc>
            </a:pPr>
            <a:endParaRPr lang="en-US" dirty="0" smtClean="0"/>
          </a:p>
          <a:p>
            <a:pPr>
              <a:lnSpc>
                <a:spcPct val="80000"/>
              </a:lnSpc>
            </a:pPr>
            <a:r>
              <a:rPr lang="en-US" b="1" dirty="0" smtClean="0"/>
              <a:t>Sword = G.B.</a:t>
            </a:r>
          </a:p>
          <a:p>
            <a:pPr>
              <a:lnSpc>
                <a:spcPct val="80000"/>
              </a:lnSpc>
            </a:pPr>
            <a:r>
              <a:rPr lang="en-US" b="1" dirty="0" smtClean="0"/>
              <a:t>Juno = Canada</a:t>
            </a:r>
          </a:p>
          <a:p>
            <a:pPr>
              <a:lnSpc>
                <a:spcPct val="80000"/>
              </a:lnSpc>
            </a:pPr>
            <a:r>
              <a:rPr lang="en-US" b="1" dirty="0" smtClean="0"/>
              <a:t>Gold = G.B.</a:t>
            </a:r>
          </a:p>
          <a:p>
            <a:pPr>
              <a:lnSpc>
                <a:spcPct val="80000"/>
              </a:lnSpc>
            </a:pPr>
            <a:r>
              <a:rPr lang="en-US" b="1" dirty="0" smtClean="0"/>
              <a:t>Omaha = U.S.</a:t>
            </a:r>
          </a:p>
          <a:p>
            <a:pPr>
              <a:lnSpc>
                <a:spcPct val="80000"/>
              </a:lnSpc>
            </a:pPr>
            <a:r>
              <a:rPr lang="en-US" b="1" dirty="0" smtClean="0"/>
              <a:t>Utah = U.S.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b="1" i="1"/>
              <a:t>General Eisenhower Speaks</a:t>
            </a:r>
          </a:p>
        </p:txBody>
      </p:sp>
      <p:pic>
        <p:nvPicPr>
          <p:cNvPr id="40964" name="Picture 4" descr="Eisenhower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928687" y="2343150"/>
            <a:ext cx="3324225" cy="3390900"/>
          </a:xfrm>
        </p:spPr>
      </p:pic>
      <p:sp>
        <p:nvSpPr>
          <p:cNvPr id="40963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343400" y="1981200"/>
            <a:ext cx="4648200" cy="4114800"/>
          </a:xfrm>
        </p:spPr>
        <p:txBody>
          <a:bodyPr/>
          <a:lstStyle/>
          <a:p>
            <a:pPr>
              <a:buFontTx/>
              <a:buNone/>
            </a:pPr>
            <a:r>
              <a:rPr lang="en-US" sz="2800" dirty="0">
                <a:latin typeface="Arial" charset="0"/>
              </a:rPr>
              <a:t>	Talking to his men, general Dwight D. </a:t>
            </a:r>
            <a:r>
              <a:rPr lang="en-US" sz="2800" b="1" dirty="0">
                <a:latin typeface="Arial" charset="0"/>
              </a:rPr>
              <a:t>Eisenhower</a:t>
            </a:r>
            <a:r>
              <a:rPr lang="en-US" sz="2800" dirty="0">
                <a:latin typeface="Arial" charset="0"/>
              </a:rPr>
              <a:t>, commander of the Normandy invasion, wished paratroopers luck before they dropped behind German lines in France on d-day.</a:t>
            </a:r>
          </a:p>
        </p:txBody>
      </p:sp>
    </p:spTree>
  </p:cSld>
  <p:clrMapOvr>
    <a:masterClrMapping/>
  </p:clrMapOvr>
  <p:transition spd="slow" advClick="0" advTm="15000">
    <p:dissolve/>
    <p:sndAc>
      <p:stSnd>
        <p:snd r:embed="rId2" name="tenhut.wav"/>
      </p:stSnd>
    </p:sndAc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r>
              <a:rPr lang="en-US" dirty="0"/>
              <a:t>Dropping In On Normandy</a:t>
            </a:r>
          </a:p>
        </p:txBody>
      </p:sp>
      <p:pic>
        <p:nvPicPr>
          <p:cNvPr id="111619" name="Picture 3" descr="Normandy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04800" y="1219200"/>
            <a:ext cx="4038600" cy="4537075"/>
          </a:xfrm>
          <a:noFill/>
          <a:ln/>
        </p:spPr>
      </p:pic>
      <p:pic>
        <p:nvPicPr>
          <p:cNvPr id="111620" name="Picture 4" descr="paratroopsD-Day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495800" y="1143000"/>
            <a:ext cx="4038600" cy="4537075"/>
          </a:xfrm>
          <a:noFill/>
          <a:ln/>
        </p:spPr>
      </p:pic>
      <p:sp>
        <p:nvSpPr>
          <p:cNvPr id="111621" name="Rectangle 5"/>
          <p:cNvSpPr>
            <a:spLocks noChangeArrowheads="1"/>
          </p:cNvSpPr>
          <p:nvPr/>
        </p:nvSpPr>
        <p:spPr bwMode="auto">
          <a:xfrm>
            <a:off x="3082925" y="6582182"/>
            <a:ext cx="2279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1" hangingPunct="1"/>
            <a:r>
              <a:rPr lang="en-US" sz="1200" dirty="0" smtClean="0">
                <a:latin typeface="Arial" charset="0"/>
              </a:rPr>
              <a:t> </a:t>
            </a:r>
            <a:endParaRPr lang="en-US" sz="1200" dirty="0"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52800" y="5715000"/>
            <a:ext cx="5791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dirty="0" smtClean="0">
                <a:latin typeface="Arial" charset="0"/>
              </a:rPr>
              <a:t>	Talking to his men, general Dwight D. </a:t>
            </a:r>
            <a:r>
              <a:rPr lang="en-US" b="1" dirty="0" smtClean="0">
                <a:latin typeface="Arial" charset="0"/>
              </a:rPr>
              <a:t>Eisenhower</a:t>
            </a:r>
            <a:r>
              <a:rPr lang="en-US" dirty="0" smtClean="0">
                <a:latin typeface="Arial" charset="0"/>
              </a:rPr>
              <a:t>, commander of the Normandy invasion, wished paratroopers luck before they dropped behind German lines in France on d-day.</a:t>
            </a:r>
            <a:endParaRPr lang="en-US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4277" name="Picture 5" descr="normandy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9" name="Picture 5" descr="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971800"/>
            <a:ext cx="4191000" cy="3235325"/>
          </a:xfrm>
          <a:prstGeom prst="rect">
            <a:avLst/>
          </a:prstGeom>
          <a:noFill/>
        </p:spPr>
      </p:pic>
      <p:pic>
        <p:nvPicPr>
          <p:cNvPr id="52233" name="Picture 9" descr="Photograph of landing craft, 1944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0"/>
            <a:ext cx="3886200" cy="2800350"/>
          </a:xfrm>
          <a:prstGeom prst="rect">
            <a:avLst/>
          </a:prstGeom>
          <a:noFill/>
        </p:spPr>
      </p:pic>
      <p:pic>
        <p:nvPicPr>
          <p:cNvPr id="52234" name="Picture 10" descr="d-day"/>
          <p:cNvPicPr>
            <a:picLocks noGrp="1" noChangeAspect="1" noChangeArrowheads="1"/>
          </p:cNvPicPr>
          <p:nvPr>
            <p:ph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703888" y="2133600"/>
            <a:ext cx="3440112" cy="4191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5" name="Picture 5" descr="d-da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04800"/>
            <a:ext cx="4348163" cy="62484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4953000" y="685800"/>
            <a:ext cx="4191000" cy="4579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dirty="0" smtClean="0"/>
              <a:t>A total of 2,500 Americans died along with 3,000 British and Canadian troops , while German forces suffered between 4,000 and 9,000 total casualties on D-Day. 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Juno Beach</a:t>
            </a:r>
            <a:endParaRPr lang="en-CA" dirty="0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447800"/>
            <a:ext cx="3581400" cy="3617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609600" y="5257800"/>
            <a:ext cx="37353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 smtClean="0"/>
              <a:t>Canadians on Juno Beach, June 1944. </a:t>
            </a:r>
            <a:endParaRPr lang="en-CA" dirty="0"/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1600200"/>
            <a:ext cx="38608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5334000" y="4800600"/>
            <a:ext cx="2667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 smtClean="0"/>
              <a:t>Buffalo amphibious vehicles taking troops of the Canadian First Army across the Scheldt in Holland, September 1944. </a:t>
            </a:r>
            <a:endParaRPr lang="en-CA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photo-D-Da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700"/>
            <a:ext cx="9144000" cy="68453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1942 Turning the Tide...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486400" cy="4525963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90000"/>
              </a:lnSpc>
              <a:spcAft>
                <a:spcPct val="20000"/>
              </a:spcAft>
            </a:pPr>
            <a:r>
              <a:rPr lang="en-US" dirty="0" smtClean="0"/>
              <a:t>By the fall of 1942, the war had turned against the Germans. </a:t>
            </a:r>
            <a:endParaRPr lang="en-US" b="1" dirty="0" smtClean="0">
              <a:sym typeface="Symbol" pitchFamily="18" charset="2"/>
            </a:endParaRPr>
          </a:p>
          <a:p>
            <a:r>
              <a:rPr lang="en-US" dirty="0" smtClean="0"/>
              <a:t>In the summer of 1942, the British in North Africa had stopped the Germans </a:t>
            </a:r>
            <a:br>
              <a:rPr lang="en-US" dirty="0" smtClean="0"/>
            </a:br>
            <a:r>
              <a:rPr lang="en-US" dirty="0" smtClean="0"/>
              <a:t>at El Alamein. </a:t>
            </a:r>
          </a:p>
          <a:p>
            <a:r>
              <a:rPr lang="en-US" dirty="0" smtClean="0"/>
              <a:t>The Germans retreated. 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In November, British and American forces invaded French North Africa</a:t>
            </a:r>
            <a:r>
              <a:rPr lang="en-US" dirty="0" smtClean="0"/>
              <a:t> and forced the German and Italian troops to surrender by May.</a:t>
            </a:r>
          </a:p>
          <a:p>
            <a:endParaRPr lang="en-CA" dirty="0"/>
          </a:p>
        </p:txBody>
      </p:sp>
      <p:pic>
        <p:nvPicPr>
          <p:cNvPr id="4" name="Picture 9" descr="ww2afric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7400" y="1828800"/>
            <a:ext cx="3048000" cy="2415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onormay564p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7600" y="2030413"/>
            <a:ext cx="5486400" cy="4827587"/>
          </a:xfrm>
          <a:prstGeom prst="rect">
            <a:avLst/>
          </a:prstGeom>
          <a:noFill/>
        </p:spPr>
      </p:pic>
      <p:pic>
        <p:nvPicPr>
          <p:cNvPr id="18435" name="Picture 3" descr="normaninpla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940050"/>
            <a:ext cx="4495800" cy="3917950"/>
          </a:xfrm>
          <a:prstGeom prst="rect">
            <a:avLst/>
          </a:prstGeom>
          <a:noFill/>
        </p:spPr>
      </p:pic>
      <p:pic>
        <p:nvPicPr>
          <p:cNvPr id="18436" name="Picture 4" descr="Normandy-35th-Inf-Moves-U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800600" cy="3330575"/>
          </a:xfrm>
          <a:prstGeom prst="rect">
            <a:avLst/>
          </a:prstGeom>
          <a:noFill/>
        </p:spPr>
      </p:pic>
      <p:pic>
        <p:nvPicPr>
          <p:cNvPr id="18437" name="Picture 5" descr="Resize%20of%20d-day-beach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5800" y="0"/>
            <a:ext cx="4648200" cy="34861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2" descr="omaha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664325"/>
          </a:xfrm>
          <a:prstGeom prst="rect">
            <a:avLst/>
          </a:prstGeom>
          <a:noFill/>
        </p:spPr>
      </p:pic>
      <p:sp>
        <p:nvSpPr>
          <p:cNvPr id="171011" name="Rectangle 3"/>
          <p:cNvSpPr>
            <a:spLocks noChangeArrowheads="1"/>
          </p:cNvSpPr>
          <p:nvPr/>
        </p:nvSpPr>
        <p:spPr bwMode="auto">
          <a:xfrm>
            <a:off x="5165725" y="6613525"/>
            <a:ext cx="39782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1" hangingPunct="1"/>
            <a:r>
              <a:rPr lang="en-US" sz="1000">
                <a:latin typeface="Arial" charset="0"/>
              </a:rPr>
              <a:t>www.salem.k12.va.us/staff/dturner/Chapter%2013.ppt%202005.ppt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182563"/>
            <a:ext cx="9067800" cy="667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3059" name="Rectangle 3"/>
          <p:cNvSpPr>
            <a:spLocks noChangeArrowheads="1"/>
          </p:cNvSpPr>
          <p:nvPr/>
        </p:nvSpPr>
        <p:spPr bwMode="auto">
          <a:xfrm>
            <a:off x="5165725" y="6613525"/>
            <a:ext cx="39782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1" hangingPunct="1"/>
            <a:r>
              <a:rPr lang="en-US" sz="1000">
                <a:latin typeface="Arial" charset="0"/>
              </a:rPr>
              <a:t>www.salem.k12.va.us/staff/dturner/Chapter%2013.ppt%202005.ppt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Normandy Defenses: The Bunkers</a:t>
            </a:r>
          </a:p>
        </p:txBody>
      </p:sp>
      <p:pic>
        <p:nvPicPr>
          <p:cNvPr id="109571" name="Picture 3" descr="Germanbunker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8313" y="1600200"/>
            <a:ext cx="3598862" cy="2189163"/>
          </a:xfrm>
          <a:noFill/>
          <a:ln/>
        </p:spPr>
      </p:pic>
      <p:pic>
        <p:nvPicPr>
          <p:cNvPr id="109572" name="Picture 4" descr="Longguns Normandy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427538" y="1628775"/>
            <a:ext cx="4392612" cy="4752975"/>
          </a:xfrm>
          <a:noFill/>
          <a:ln/>
        </p:spPr>
      </p:pic>
      <p:pic>
        <p:nvPicPr>
          <p:cNvPr id="109573" name="Picture 5" descr="Solidbunker"/>
          <p:cNvPicPr>
            <a:picLocks noGrp="1" noChangeAspect="1" noChangeArrowheads="1"/>
          </p:cNvPicPr>
          <p:nvPr>
            <p:ph sz="half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39750" y="4076700"/>
            <a:ext cx="3551238" cy="2286000"/>
          </a:xfrm>
          <a:noFill/>
          <a:ln/>
        </p:spPr>
      </p:pic>
      <p:sp>
        <p:nvSpPr>
          <p:cNvPr id="109574" name="Rectangle 6"/>
          <p:cNvSpPr>
            <a:spLocks noChangeArrowheads="1"/>
          </p:cNvSpPr>
          <p:nvPr/>
        </p:nvSpPr>
        <p:spPr bwMode="auto">
          <a:xfrm>
            <a:off x="3082925" y="6583363"/>
            <a:ext cx="60610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1" hangingPunct="1"/>
            <a:r>
              <a:rPr lang="en-US" sz="1200">
                <a:latin typeface="Arial" charset="0"/>
              </a:rPr>
              <a:t>www.myndrs.com/teachers/rscott/History/powerpoints/Hist12-nn-greatbattles-WWII.ppt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-day_q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191000" cy="3252788"/>
          </a:xfrm>
          <a:prstGeom prst="rect">
            <a:avLst/>
          </a:prstGeom>
          <a:noFill/>
        </p:spPr>
      </p:pic>
      <p:pic>
        <p:nvPicPr>
          <p:cNvPr id="14339" name="Picture 3" descr="vc68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9563" y="0"/>
            <a:ext cx="5024437" cy="6858000"/>
          </a:xfrm>
          <a:prstGeom prst="rect">
            <a:avLst/>
          </a:prstGeom>
          <a:noFill/>
        </p:spPr>
      </p:pic>
      <p:pic>
        <p:nvPicPr>
          <p:cNvPr id="14340" name="Picture 4" descr="normand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232150"/>
            <a:ext cx="4648200" cy="36258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Ma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5334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28600" y="5486400"/>
            <a:ext cx="8763000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 smtClean="0"/>
              <a:t>By the end of the of the entire Normandy Campaign, nearly </a:t>
            </a:r>
            <a:r>
              <a:rPr lang="en-US" sz="2400" b="1" dirty="0" smtClean="0">
                <a:solidFill>
                  <a:schemeClr val="bg1"/>
                </a:solidFill>
              </a:rPr>
              <a:t>425,000</a:t>
            </a:r>
            <a:r>
              <a:rPr lang="en-US" sz="2400" dirty="0" smtClean="0"/>
              <a:t> Allied and German troops were killed, wounded, or missing.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/>
              <a:t>Normandy Invasion cont.</a:t>
            </a:r>
          </a:p>
        </p:txBody>
      </p:sp>
      <p:sp>
        <p:nvSpPr>
          <p:cNvPr id="19459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228600" y="1371600"/>
            <a:ext cx="5410200" cy="5181600"/>
          </a:xfrm>
        </p:spPr>
        <p:txBody>
          <a:bodyPr>
            <a:normAutofit fontScale="92500" lnSpcReduction="10000"/>
          </a:bodyPr>
          <a:lstStyle/>
          <a:p>
            <a:pPr>
              <a:buFont typeface="Arial" charset="0"/>
              <a:buNone/>
            </a:pPr>
            <a:r>
              <a:rPr lang="en-US" b="1" u="sng" dirty="0" smtClean="0">
                <a:solidFill>
                  <a:schemeClr val="bg1"/>
                </a:solidFill>
                <a:latin typeface="Times" pitchFamily="18" charset="0"/>
                <a:cs typeface="Times New Roman" pitchFamily="18" charset="0"/>
              </a:rPr>
              <a:t>The </a:t>
            </a:r>
            <a:r>
              <a:rPr lang="en-US" b="1" u="sng" dirty="0">
                <a:solidFill>
                  <a:schemeClr val="bg1"/>
                </a:solidFill>
                <a:latin typeface="Times" pitchFamily="18" charset="0"/>
                <a:cs typeface="Times New Roman" pitchFamily="18" charset="0"/>
              </a:rPr>
              <a:t>battle </a:t>
            </a:r>
            <a:r>
              <a:rPr lang="en-US" b="1" u="sng" dirty="0" smtClean="0">
                <a:solidFill>
                  <a:schemeClr val="bg1"/>
                </a:solidFill>
                <a:latin typeface="Times" pitchFamily="18" charset="0"/>
                <a:cs typeface="Times New Roman" pitchFamily="18" charset="0"/>
              </a:rPr>
              <a:t>continues…</a:t>
            </a:r>
            <a:endParaRPr lang="en-US" b="1" u="sng" dirty="0">
              <a:solidFill>
                <a:schemeClr val="bg1"/>
              </a:solidFill>
              <a:latin typeface="Times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en-US" dirty="0" smtClean="0">
                <a:latin typeface="Times" pitchFamily="18" charset="0"/>
                <a:cs typeface="Times New Roman" pitchFamily="18" charset="0"/>
              </a:rPr>
              <a:t>During this time, Soviet Union was pushing into Poland and Allies were pushing North in Italy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n-US" dirty="0" smtClean="0">
                <a:latin typeface="Times" pitchFamily="18" charset="0"/>
                <a:cs typeface="Times New Roman" pitchFamily="18" charset="0"/>
              </a:rPr>
              <a:t>  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latin typeface="Times" pitchFamily="18" charset="0"/>
                <a:cs typeface="Times New Roman" pitchFamily="18" charset="0"/>
              </a:rPr>
              <a:t>3 million ally troops to attack</a:t>
            </a:r>
            <a:r>
              <a:rPr lang="en-US" dirty="0" smtClean="0"/>
              <a:t> </a:t>
            </a:r>
          </a:p>
          <a:p>
            <a:pPr>
              <a:buFont typeface="Arial" charset="0"/>
              <a:buNone/>
            </a:pPr>
            <a:endParaRPr lang="en-US" dirty="0">
              <a:latin typeface="Times" pitchFamily="18" charset="0"/>
              <a:cs typeface="Times New Roman" pitchFamily="18" charset="0"/>
            </a:endParaRPr>
          </a:p>
          <a:p>
            <a:r>
              <a:rPr lang="en-US" dirty="0">
                <a:cs typeface="Times New Roman" pitchFamily="18" charset="0"/>
              </a:rPr>
              <a:t> </a:t>
            </a:r>
            <a:r>
              <a:rPr lang="en-US" dirty="0">
                <a:latin typeface="Times" pitchFamily="18" charset="0"/>
                <a:cs typeface="Times New Roman" pitchFamily="18" charset="0"/>
              </a:rPr>
              <a:t>W/in 1 month, a million more troops</a:t>
            </a:r>
          </a:p>
          <a:p>
            <a:pPr>
              <a:buFont typeface="Arial" charset="0"/>
              <a:buNone/>
            </a:pPr>
            <a:endParaRPr lang="en-US" dirty="0">
              <a:latin typeface="Times" pitchFamily="18" charset="0"/>
              <a:cs typeface="Times New Roman" pitchFamily="18" charset="0"/>
            </a:endParaRPr>
          </a:p>
          <a:p>
            <a:r>
              <a:rPr lang="en-US" dirty="0">
                <a:cs typeface="Times New Roman" pitchFamily="18" charset="0"/>
              </a:rPr>
              <a:t> </a:t>
            </a:r>
            <a:r>
              <a:rPr lang="en-US" dirty="0">
                <a:latin typeface="Times" pitchFamily="18" charset="0"/>
                <a:cs typeface="Times New Roman" pitchFamily="18" charset="0"/>
              </a:rPr>
              <a:t>September 1944, France was freed from  </a:t>
            </a:r>
            <a:r>
              <a:rPr lang="en-US" dirty="0" smtClean="0">
                <a:latin typeface="Times" pitchFamily="18" charset="0"/>
                <a:cs typeface="Times New Roman" pitchFamily="18" charset="0"/>
              </a:rPr>
              <a:t>Nazi </a:t>
            </a:r>
            <a:r>
              <a:rPr lang="en-US" dirty="0">
                <a:latin typeface="Times" pitchFamily="18" charset="0"/>
                <a:cs typeface="Times New Roman" pitchFamily="18" charset="0"/>
              </a:rPr>
              <a:t>control</a:t>
            </a:r>
          </a:p>
          <a:p>
            <a:endParaRPr lang="en-US" dirty="0"/>
          </a:p>
        </p:txBody>
      </p:sp>
      <p:pic>
        <p:nvPicPr>
          <p:cNvPr id="4" name="Picture 5" descr="82904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8800" y="1295400"/>
            <a:ext cx="2819400" cy="2622385"/>
          </a:xfrm>
          <a:prstGeom prst="rect">
            <a:avLst/>
          </a:prstGeom>
          <a:noFill/>
        </p:spPr>
      </p:pic>
      <p:pic>
        <p:nvPicPr>
          <p:cNvPr id="5" name="Picture 5" descr="Members of Carleton and York Regiment fighting in the village of Camporchiro (NAC ?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4114800"/>
            <a:ext cx="3101714" cy="24606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2" name="Picture 2" descr="dday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947807"/>
          </a:xfrm>
          <a:prstGeom prst="rect">
            <a:avLst/>
          </a:prstGeom>
          <a:noFill/>
        </p:spPr>
      </p:pic>
      <p:sp>
        <p:nvSpPr>
          <p:cNvPr id="174083" name="Rectangle 3"/>
          <p:cNvSpPr>
            <a:spLocks noChangeArrowheads="1"/>
          </p:cNvSpPr>
          <p:nvPr/>
        </p:nvSpPr>
        <p:spPr bwMode="auto">
          <a:xfrm>
            <a:off x="5165725" y="6613525"/>
            <a:ext cx="39782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1" hangingPunct="1"/>
            <a:r>
              <a:rPr lang="en-US" sz="1000">
                <a:latin typeface="Arial" charset="0"/>
              </a:rPr>
              <a:t>www.salem.k12.va.us/staff/dturner/Chapter%2013.ppt%202005.ppt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Battle of the Bulge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1800" dirty="0"/>
              <a:t>The </a:t>
            </a:r>
            <a:r>
              <a:rPr lang="en-US" sz="1800" dirty="0">
                <a:solidFill>
                  <a:schemeClr val="bg1"/>
                </a:solidFill>
              </a:rPr>
              <a:t>Battle of Ardennes</a:t>
            </a:r>
            <a:r>
              <a:rPr lang="en-US" sz="1800" dirty="0"/>
              <a:t>, (Belgium)</a:t>
            </a:r>
          </a:p>
          <a:p>
            <a:pPr>
              <a:lnSpc>
                <a:spcPct val="80000"/>
              </a:lnSpc>
            </a:pPr>
            <a:r>
              <a:rPr lang="en-US" sz="1800" dirty="0"/>
              <a:t>16 December 1944 – 25 January 1945</a:t>
            </a:r>
          </a:p>
          <a:p>
            <a:pPr>
              <a:lnSpc>
                <a:spcPct val="80000"/>
              </a:lnSpc>
            </a:pPr>
            <a:r>
              <a:rPr lang="en-US" sz="1800" dirty="0"/>
              <a:t>German forces intended to split the Allied line.</a:t>
            </a:r>
          </a:p>
          <a:p>
            <a:pPr>
              <a:lnSpc>
                <a:spcPct val="80000"/>
              </a:lnSpc>
            </a:pPr>
            <a:r>
              <a:rPr lang="en-US" sz="1800" dirty="0"/>
              <a:t>G.B. and U.S. had 83,000 men. Germany over 200,000</a:t>
            </a:r>
          </a:p>
          <a:p>
            <a:pPr>
              <a:lnSpc>
                <a:spcPct val="80000"/>
              </a:lnSpc>
            </a:pPr>
            <a:r>
              <a:rPr lang="en-US" sz="1800" dirty="0"/>
              <a:t>G.B. and U.S.</a:t>
            </a:r>
          </a:p>
          <a:p>
            <a:pPr>
              <a:lnSpc>
                <a:spcPct val="80000"/>
              </a:lnSpc>
            </a:pPr>
            <a:r>
              <a:rPr lang="en-US" sz="1800" dirty="0"/>
              <a:t>80,987 casualties(10,276 dead, 23,218 missing,</a:t>
            </a:r>
            <a:br>
              <a:rPr lang="en-US" sz="1800" dirty="0"/>
            </a:br>
            <a:r>
              <a:rPr lang="en-US" sz="1800" dirty="0"/>
              <a:t>47,493 wounded)</a:t>
            </a:r>
          </a:p>
          <a:p>
            <a:pPr>
              <a:lnSpc>
                <a:spcPct val="80000"/>
              </a:lnSpc>
            </a:pPr>
            <a:r>
              <a:rPr lang="en-US" sz="1800" dirty="0"/>
              <a:t>Germany </a:t>
            </a:r>
          </a:p>
          <a:p>
            <a:pPr>
              <a:lnSpc>
                <a:spcPct val="80000"/>
              </a:lnSpc>
            </a:pPr>
            <a:r>
              <a:rPr lang="en-US" sz="1800" dirty="0"/>
              <a:t>84,834 casualties</a:t>
            </a:r>
            <a:br>
              <a:rPr lang="en-US" sz="1800" dirty="0"/>
            </a:br>
            <a:r>
              <a:rPr lang="en-US" sz="1800" dirty="0"/>
              <a:t>(15,652 dead,</a:t>
            </a:r>
            <a:br>
              <a:rPr lang="en-US" sz="1800" dirty="0"/>
            </a:br>
            <a:r>
              <a:rPr lang="en-US" sz="1800" dirty="0"/>
              <a:t>27,582 missing,</a:t>
            </a:r>
            <a:br>
              <a:rPr lang="en-US" sz="1800" dirty="0"/>
            </a:br>
            <a:r>
              <a:rPr lang="en-US" sz="1800" dirty="0"/>
              <a:t>41,600 wounded</a:t>
            </a:r>
          </a:p>
          <a:p>
            <a:pPr>
              <a:lnSpc>
                <a:spcPct val="80000"/>
              </a:lnSpc>
            </a:pPr>
            <a:r>
              <a:rPr lang="en-US" sz="1800" dirty="0"/>
              <a:t>Allies keep moving into German Territory</a:t>
            </a:r>
          </a:p>
          <a:p>
            <a:pPr>
              <a:lnSpc>
                <a:spcPct val="80000"/>
              </a:lnSpc>
            </a:pPr>
            <a:endParaRPr lang="en-US" sz="1800" dirty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en-US" sz="1800" dirty="0"/>
          </a:p>
        </p:txBody>
      </p:sp>
      <p:pic>
        <p:nvPicPr>
          <p:cNvPr id="60420" name="Picture 4" descr="300px-Battle_of_the_Bulge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762500" y="2393950"/>
            <a:ext cx="3810000" cy="2946400"/>
          </a:xfrm>
          <a:noFill/>
          <a:ln/>
        </p:spPr>
      </p:pic>
      <p:sp>
        <p:nvSpPr>
          <p:cNvPr id="60421" name="Rectangle 5"/>
          <p:cNvSpPr>
            <a:spLocks noChangeArrowheads="1"/>
          </p:cNvSpPr>
          <p:nvPr/>
        </p:nvSpPr>
        <p:spPr bwMode="auto">
          <a:xfrm>
            <a:off x="3148013" y="6643688"/>
            <a:ext cx="5995987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800"/>
              <a:t>http://www.prep.fairfield.edu/atschool/FacultyWebSites/rmauritz/The%20United%20States%20and%20the%20Second%20World%20War.ppt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81" name="Picture 5" descr="ww2_streetfigh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183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3505200"/>
            <a:ext cx="8229600" cy="30781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The Soviet Union counter attacked Hitler’s troops and cut off their supply lines.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Hitler realized he would not be able to defeat the Soviet Union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In May of 1942 the German troops surrendered and Hitler lost some of his most important troops.</a:t>
            </a:r>
          </a:p>
          <a:p>
            <a:pPr eaLnBrk="1" hangingPunct="1">
              <a:lnSpc>
                <a:spcPct val="90000"/>
              </a:lnSpc>
            </a:pPr>
            <a:endParaRPr lang="en-US" sz="2800" dirty="0" smtClean="0">
              <a:solidFill>
                <a:schemeClr val="hlink"/>
              </a:solidFill>
            </a:endParaRPr>
          </a:p>
        </p:txBody>
      </p:sp>
      <p:pic>
        <p:nvPicPr>
          <p:cNvPr id="24579" name="Picture 5" descr="click to zoo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457200"/>
            <a:ext cx="5486400" cy="280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7" name="Picture 5" descr="ww2_tankcov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201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CA" dirty="0" smtClean="0"/>
              <a:t>USA, Britain, France…onto Germany</a:t>
            </a:r>
            <a:endParaRPr lang="en-CA" dirty="0"/>
          </a:p>
        </p:txBody>
      </p:sp>
      <p:pic>
        <p:nvPicPr>
          <p:cNvPr id="409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447800"/>
            <a:ext cx="333375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2514600"/>
            <a:ext cx="4417017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4419600"/>
            <a:ext cx="3200400" cy="204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CA" dirty="0" smtClean="0"/>
              <a:t> ’First Canadian Army’ in the Liberation of Holland</a:t>
            </a:r>
            <a:endParaRPr lang="en-CA" dirty="0"/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399" y="1465548"/>
            <a:ext cx="8816317" cy="4782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The War in North Western Europe: 1944-1945</a:t>
            </a:r>
            <a:endParaRPr lang="en-US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600200"/>
            <a:ext cx="4800600" cy="5257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b="1" dirty="0"/>
              <a:t>Canadians were given the task of liberating the city of Antwerp and the </a:t>
            </a:r>
            <a:r>
              <a:rPr lang="en-US" sz="2400" b="1" dirty="0">
                <a:hlinkClick r:id="rId4"/>
              </a:rPr>
              <a:t>Scheldt Estuary</a:t>
            </a:r>
            <a:r>
              <a:rPr lang="en-US" sz="2400" b="1" dirty="0"/>
              <a:t>.</a:t>
            </a:r>
          </a:p>
          <a:p>
            <a:pPr>
              <a:lnSpc>
                <a:spcPct val="90000"/>
              </a:lnSpc>
            </a:pPr>
            <a:r>
              <a:rPr lang="en-US" sz="2400" b="1" dirty="0"/>
              <a:t>The destruction of the Dutch dikes which flooded the polders made progress slow and resulted in heavy casualties.</a:t>
            </a:r>
          </a:p>
          <a:p>
            <a:pPr>
              <a:lnSpc>
                <a:spcPct val="90000"/>
              </a:lnSpc>
            </a:pPr>
            <a:r>
              <a:rPr lang="en-US" sz="2400" b="1" dirty="0"/>
              <a:t>It was this loss of Canadian infantry which finally forced King to conscript </a:t>
            </a:r>
            <a:r>
              <a:rPr lang="en-US" sz="2400" b="1" i="1" dirty="0">
                <a:solidFill>
                  <a:srgbClr val="FF0000"/>
                </a:solidFill>
              </a:rPr>
              <a:t>National Resources Mobilization Act</a:t>
            </a:r>
            <a:r>
              <a:rPr lang="en-US" sz="2400" b="1" i="1" dirty="0"/>
              <a:t> </a:t>
            </a:r>
            <a:r>
              <a:rPr lang="en-US" sz="2400" b="1" dirty="0"/>
              <a:t>men.</a:t>
            </a:r>
          </a:p>
        </p:txBody>
      </p:sp>
      <p:graphicFrame>
        <p:nvGraphicFramePr>
          <p:cNvPr id="44039" name="Object 7"/>
          <p:cNvGraphicFramePr>
            <a:graphicFrameLocks noChangeAspect="1"/>
          </p:cNvGraphicFramePr>
          <p:nvPr>
            <p:ph type="clipArt" sz="half" idx="2"/>
          </p:nvPr>
        </p:nvGraphicFramePr>
        <p:xfrm>
          <a:off x="4876800" y="1600200"/>
          <a:ext cx="4013200" cy="3838575"/>
        </p:xfrm>
        <a:graphic>
          <a:graphicData uri="http://schemas.openxmlformats.org/presentationml/2006/ole">
            <p:oleObj spid="_x0000_s3074" name="Image" r:id="rId5" imgW="3255684" imgH="3113934" progId="">
              <p:embed/>
            </p:oleObj>
          </a:graphicData>
        </a:graphic>
      </p:graphicFrame>
      <p:sp>
        <p:nvSpPr>
          <p:cNvPr id="44040" name="WordArt 8"/>
          <p:cNvSpPr>
            <a:spLocks noChangeArrowheads="1" noChangeShapeType="1" noTextEdit="1"/>
          </p:cNvSpPr>
          <p:nvPr/>
        </p:nvSpPr>
        <p:spPr bwMode="auto">
          <a:xfrm>
            <a:off x="5867400" y="5715000"/>
            <a:ext cx="2971800" cy="4111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CA" sz="1800" kern="10">
                <a:ln w="9525">
                  <a:noFill/>
                  <a:round/>
                  <a:headEnd/>
                  <a:tailEnd/>
                </a:ln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  <a:t>Bronze Memorial - Stratford, Ontario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/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-1"/>
            <a:ext cx="8077200" cy="3752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4114800"/>
            <a:ext cx="4343400" cy="2151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3733800"/>
            <a:ext cx="2590800" cy="2579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/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990600"/>
            <a:ext cx="3505200" cy="533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1524000"/>
            <a:ext cx="41910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Italian Campaign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600200"/>
            <a:ext cx="4419600" cy="4876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b="1" dirty="0"/>
              <a:t>Canadian troops joined the assault on Sicily in July of 1943.</a:t>
            </a:r>
          </a:p>
          <a:p>
            <a:pPr>
              <a:lnSpc>
                <a:spcPct val="90000"/>
              </a:lnSpc>
            </a:pPr>
            <a:r>
              <a:rPr lang="en-US" sz="2400" b="1" dirty="0"/>
              <a:t>Canadians continued to serve in Italy following the completion of the Sicilian campaign and the Italian surrender.</a:t>
            </a:r>
          </a:p>
          <a:p>
            <a:pPr>
              <a:lnSpc>
                <a:spcPct val="90000"/>
              </a:lnSpc>
            </a:pPr>
            <a:r>
              <a:rPr lang="en-US" sz="2400" b="1" dirty="0"/>
              <a:t>The battle for </a:t>
            </a:r>
            <a:r>
              <a:rPr lang="en-US" sz="2400" b="1" dirty="0" err="1">
                <a:solidFill>
                  <a:schemeClr val="bg1"/>
                </a:solidFill>
              </a:rPr>
              <a:t>Ortona</a:t>
            </a:r>
            <a:r>
              <a:rPr lang="en-US" sz="2400" b="1" dirty="0"/>
              <a:t> is particularly </a:t>
            </a:r>
            <a:r>
              <a:rPr lang="en-US" sz="2400" b="1" dirty="0">
                <a:solidFill>
                  <a:schemeClr val="bg1"/>
                </a:solidFill>
              </a:rPr>
              <a:t>associated with the Canadian Corps</a:t>
            </a:r>
            <a:r>
              <a:rPr lang="en-US" sz="2400" b="1" dirty="0"/>
              <a:t>.</a:t>
            </a:r>
          </a:p>
          <a:p>
            <a:pPr>
              <a:lnSpc>
                <a:spcPct val="90000"/>
              </a:lnSpc>
            </a:pPr>
            <a:r>
              <a:rPr lang="en-US" sz="2400" b="1" dirty="0"/>
              <a:t>Canadians also joined the forces which captured Rome in 1944.</a:t>
            </a:r>
          </a:p>
          <a:p>
            <a:pPr>
              <a:lnSpc>
                <a:spcPct val="90000"/>
              </a:lnSpc>
            </a:pPr>
            <a:endParaRPr lang="en-US" sz="2400" b="1" dirty="0"/>
          </a:p>
        </p:txBody>
      </p:sp>
      <p:graphicFrame>
        <p:nvGraphicFramePr>
          <p:cNvPr id="41996" name="Object 12"/>
          <p:cNvGraphicFramePr>
            <a:graphicFrameLocks noChangeAspect="1"/>
          </p:cNvGraphicFramePr>
          <p:nvPr>
            <p:ph type="clipArt" sz="half" idx="2"/>
          </p:nvPr>
        </p:nvGraphicFramePr>
        <p:xfrm>
          <a:off x="4572000" y="1752600"/>
          <a:ext cx="4013200" cy="4029075"/>
        </p:xfrm>
        <a:graphic>
          <a:graphicData uri="http://schemas.openxmlformats.org/presentationml/2006/ole">
            <p:oleObj spid="_x0000_s1026" name="Image" r:id="rId4" imgW="9466996" imgH="9505118" progId="">
              <p:embed/>
            </p:oleObj>
          </a:graphicData>
        </a:graphic>
      </p:graphicFrame>
      <p:sp>
        <p:nvSpPr>
          <p:cNvPr id="41997" name="WordArt 13"/>
          <p:cNvSpPr>
            <a:spLocks noChangeArrowheads="1" noChangeShapeType="1" noTextEdit="1"/>
          </p:cNvSpPr>
          <p:nvPr/>
        </p:nvSpPr>
        <p:spPr bwMode="auto">
          <a:xfrm>
            <a:off x="4876800" y="5943600"/>
            <a:ext cx="35052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CA" sz="2000" kern="10" dirty="0" err="1">
                <a:ln w="9525">
                  <a:noFill/>
                  <a:round/>
                  <a:headEnd/>
                  <a:tailEnd/>
                </a:ln>
                <a:solidFill>
                  <a:schemeClr val="tx2"/>
                </a:solidFill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  <a:t>Campochiaro</a:t>
            </a:r>
            <a:r>
              <a:rPr lang="en-CA" sz="2000" kern="10" dirty="0">
                <a:ln w="9525">
                  <a:noFill/>
                  <a:round/>
                  <a:headEnd/>
                  <a:tailEnd/>
                </a:ln>
                <a:solidFill>
                  <a:schemeClr val="tx2"/>
                </a:solidFill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  <a:t>, Italy, 1943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Rome captured June 4, 1944</a:t>
            </a:r>
          </a:p>
        </p:txBody>
      </p:sp>
      <p:pic>
        <p:nvPicPr>
          <p:cNvPr id="147461" name="Picture 5" descr="rome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09800" y="1447800"/>
            <a:ext cx="5029200" cy="5170018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Yalta Conference</a:t>
            </a:r>
          </a:p>
        </p:txBody>
      </p:sp>
      <p:sp>
        <p:nvSpPr>
          <p:cNvPr id="45059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457200" y="3962400"/>
            <a:ext cx="8229600" cy="1935163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800" dirty="0"/>
              <a:t>Took place February 1945 before WWII was </a:t>
            </a:r>
            <a:r>
              <a:rPr lang="en-US" sz="2800" dirty="0" smtClean="0"/>
              <a:t>over</a:t>
            </a:r>
            <a:endParaRPr lang="en-US" sz="2800" dirty="0"/>
          </a:p>
          <a:p>
            <a:pPr>
              <a:lnSpc>
                <a:spcPct val="120000"/>
              </a:lnSpc>
            </a:pPr>
            <a:r>
              <a:rPr lang="en-US" sz="2800" dirty="0">
                <a:solidFill>
                  <a:schemeClr val="bg1"/>
                </a:solidFill>
              </a:rPr>
              <a:t>Roosevelt, Stalin and Churchill </a:t>
            </a:r>
            <a:r>
              <a:rPr lang="en-US" sz="2800" dirty="0"/>
              <a:t>met in Yalta in the Soviet Union to discuss post </a:t>
            </a:r>
            <a:r>
              <a:rPr lang="en-US" sz="2800" dirty="0" smtClean="0"/>
              <a:t>WWII</a:t>
            </a:r>
            <a:endParaRPr lang="en-US" sz="2800" dirty="0"/>
          </a:p>
          <a:p>
            <a:pPr>
              <a:lnSpc>
                <a:spcPct val="120000"/>
              </a:lnSpc>
            </a:pPr>
            <a:r>
              <a:rPr lang="en-US" sz="2800" dirty="0"/>
              <a:t>Set up United Nations</a:t>
            </a:r>
          </a:p>
        </p:txBody>
      </p:sp>
      <p:pic>
        <p:nvPicPr>
          <p:cNvPr id="4" name="Picture 5" descr="yalta_conference_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219200"/>
            <a:ext cx="3665975" cy="25908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800600" y="1676400"/>
            <a:ext cx="19130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Yalta – “The Big 3”</a:t>
            </a:r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ChangeArrowheads="1"/>
          </p:cNvSpPr>
          <p:nvPr/>
        </p:nvSpPr>
        <p:spPr bwMode="auto">
          <a:xfrm>
            <a:off x="609600" y="381000"/>
            <a:ext cx="78486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buFontTx/>
              <a:buChar char="•"/>
            </a:pPr>
            <a:r>
              <a:rPr lang="en-US" sz="2800" dirty="0">
                <a:latin typeface="Arial" charset="0"/>
              </a:rPr>
              <a:t>   </a:t>
            </a:r>
            <a:r>
              <a:rPr lang="en-US" sz="3200" dirty="0">
                <a:latin typeface="Arial" charset="0"/>
              </a:rPr>
              <a:t>April 1945, "United Nations" formed in San Francisco. </a:t>
            </a:r>
          </a:p>
          <a:p>
            <a:pPr eaLnBrk="1" hangingPunct="1"/>
            <a:endParaRPr lang="en-US" sz="3200" dirty="0">
              <a:latin typeface="Arial" charset="0"/>
            </a:endParaRPr>
          </a:p>
          <a:p>
            <a:pPr eaLnBrk="1" hangingPunct="1"/>
            <a:endParaRPr lang="en-US" sz="3200" dirty="0">
              <a:latin typeface="Arial" charset="0"/>
            </a:endParaRPr>
          </a:p>
          <a:p>
            <a:pPr eaLnBrk="1" hangingPunct="1"/>
            <a:endParaRPr lang="en-US" sz="3200" dirty="0">
              <a:latin typeface="Arial" charset="0"/>
            </a:endParaRPr>
          </a:p>
        </p:txBody>
      </p:sp>
      <p:sp>
        <p:nvSpPr>
          <p:cNvPr id="176131" name="Rectangle 3"/>
          <p:cNvSpPr>
            <a:spLocks noChangeArrowheads="1"/>
          </p:cNvSpPr>
          <p:nvPr/>
        </p:nvSpPr>
        <p:spPr bwMode="auto">
          <a:xfrm>
            <a:off x="5165725" y="6613525"/>
            <a:ext cx="39782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1" hangingPunct="1"/>
            <a:r>
              <a:rPr lang="en-US" sz="1000">
                <a:latin typeface="Arial" charset="0"/>
              </a:rPr>
              <a:t>www.salem.k12.va.us/staff/dturner/Chapter%2013.ppt%202005.ppt </a:t>
            </a: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600200"/>
            <a:ext cx="3297702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1066800"/>
            <a:ext cx="4481384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4343400"/>
            <a:ext cx="255270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5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  <a:spcAft>
                <a:spcPct val="20000"/>
              </a:spcAft>
            </a:pPr>
            <a:r>
              <a:rPr lang="en-US" sz="2400" dirty="0" smtClean="0"/>
              <a:t>By early 1943, the tide had turned against the Axis forces. </a:t>
            </a:r>
            <a:endParaRPr lang="en-US" sz="2400" b="1" dirty="0" smtClean="0">
              <a:sym typeface="Symbol" pitchFamily="18" charset="2"/>
            </a:endParaRPr>
          </a:p>
          <a:p>
            <a:pPr eaLnBrk="1" hangingPunct="1"/>
            <a:r>
              <a:rPr lang="en-US" sz="2400" dirty="0" smtClean="0"/>
              <a:t>In May, the Axis forces surrendered in Tunisia. </a:t>
            </a:r>
          </a:p>
          <a:p>
            <a:pPr eaLnBrk="1" hangingPunct="1"/>
            <a:r>
              <a:rPr lang="en-US" sz="2400" dirty="0" smtClean="0"/>
              <a:t>The Allies then moved north and invaded Italy in September. </a:t>
            </a:r>
          </a:p>
          <a:p>
            <a:pPr eaLnBrk="1" hangingPunct="1"/>
            <a:r>
              <a:rPr lang="en-US" sz="2400" b="1" dirty="0" smtClean="0"/>
              <a:t>Winston Churchill</a:t>
            </a:r>
            <a:r>
              <a:rPr lang="en-US" sz="2400" dirty="0" smtClean="0"/>
              <a:t> called Italy the “soft underbelly” of Europe.</a:t>
            </a:r>
          </a:p>
        </p:txBody>
      </p:sp>
      <p:pic>
        <p:nvPicPr>
          <p:cNvPr id="25603" name="Picture 9" descr="71346-004-2BE22E4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1066800"/>
            <a:ext cx="3535363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April 12, 1945</a:t>
            </a:r>
          </a:p>
        </p:txBody>
      </p:sp>
      <p:sp>
        <p:nvSpPr>
          <p:cNvPr id="46083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457200" y="1600200"/>
            <a:ext cx="4191000" cy="4525963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At the beginning of his 4</a:t>
            </a:r>
            <a:r>
              <a:rPr lang="en-US" baseline="30000" dirty="0"/>
              <a:t>th</a:t>
            </a:r>
            <a:r>
              <a:rPr lang="en-US" dirty="0"/>
              <a:t> Term, President Franklin D. Roosevelt passes away</a:t>
            </a:r>
          </a:p>
          <a:p>
            <a:endParaRPr lang="en-US" dirty="0"/>
          </a:p>
          <a:p>
            <a:r>
              <a:rPr lang="en-US" dirty="0"/>
              <a:t>The U.S. went through a major grieving period</a:t>
            </a:r>
          </a:p>
          <a:p>
            <a:endParaRPr lang="en-US" dirty="0"/>
          </a:p>
          <a:p>
            <a:r>
              <a:rPr lang="en-US" dirty="0"/>
              <a:t>Harry S. Truman, as Vice-President, takes the role as President</a:t>
            </a:r>
          </a:p>
        </p:txBody>
      </p:sp>
      <p:pic>
        <p:nvPicPr>
          <p:cNvPr id="4" name="Picture 5" descr="FDR_extr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1524000"/>
            <a:ext cx="3844996" cy="4876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457200"/>
            <a:ext cx="1676400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667000"/>
            <a:ext cx="4096528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810000"/>
            <a:ext cx="415699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0" y="3810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</a:rPr>
              <a:t>The End of Benito Mussolini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5257800"/>
            <a:ext cx="8763000" cy="1477963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>
                <a:latin typeface="Arial" charset="0"/>
              </a:rPr>
              <a:t> 28 April 1945, Benito Mussolini, and sixteen of Mussolini's body-guards are assassinated in the village of </a:t>
            </a:r>
            <a:r>
              <a:rPr lang="en-US" dirty="0" err="1" smtClean="0">
                <a:latin typeface="Arial" charset="0"/>
              </a:rPr>
              <a:t>Giulino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 err="1" smtClean="0">
                <a:latin typeface="Arial" charset="0"/>
              </a:rPr>
              <a:t>di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 err="1" smtClean="0">
                <a:latin typeface="Arial" charset="0"/>
              </a:rPr>
              <a:t>Messegra</a:t>
            </a:r>
            <a:r>
              <a:rPr lang="en-US" dirty="0" smtClean="0">
                <a:latin typeface="Arial" charset="0"/>
              </a:rPr>
              <a:t>, on Lake Como, Italy.</a:t>
            </a:r>
            <a:endParaRPr lang="en-CA" dirty="0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1447800"/>
            <a:ext cx="3567113" cy="3680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447800"/>
            <a:ext cx="1809750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9200" y="3048000"/>
            <a:ext cx="2619375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81000" y="228600"/>
            <a:ext cx="8540750" cy="1143000"/>
          </a:xfrm>
        </p:spPr>
        <p:txBody>
          <a:bodyPr/>
          <a:lstStyle/>
          <a:p>
            <a:r>
              <a:rPr lang="en-US" dirty="0" smtClean="0"/>
              <a:t>The end of Hitler</a:t>
            </a:r>
            <a:endParaRPr lang="en-US" dirty="0"/>
          </a:p>
        </p:txBody>
      </p:sp>
      <p:pic>
        <p:nvPicPr>
          <p:cNvPr id="67593" name="Picture 9" descr="Image:Stars &amp; Stripes &amp; Hitler Dead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2400" y="228600"/>
            <a:ext cx="2765425" cy="4054475"/>
          </a:xfrm>
          <a:noFill/>
          <a:ln/>
        </p:spPr>
      </p:pic>
      <p:sp>
        <p:nvSpPr>
          <p:cNvPr id="67591" name="Rectangle 7"/>
          <p:cNvSpPr>
            <a:spLocks noGrp="1" noRot="1" noChangeArrowheads="1"/>
          </p:cNvSpPr>
          <p:nvPr>
            <p:ph type="body" sz="half" idx="2"/>
          </p:nvPr>
        </p:nvSpPr>
        <p:spPr>
          <a:xfrm>
            <a:off x="4949825" y="1600200"/>
            <a:ext cx="4194175" cy="4498975"/>
          </a:xfrm>
        </p:spPr>
        <p:txBody>
          <a:bodyPr>
            <a:normAutofit fontScale="92500" lnSpcReduction="10000"/>
          </a:bodyPr>
          <a:lstStyle/>
          <a:p>
            <a:pPr>
              <a:buFontTx/>
              <a:buChar char="•"/>
            </a:pPr>
            <a:r>
              <a:rPr lang="en-US" sz="3000" dirty="0" smtClean="0">
                <a:latin typeface="Arial" charset="0"/>
              </a:rPr>
              <a:t>30 April 1945, </a:t>
            </a:r>
            <a:r>
              <a:rPr lang="en-US" sz="3000" b="1" dirty="0" smtClean="0">
                <a:solidFill>
                  <a:srgbClr val="C00000"/>
                </a:solidFill>
                <a:latin typeface="Arial" charset="0"/>
              </a:rPr>
              <a:t>Adolf Hitler</a:t>
            </a:r>
            <a:r>
              <a:rPr lang="en-US" sz="3000" b="1" dirty="0" smtClean="0">
                <a:solidFill>
                  <a:schemeClr val="bg1"/>
                </a:solidFill>
                <a:latin typeface="Arial" charset="0"/>
              </a:rPr>
              <a:t>, Eva Braun, Goebbels and his wife commit suicide</a:t>
            </a:r>
            <a:r>
              <a:rPr lang="en-US" sz="3000" b="1" dirty="0" smtClean="0">
                <a:solidFill>
                  <a:schemeClr val="bg1"/>
                </a:solidFill>
              </a:rPr>
              <a:t> </a:t>
            </a:r>
            <a:r>
              <a:rPr lang="en-US" sz="3000" dirty="0" smtClean="0"/>
              <a:t>(gun shot and cyanide)</a:t>
            </a:r>
            <a:r>
              <a:rPr lang="en-US" sz="3000" dirty="0" smtClean="0">
                <a:latin typeface="Arial" charset="0"/>
              </a:rPr>
              <a:t> in the bunker under the Reich Chancellery in Berlin, Germany</a:t>
            </a:r>
          </a:p>
          <a:p>
            <a:pPr>
              <a:buFontTx/>
              <a:buChar char="•"/>
            </a:pPr>
            <a:endParaRPr lang="en-US" sz="2800" dirty="0" smtClean="0"/>
          </a:p>
          <a:p>
            <a:pPr>
              <a:buFontTx/>
              <a:buChar char="•"/>
            </a:pPr>
            <a:endParaRPr lang="en-US" sz="2800" dirty="0" smtClean="0"/>
          </a:p>
          <a:p>
            <a:pPr>
              <a:buFontTx/>
              <a:buChar char="•"/>
            </a:pPr>
            <a:r>
              <a:rPr lang="en-US" sz="1700" dirty="0" smtClean="0"/>
              <a:t>Cover </a:t>
            </a:r>
            <a:r>
              <a:rPr lang="en-US" sz="1700" dirty="0" smtClean="0"/>
              <a:t>of Time magazine May 7, 1945</a:t>
            </a:r>
          </a:p>
          <a:p>
            <a:pPr>
              <a:buFontTx/>
              <a:buChar char="•"/>
            </a:pPr>
            <a:endParaRPr lang="en-US" sz="2800" dirty="0" smtClean="0">
              <a:latin typeface="Arial" charset="0"/>
            </a:endParaRPr>
          </a:p>
          <a:p>
            <a:endParaRPr lang="en-US" sz="2800" dirty="0"/>
          </a:p>
        </p:txBody>
      </p:sp>
      <p:pic>
        <p:nvPicPr>
          <p:cNvPr id="67589" name="Picture 5" descr="Image:Hitlertim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2514600"/>
            <a:ext cx="3122613" cy="4114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4" name="Picture 2" descr="germsurrend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0" y="533400"/>
            <a:ext cx="4657725" cy="5715000"/>
          </a:xfrm>
          <a:prstGeom prst="rect">
            <a:avLst/>
          </a:prstGeom>
          <a:noFill/>
        </p:spPr>
      </p:pic>
      <p:sp>
        <p:nvSpPr>
          <p:cNvPr id="177155" name="Text Box 3"/>
          <p:cNvSpPr txBox="1">
            <a:spLocks noChangeArrowheads="1"/>
          </p:cNvSpPr>
          <p:nvPr/>
        </p:nvSpPr>
        <p:spPr bwMode="auto">
          <a:xfrm>
            <a:off x="457200" y="1828800"/>
            <a:ext cx="3048000" cy="256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latin typeface="Comic Sans MS" pitchFamily="66" charset="0"/>
              </a:rPr>
              <a:t>Germany Surrenders!</a:t>
            </a:r>
          </a:p>
          <a:p>
            <a:pPr>
              <a:spcBef>
                <a:spcPct val="50000"/>
              </a:spcBef>
            </a:pPr>
            <a:r>
              <a:rPr lang="en-US" sz="3600" b="1" dirty="0">
                <a:latin typeface="Comic Sans MS" pitchFamily="66" charset="0"/>
              </a:rPr>
              <a:t>Victory in Europe</a:t>
            </a:r>
          </a:p>
        </p:txBody>
      </p:sp>
      <p:sp>
        <p:nvSpPr>
          <p:cNvPr id="177156" name="Text Box 4"/>
          <p:cNvSpPr txBox="1">
            <a:spLocks noChangeArrowheads="1"/>
          </p:cNvSpPr>
          <p:nvPr/>
        </p:nvSpPr>
        <p:spPr bwMode="auto">
          <a:xfrm>
            <a:off x="457200" y="4495800"/>
            <a:ext cx="3048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3600" b="1">
              <a:latin typeface="Comic Sans MS" pitchFamily="66" charset="0"/>
            </a:endParaRPr>
          </a:p>
        </p:txBody>
      </p:sp>
      <p:sp>
        <p:nvSpPr>
          <p:cNvPr id="177157" name="Text Box 5"/>
          <p:cNvSpPr txBox="1">
            <a:spLocks noChangeArrowheads="1"/>
          </p:cNvSpPr>
          <p:nvPr/>
        </p:nvSpPr>
        <p:spPr bwMode="auto">
          <a:xfrm>
            <a:off x="533400" y="4724400"/>
            <a:ext cx="2362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3600" b="1">
              <a:latin typeface="Comic Sans MS" pitchFamily="66" charset="0"/>
            </a:endParaRPr>
          </a:p>
        </p:txBody>
      </p:sp>
      <p:sp>
        <p:nvSpPr>
          <p:cNvPr id="177158" name="Text Box 6"/>
          <p:cNvSpPr txBox="1">
            <a:spLocks noChangeArrowheads="1"/>
          </p:cNvSpPr>
          <p:nvPr/>
        </p:nvSpPr>
        <p:spPr bwMode="auto">
          <a:xfrm>
            <a:off x="609600" y="4343400"/>
            <a:ext cx="2590800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rgbClr val="161620"/>
                </a:solidFill>
                <a:latin typeface="Comic Sans MS" pitchFamily="66" charset="0"/>
              </a:rPr>
              <a:t>8 May 1945, </a:t>
            </a:r>
          </a:p>
          <a:p>
            <a:pPr algn="ctr"/>
            <a:r>
              <a:rPr lang="en-US">
                <a:solidFill>
                  <a:srgbClr val="161620"/>
                </a:solidFill>
                <a:latin typeface="Comic Sans MS" pitchFamily="66" charset="0"/>
              </a:rPr>
              <a:t>     V-E Day - Victory in Europe is celebrated.</a:t>
            </a:r>
          </a:p>
        </p:txBody>
      </p:sp>
      <p:sp>
        <p:nvSpPr>
          <p:cNvPr id="177159" name="Rectangle 7"/>
          <p:cNvSpPr>
            <a:spLocks noChangeArrowheads="1"/>
          </p:cNvSpPr>
          <p:nvPr/>
        </p:nvSpPr>
        <p:spPr bwMode="auto">
          <a:xfrm>
            <a:off x="5165725" y="6613525"/>
            <a:ext cx="39782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1" hangingPunct="1"/>
            <a:r>
              <a:rPr lang="en-US" sz="1000">
                <a:latin typeface="Arial" charset="0"/>
              </a:rPr>
              <a:t>www.salem.k12.va.us/staff/dturner/Chapter%2013.ppt%202005.ppt 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200" y="533400"/>
            <a:ext cx="3276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u="sng" dirty="0" smtClean="0"/>
              <a:t>Berlin surrounded</a:t>
            </a:r>
            <a:endParaRPr lang="en-US" b="1" dirty="0" smtClean="0"/>
          </a:p>
          <a:p>
            <a:pPr lvl="1"/>
            <a:r>
              <a:rPr lang="en-US" b="1" dirty="0" smtClean="0"/>
              <a:t>9 million Allied troops approached Berlin from all sides</a:t>
            </a:r>
            <a:endParaRPr lang="en-US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5" descr="newsnazis_detai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28600"/>
            <a:ext cx="3810000" cy="258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7" descr="09634u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28600"/>
            <a:ext cx="4324350" cy="549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9" descr="VE%20Day%20Germany%20Surrender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3352800"/>
            <a:ext cx="4114800" cy="316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5" name="Text Box 10"/>
          <p:cNvSpPr txBox="1">
            <a:spLocks noChangeArrowheads="1"/>
          </p:cNvSpPr>
          <p:nvPr/>
        </p:nvSpPr>
        <p:spPr bwMode="auto">
          <a:xfrm>
            <a:off x="4876800" y="6164263"/>
            <a:ext cx="3581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hlink"/>
                </a:solidFill>
              </a:rPr>
              <a:t>May 1945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imes" pitchFamily="18" charset="0"/>
                <a:cs typeface="Times New Roman" pitchFamily="18" charset="0"/>
              </a:rPr>
              <a:t>V-E Day</a:t>
            </a:r>
            <a:r>
              <a:rPr lang="en-US"/>
              <a:t> </a:t>
            </a:r>
          </a:p>
        </p:txBody>
      </p:sp>
      <p:sp>
        <p:nvSpPr>
          <p:cNvPr id="24579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457200" y="685800"/>
            <a:ext cx="3962400" cy="544036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latin typeface="Times" pitchFamily="18" charset="0"/>
                <a:cs typeface="Times New Roman" pitchFamily="18" charset="0"/>
              </a:rPr>
              <a:t>May 8, 1945</a:t>
            </a:r>
          </a:p>
          <a:p>
            <a:pPr>
              <a:lnSpc>
                <a:spcPct val="90000"/>
              </a:lnSpc>
            </a:pPr>
            <a:endParaRPr lang="en-US" sz="2800" dirty="0">
              <a:latin typeface="Times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en-US" sz="2800" b="1" dirty="0">
                <a:solidFill>
                  <a:schemeClr val="bg1"/>
                </a:solidFill>
                <a:latin typeface="Times" pitchFamily="18" charset="0"/>
                <a:cs typeface="Times New Roman" pitchFamily="18" charset="0"/>
              </a:rPr>
              <a:t>General Eisenhower </a:t>
            </a:r>
            <a:r>
              <a:rPr lang="en-US" sz="2800" dirty="0">
                <a:latin typeface="Times" pitchFamily="18" charset="0"/>
                <a:cs typeface="Times New Roman" pitchFamily="18" charset="0"/>
              </a:rPr>
              <a:t>accepted a surrender by the Third Reich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n-US" sz="2800" dirty="0">
                <a:latin typeface="Times" pitchFamily="18" charset="0"/>
                <a:cs typeface="Times New Roman" pitchFamily="18" charset="0"/>
              </a:rPr>
              <a:t> </a:t>
            </a:r>
            <a:endParaRPr lang="en-US" sz="2800" dirty="0">
              <a:solidFill>
                <a:srgbClr val="002060"/>
              </a:solidFill>
              <a:latin typeface="Times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en-US" sz="2800" dirty="0">
                <a:solidFill>
                  <a:srgbClr val="002060"/>
                </a:solidFill>
                <a:latin typeface="Times" pitchFamily="18" charset="0"/>
                <a:cs typeface="Times New Roman" pitchFamily="18" charset="0"/>
              </a:rPr>
              <a:t>V-E day = Victory in Europe day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n-US" sz="2800" dirty="0">
                <a:latin typeface="Times" pitchFamily="18" charset="0"/>
                <a:cs typeface="Times New Roman" pitchFamily="18" charset="0"/>
              </a:rPr>
              <a:t> </a:t>
            </a:r>
          </a:p>
          <a:p>
            <a:r>
              <a:rPr lang="en-US" sz="2800" dirty="0">
                <a:latin typeface="Times" pitchFamily="18" charset="0"/>
                <a:cs typeface="Times New Roman" pitchFamily="18" charset="0"/>
              </a:rPr>
              <a:t>1</a:t>
            </a:r>
            <a:r>
              <a:rPr lang="en-US" sz="2800" baseline="30000" dirty="0">
                <a:latin typeface="Times" pitchFamily="18" charset="0"/>
                <a:cs typeface="Times New Roman" pitchFamily="18" charset="0"/>
              </a:rPr>
              <a:t>st</a:t>
            </a:r>
            <a:r>
              <a:rPr lang="en-US" sz="2800" dirty="0">
                <a:latin typeface="Times" pitchFamily="18" charset="0"/>
                <a:cs typeface="Times New Roman" pitchFamily="18" charset="0"/>
              </a:rPr>
              <a:t> part of War was </a:t>
            </a:r>
            <a:r>
              <a:rPr lang="en-US" sz="2800" dirty="0" smtClean="0">
                <a:latin typeface="Times" pitchFamily="18" charset="0"/>
                <a:cs typeface="Times New Roman" pitchFamily="18" charset="0"/>
              </a:rPr>
              <a:t>over</a:t>
            </a:r>
          </a:p>
          <a:p>
            <a:r>
              <a:rPr lang="en-US" sz="2800" dirty="0" smtClean="0"/>
              <a:t>War in Europe Ends</a:t>
            </a:r>
          </a:p>
          <a:p>
            <a:r>
              <a:rPr lang="en-US" sz="2800" dirty="0" smtClean="0"/>
              <a:t>The United States still has the battle in the Pacific</a:t>
            </a:r>
          </a:p>
          <a:p>
            <a:pPr>
              <a:lnSpc>
                <a:spcPct val="90000"/>
              </a:lnSpc>
            </a:pPr>
            <a:endParaRPr lang="en-US" sz="2800" dirty="0">
              <a:latin typeface="Times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n-US" sz="2800" dirty="0">
                <a:latin typeface="Times" pitchFamily="18" charset="0"/>
                <a:cs typeface="Times New Roman" pitchFamily="18" charset="0"/>
              </a:rPr>
              <a:t> </a:t>
            </a: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0" y="304800"/>
            <a:ext cx="3200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2667000"/>
            <a:ext cx="2524125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4800600"/>
            <a:ext cx="43434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ve%20day%20cross_st_whitehave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0"/>
            <a:ext cx="4876800" cy="3725863"/>
          </a:xfrm>
          <a:prstGeom prst="rect">
            <a:avLst/>
          </a:prstGeom>
          <a:noFill/>
        </p:spPr>
      </p:pic>
      <p:pic>
        <p:nvPicPr>
          <p:cNvPr id="25603" name="Picture 3" descr="VE%20Day%20Heol%20Booker%20Fancy%20Dres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3524250"/>
            <a:ext cx="5029200" cy="3333750"/>
          </a:xfrm>
          <a:prstGeom prst="rect">
            <a:avLst/>
          </a:prstGeom>
          <a:noFill/>
        </p:spPr>
      </p:pic>
      <p:pic>
        <p:nvPicPr>
          <p:cNvPr id="25604" name="Picture 4" descr="1945-Apr-20-VE-DAY-NBC-WNB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2672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28600" y="228600"/>
            <a:ext cx="8540750" cy="1295400"/>
          </a:xfrm>
        </p:spPr>
        <p:txBody>
          <a:bodyPr/>
          <a:lstStyle/>
          <a:p>
            <a:r>
              <a:rPr lang="en-US"/>
              <a:t>Potsdam</a:t>
            </a:r>
          </a:p>
        </p:txBody>
      </p:sp>
      <p:sp>
        <p:nvSpPr>
          <p:cNvPr id="47107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304800" y="1447800"/>
            <a:ext cx="4343400" cy="4498975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July – August 1945</a:t>
            </a:r>
          </a:p>
          <a:p>
            <a:endParaRPr lang="en-US" dirty="0"/>
          </a:p>
          <a:p>
            <a:r>
              <a:rPr lang="en-US" dirty="0"/>
              <a:t>Truman, (Churchill and then Clement Atlee) and Stalin met in Potsdam, Germany</a:t>
            </a:r>
          </a:p>
          <a:p>
            <a:endParaRPr lang="en-US" dirty="0"/>
          </a:p>
          <a:p>
            <a:r>
              <a:rPr lang="en-US" dirty="0">
                <a:solidFill>
                  <a:srgbClr val="002060"/>
                </a:solidFill>
              </a:rPr>
              <a:t>Drew up a blueprint to disarm Germany and eliminate the Nazi regime</a:t>
            </a:r>
          </a:p>
        </p:txBody>
      </p:sp>
      <p:pic>
        <p:nvPicPr>
          <p:cNvPr id="4" name="Picture 6" descr="churchill_stalin_truman_potsda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1752600"/>
            <a:ext cx="4060548" cy="304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Potsdam Continued</a:t>
            </a:r>
          </a:p>
        </p:txBody>
      </p:sp>
      <p:sp>
        <p:nvSpPr>
          <p:cNvPr id="48131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457200" y="1371600"/>
            <a:ext cx="4876800" cy="4754563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/>
              <a:t>Divided Germany into 4 sections (occupied by France, Britain, U.S. and Soviet Union)</a:t>
            </a:r>
          </a:p>
          <a:p>
            <a:endParaRPr lang="en-US" sz="2800" dirty="0"/>
          </a:p>
          <a:p>
            <a:r>
              <a:rPr lang="en-US" sz="2800" dirty="0"/>
              <a:t>Berlin to be divided up in East (or Soviet Germany)</a:t>
            </a:r>
          </a:p>
          <a:p>
            <a:endParaRPr lang="en-US" sz="2800" dirty="0"/>
          </a:p>
          <a:p>
            <a:r>
              <a:rPr lang="en-US" sz="2800" dirty="0"/>
              <a:t>Set up the Nuremberg Trials to persecute Nazi leaders </a:t>
            </a:r>
          </a:p>
          <a:p>
            <a:endParaRPr lang="en-US" sz="2800" dirty="0"/>
          </a:p>
          <a:p>
            <a:r>
              <a:rPr lang="en-US" sz="2800" dirty="0"/>
              <a:t>Japan must “unconditionally surrender”</a:t>
            </a:r>
          </a:p>
          <a:p>
            <a:endParaRPr lang="en-US" sz="2800" dirty="0"/>
          </a:p>
        </p:txBody>
      </p:sp>
      <p:pic>
        <p:nvPicPr>
          <p:cNvPr id="4" name="Picture 5" descr="ac0186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990600"/>
            <a:ext cx="3196301" cy="2613025"/>
          </a:xfrm>
          <a:prstGeom prst="rect">
            <a:avLst/>
          </a:prstGeom>
          <a:noFill/>
        </p:spPr>
      </p:pic>
      <p:pic>
        <p:nvPicPr>
          <p:cNvPr id="5" name="Picture 5" descr="airlift ma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3662039"/>
            <a:ext cx="3124200" cy="31959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CA" dirty="0" smtClean="0"/>
              <a:t>Time to plan an INVASION...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4800600"/>
            <a:ext cx="8686800" cy="205740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90000"/>
              </a:lnSpc>
            </a:pPr>
            <a:r>
              <a:rPr lang="en-US" dirty="0" smtClean="0"/>
              <a:t>The Germans established a strong defense south of Rome.</a:t>
            </a:r>
            <a:endParaRPr lang="en-US" b="1" dirty="0" smtClean="0">
              <a:sym typeface="Symbol" pitchFamily="18" charset="2"/>
            </a:endParaRPr>
          </a:p>
          <a:p>
            <a:pPr>
              <a:lnSpc>
                <a:spcPct val="90000"/>
              </a:lnSpc>
            </a:pPr>
            <a:r>
              <a:rPr lang="en-US" dirty="0" smtClean="0"/>
              <a:t>The Allies had very heavy casualties as they slowly advanced north. 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They did not take Rome until June 4,1944. 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The Allies had long been planning a “second front” in western Europe. 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They planned to invade France from Great Britain across the English Channel. </a:t>
            </a:r>
            <a:endParaRPr lang="en-US" b="1" dirty="0" smtClean="0">
              <a:sym typeface="Symbol" pitchFamily="18" charset="2"/>
            </a:endParaRPr>
          </a:p>
          <a:p>
            <a:endParaRPr lang="en-CA" dirty="0"/>
          </a:p>
        </p:txBody>
      </p:sp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1143000"/>
            <a:ext cx="4921250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i="1"/>
              <a:t>Some Casualties of World War II</a:t>
            </a:r>
          </a:p>
        </p:txBody>
      </p:sp>
      <p:pic>
        <p:nvPicPr>
          <p:cNvPr id="46088" name="Picture 8" descr="p35p0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85800" y="2057400"/>
            <a:ext cx="4191000" cy="3290888"/>
          </a:xfrm>
          <a:noFill/>
          <a:ln/>
        </p:spPr>
      </p:pic>
      <p:pic>
        <p:nvPicPr>
          <p:cNvPr id="46084" name="Picture 4" descr="homeless german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0200" y="2057400"/>
            <a:ext cx="2503488" cy="3051175"/>
          </a:xfrm>
          <a:prstGeom prst="rect">
            <a:avLst/>
          </a:prstGeom>
          <a:noFill/>
        </p:spPr>
      </p:pic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685800" y="5334000"/>
            <a:ext cx="3657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b"/>
          <a:lstStyle/>
          <a:p>
            <a:pPr algn="ctr"/>
            <a:r>
              <a:rPr lang="en-US" sz="4400">
                <a:solidFill>
                  <a:schemeClr val="tx2"/>
                </a:solidFill>
              </a:rPr>
              <a:t>Prisoners</a:t>
            </a:r>
          </a:p>
        </p:txBody>
      </p:sp>
      <p:sp>
        <p:nvSpPr>
          <p:cNvPr id="46086" name="Rectangle 6"/>
          <p:cNvSpPr>
            <a:spLocks noChangeArrowheads="1"/>
          </p:cNvSpPr>
          <p:nvPr/>
        </p:nvSpPr>
        <p:spPr bwMode="auto">
          <a:xfrm>
            <a:off x="5410200" y="5410200"/>
            <a:ext cx="2438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b"/>
          <a:lstStyle/>
          <a:p>
            <a:pPr algn="ctr"/>
            <a:r>
              <a:rPr lang="en-US" sz="4400">
                <a:solidFill>
                  <a:schemeClr val="tx2"/>
                </a:solidFill>
              </a:rPr>
              <a:t>Homeless</a:t>
            </a:r>
          </a:p>
        </p:txBody>
      </p:sp>
    </p:spTree>
  </p:cSld>
  <p:clrMapOvr>
    <a:masterClrMapping/>
  </p:clrMapOvr>
  <p:transition spd="slow" advClick="0" advTm="7000">
    <p:dissolve/>
    <p:sndAc>
      <p:stSnd loop="1">
        <p:snd r:embed="rId2" name="4magnusn.wav"/>
      </p:stSnd>
    </p:sndAc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Nuremberg Trials</a:t>
            </a:r>
          </a:p>
        </p:txBody>
      </p:sp>
      <p:sp>
        <p:nvSpPr>
          <p:cNvPr id="49155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457200" y="1600200"/>
            <a:ext cx="46482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International tribunal court tried Nazi officials</a:t>
            </a:r>
          </a:p>
          <a:p>
            <a:r>
              <a:rPr lang="en-US" dirty="0"/>
              <a:t>Over 23 nations tried Nazi war criminals in Nuremberg, Germany</a:t>
            </a:r>
          </a:p>
          <a:p>
            <a:r>
              <a:rPr lang="en-US" dirty="0"/>
              <a:t>12 of the 22 defendants were sentenced to death</a:t>
            </a:r>
          </a:p>
          <a:p>
            <a:r>
              <a:rPr lang="en-US" dirty="0"/>
              <a:t>200 other officials were found guilty, but give lesser sentences</a:t>
            </a: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1371600"/>
            <a:ext cx="3404111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4495800"/>
            <a:ext cx="2428875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i="1"/>
              <a:t>Germany At The End Of WWII</a:t>
            </a:r>
          </a:p>
        </p:txBody>
      </p:sp>
      <p:pic>
        <p:nvPicPr>
          <p:cNvPr id="34819" name="Picture 3" descr="WW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3733800" y="2133600"/>
            <a:ext cx="4038600" cy="3577315"/>
          </a:xfrm>
        </p:spPr>
      </p:pic>
      <p:pic>
        <p:nvPicPr>
          <p:cNvPr id="34820" name="Picture 4" descr="Woldwar1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33400" y="2057400"/>
            <a:ext cx="2743200" cy="2430463"/>
          </a:xfrm>
          <a:noFill/>
          <a:ln/>
        </p:spPr>
      </p:pic>
    </p:spTree>
  </p:cSld>
  <p:clrMapOvr>
    <a:masterClrMapping/>
  </p:clrMapOvr>
  <p:transition spd="med" advClick="0" advTm="10000">
    <p:dissolve/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9" name="Picture 5" descr="Berlin ma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70242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D-Day - </a:t>
            </a:r>
            <a:r>
              <a:rPr lang="en-US" dirty="0">
                <a:latin typeface="Arial" charset="0"/>
              </a:rPr>
              <a:t>June 6, 1944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Landing on Normandy Beach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idx="1"/>
          </p:nvPr>
        </p:nvSpPr>
        <p:spPr>
          <a:xfrm>
            <a:off x="304800" y="1981200"/>
            <a:ext cx="8610600" cy="4495800"/>
          </a:xfrm>
        </p:spPr>
        <p:txBody>
          <a:bodyPr/>
          <a:lstStyle/>
          <a:p>
            <a:pPr algn="ctr">
              <a:lnSpc>
                <a:spcPct val="90000"/>
              </a:lnSpc>
              <a:buFontTx/>
              <a:buNone/>
            </a:pPr>
            <a:endParaRPr lang="en-US" sz="2400">
              <a:latin typeface="Arial" charset="0"/>
            </a:endParaRPr>
          </a:p>
          <a:p>
            <a:pPr algn="ctr">
              <a:lnSpc>
                <a:spcPct val="90000"/>
              </a:lnSpc>
              <a:buFontTx/>
              <a:buNone/>
            </a:pPr>
            <a:endParaRPr lang="en-US" sz="2400">
              <a:latin typeface="Arial" charset="0"/>
            </a:endParaRPr>
          </a:p>
          <a:p>
            <a:pPr algn="ctr">
              <a:lnSpc>
                <a:spcPct val="90000"/>
              </a:lnSpc>
              <a:buFontTx/>
              <a:buNone/>
            </a:pPr>
            <a:endParaRPr lang="en-US" sz="2400">
              <a:latin typeface="Arial" charset="0"/>
            </a:endParaRPr>
          </a:p>
          <a:p>
            <a:pPr algn="ctr">
              <a:lnSpc>
                <a:spcPct val="90000"/>
              </a:lnSpc>
              <a:buFontTx/>
              <a:buNone/>
            </a:pPr>
            <a:endParaRPr lang="en-US" sz="2400">
              <a:latin typeface="Arial" charset="0"/>
            </a:endParaRPr>
          </a:p>
          <a:p>
            <a:pPr algn="ctr">
              <a:lnSpc>
                <a:spcPct val="90000"/>
              </a:lnSpc>
              <a:buFontTx/>
              <a:buNone/>
            </a:pPr>
            <a:endParaRPr lang="en-US" sz="2400">
              <a:latin typeface="Arial" charset="0"/>
            </a:endParaRPr>
          </a:p>
          <a:p>
            <a:pPr algn="ctr">
              <a:lnSpc>
                <a:spcPct val="90000"/>
              </a:lnSpc>
              <a:buFontTx/>
              <a:buNone/>
            </a:pPr>
            <a:endParaRPr lang="en-US" sz="2400">
              <a:latin typeface="Arial" charset="0"/>
            </a:endParaRPr>
          </a:p>
          <a:p>
            <a:pPr algn="ctr">
              <a:lnSpc>
                <a:spcPct val="90000"/>
              </a:lnSpc>
              <a:buFontTx/>
              <a:buNone/>
            </a:pPr>
            <a:endParaRPr lang="en-US" sz="2400">
              <a:latin typeface="Arial" charset="0"/>
            </a:endParaRPr>
          </a:p>
          <a:p>
            <a:pPr algn="ctr">
              <a:lnSpc>
                <a:spcPct val="90000"/>
              </a:lnSpc>
              <a:buFontTx/>
              <a:buNone/>
            </a:pPr>
            <a:endParaRPr lang="en-US" sz="2400">
              <a:latin typeface="Arial" charset="0"/>
            </a:endParaRPr>
          </a:p>
          <a:p>
            <a:pPr algn="ctr">
              <a:lnSpc>
                <a:spcPct val="90000"/>
              </a:lnSpc>
              <a:buFontTx/>
              <a:buNone/>
            </a:pPr>
            <a:endParaRPr lang="en-US" sz="2400">
              <a:latin typeface="Arial" charset="0"/>
            </a:endParaRPr>
          </a:p>
          <a:p>
            <a:pPr algn="ctr">
              <a:lnSpc>
                <a:spcPct val="90000"/>
              </a:lnSpc>
              <a:buFontTx/>
              <a:buNone/>
            </a:pPr>
            <a:endParaRPr lang="en-US" sz="2400">
              <a:latin typeface="Arial" charset="0"/>
            </a:endParaRPr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sz="2400">
                <a:latin typeface="Arial" charset="0"/>
              </a:rPr>
              <a:t>It was the largest sea borne invasion in history.</a:t>
            </a:r>
          </a:p>
        </p:txBody>
      </p:sp>
      <p:pic>
        <p:nvPicPr>
          <p:cNvPr id="17411" name="Picture 3" descr="D Da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524000"/>
            <a:ext cx="8001000" cy="44858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/>
              <a:t>D-Day: The Invasion of Europe</a:t>
            </a:r>
            <a:br>
              <a:rPr lang="en-US" sz="4000"/>
            </a:br>
            <a:r>
              <a:rPr lang="en-US" sz="4000"/>
              <a:t>“Operation Overlord”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600200"/>
            <a:ext cx="4953000" cy="4525963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90000"/>
              </a:lnSpc>
            </a:pPr>
            <a:r>
              <a:rPr lang="en-US" sz="2800" dirty="0"/>
              <a:t>June 6</a:t>
            </a:r>
            <a:r>
              <a:rPr lang="en-US" sz="2800" baseline="30000" dirty="0"/>
              <a:t>th</a:t>
            </a:r>
            <a:r>
              <a:rPr lang="en-US" sz="2800" dirty="0"/>
              <a:t>. 1944, the Allies returned to Europe. It would be the greatest amphibious invasion ever </a:t>
            </a:r>
            <a:r>
              <a:rPr lang="en-US" sz="2800" b="1" dirty="0">
                <a:solidFill>
                  <a:schemeClr val="bg1"/>
                </a:solidFill>
              </a:rPr>
              <a:t>mounted-156,000 Canadian, British, and American troops went ashore in 24 hrs</a:t>
            </a:r>
            <a:r>
              <a:rPr lang="en-US" sz="2800" dirty="0"/>
              <a:t>. They were the </a:t>
            </a:r>
            <a:r>
              <a:rPr lang="en-US" sz="2800" dirty="0">
                <a:solidFill>
                  <a:srgbClr val="FF0000"/>
                </a:solidFill>
              </a:rPr>
              <a:t>beginning of 2,000,000 </a:t>
            </a:r>
            <a:r>
              <a:rPr lang="en-US" sz="2800" dirty="0"/>
              <a:t>more. The German entrusted with stopping the invasion was Field Marshall Erwin Rommel. The Allied Supreme Commander for </a:t>
            </a:r>
            <a:r>
              <a:rPr lang="en-US" sz="2800" b="1" dirty="0">
                <a:solidFill>
                  <a:schemeClr val="bg1"/>
                </a:solidFill>
              </a:rPr>
              <a:t>Operation “Overlord” </a:t>
            </a:r>
            <a:r>
              <a:rPr lang="en-US" sz="2800" dirty="0"/>
              <a:t>was General Dwight D. Eisenhower. In a phrase that became history; “…for the Allies, as well as for Germany, it will be the longest day.” </a:t>
            </a:r>
          </a:p>
        </p:txBody>
      </p:sp>
      <p:sp>
        <p:nvSpPr>
          <p:cNvPr id="107524" name="Rectangle 4"/>
          <p:cNvSpPr>
            <a:spLocks noChangeArrowheads="1"/>
          </p:cNvSpPr>
          <p:nvPr/>
        </p:nvSpPr>
        <p:spPr bwMode="auto">
          <a:xfrm>
            <a:off x="3082925" y="6583363"/>
            <a:ext cx="60610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1" hangingPunct="1"/>
            <a:r>
              <a:rPr lang="en-US" sz="1200">
                <a:latin typeface="Arial" charset="0"/>
              </a:rPr>
              <a:t>www.myndrs.com/teachers/rscott/History/powerpoints/Hist12-nn-greatbattles-WWII.ppt </a:t>
            </a:r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8800" y="4572000"/>
            <a:ext cx="2647950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1524000"/>
            <a:ext cx="3810001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7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D-Day</a:t>
            </a:r>
            <a:r>
              <a:rPr lang="en-US"/>
              <a:t>: June 6, 1944</a:t>
            </a:r>
          </a:p>
        </p:txBody>
      </p:sp>
      <p:sp>
        <p:nvSpPr>
          <p:cNvPr id="43018" name="Rectangle 10"/>
          <p:cNvSpPr>
            <a:spLocks noGrp="1" noChangeArrowheads="1"/>
          </p:cNvSpPr>
          <p:nvPr>
            <p:ph idx="1"/>
          </p:nvPr>
        </p:nvSpPr>
        <p:spPr>
          <a:xfrm>
            <a:off x="457200" y="1885950"/>
            <a:ext cx="3810000" cy="451485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The much delayed assault on the beaches of Normandy opened the “second front” in western Europe.</a:t>
            </a:r>
          </a:p>
          <a:p>
            <a:r>
              <a:rPr lang="en-US" dirty="0" smtClean="0"/>
              <a:t>Juno </a:t>
            </a:r>
            <a:r>
              <a:rPr lang="en-US" dirty="0"/>
              <a:t>beach was the successful target of the  3rd Canadian Division.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1524000"/>
            <a:ext cx="3743325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/>
              <a:t>General Dwight D. Eisenhower,</a:t>
            </a:r>
            <a:br>
              <a:rPr lang="en-US" sz="3200"/>
            </a:br>
            <a:r>
              <a:rPr lang="en-US" sz="3200"/>
              <a:t>Supreme Allied Commander</a:t>
            </a:r>
            <a:endParaRPr lang="en-US"/>
          </a:p>
        </p:txBody>
      </p:sp>
      <p:sp>
        <p:nvSpPr>
          <p:cNvPr id="91144" name="Text Box 8"/>
          <p:cNvSpPr txBox="1">
            <a:spLocks noGrp="1" noChangeArrowheads="1"/>
          </p:cNvSpPr>
          <p:nvPr>
            <p:ph type="body" sz="half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kumimoji="0" lang="en-US" sz="2400" b="1">
              <a:solidFill>
                <a:schemeClr val="tx2"/>
              </a:solidFill>
            </a:endParaRPr>
          </a:p>
          <a:p>
            <a:pPr>
              <a:spcBef>
                <a:spcPct val="0"/>
              </a:spcBef>
              <a:buFont typeface="Wingdings 2" pitchFamily="18" charset="2"/>
              <a:buNone/>
            </a:pPr>
            <a:endParaRPr kumimoji="0" lang="en-US" sz="2400" b="1">
              <a:solidFill>
                <a:schemeClr val="tx2"/>
              </a:solidFill>
            </a:endParaRPr>
          </a:p>
          <a:p>
            <a:pPr>
              <a:spcBef>
                <a:spcPct val="0"/>
              </a:spcBef>
            </a:pPr>
            <a:r>
              <a:rPr kumimoji="0" lang="en-US" sz="2400" b="1">
                <a:solidFill>
                  <a:srgbClr val="FF0000"/>
                </a:solidFill>
                <a:latin typeface="Arial" charset="0"/>
              </a:rPr>
              <a:t>General Eisenhower</a:t>
            </a:r>
            <a:r>
              <a:rPr kumimoji="0" lang="en-US" sz="2400" b="1">
                <a:solidFill>
                  <a:schemeClr val="tx2"/>
                </a:solidFill>
                <a:latin typeface="Arial" charset="0"/>
              </a:rPr>
              <a:t>, an American, commanded all allied forces which assaulted the Normandy beaches on June 6, 1944</a:t>
            </a:r>
            <a:r>
              <a:rPr kumimoji="0" lang="en-US" sz="2400">
                <a:solidFill>
                  <a:schemeClr val="tx2"/>
                </a:solidFill>
                <a:latin typeface="Arial" charset="0"/>
              </a:rPr>
              <a:t>.</a:t>
            </a:r>
          </a:p>
        </p:txBody>
      </p:sp>
      <p:graphicFrame>
        <p:nvGraphicFramePr>
          <p:cNvPr id="91145" name="Object 9"/>
          <p:cNvGraphicFramePr>
            <a:graphicFrameLocks noChangeAspect="1"/>
          </p:cNvGraphicFramePr>
          <p:nvPr>
            <p:ph type="clipArt" sz="half" idx="2"/>
          </p:nvPr>
        </p:nvGraphicFramePr>
        <p:xfrm>
          <a:off x="4622800" y="1939925"/>
          <a:ext cx="4011613" cy="4064000"/>
        </p:xfrm>
        <a:graphic>
          <a:graphicData uri="http://schemas.openxmlformats.org/presentationml/2006/ole">
            <p:oleObj spid="_x0000_s2050" name="Image" r:id="rId4" imgW="11779739" imgH="11932227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undry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Foundry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362</TotalTime>
  <Words>1094</Words>
  <Application>Microsoft Office PowerPoint</Application>
  <PresentationFormat>On-screen Show (4:3)</PresentationFormat>
  <Paragraphs>179</Paragraphs>
  <Slides>53</Slides>
  <Notes>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5" baseType="lpstr">
      <vt:lpstr>Foundry</vt:lpstr>
      <vt:lpstr>Image</vt:lpstr>
      <vt:lpstr>D-day invasion...</vt:lpstr>
      <vt:lpstr>1942 Turning the Tide...</vt:lpstr>
      <vt:lpstr>Slide 3</vt:lpstr>
      <vt:lpstr>Slide 4</vt:lpstr>
      <vt:lpstr>Time to plan an INVASION...</vt:lpstr>
      <vt:lpstr>D-Day - June 6, 1944  Landing on Normandy Beach</vt:lpstr>
      <vt:lpstr>D-Day: The Invasion of Europe “Operation Overlord”</vt:lpstr>
      <vt:lpstr>D-Day: June 6, 1944</vt:lpstr>
      <vt:lpstr>General Dwight D. Eisenhower, Supreme Allied Commander</vt:lpstr>
      <vt:lpstr>Slide 10</vt:lpstr>
      <vt:lpstr>Normandy Invasion, D-Day</vt:lpstr>
      <vt:lpstr>Slide 12</vt:lpstr>
      <vt:lpstr>General Eisenhower Speaks</vt:lpstr>
      <vt:lpstr>Dropping In On Normandy</vt:lpstr>
      <vt:lpstr>Slide 15</vt:lpstr>
      <vt:lpstr>Slide 16</vt:lpstr>
      <vt:lpstr>Slide 17</vt:lpstr>
      <vt:lpstr>Juno Beach</vt:lpstr>
      <vt:lpstr>Slide 19</vt:lpstr>
      <vt:lpstr>Slide 20</vt:lpstr>
      <vt:lpstr>Slide 21</vt:lpstr>
      <vt:lpstr>Slide 22</vt:lpstr>
      <vt:lpstr>Normandy Defenses: The Bunkers</vt:lpstr>
      <vt:lpstr>Slide 24</vt:lpstr>
      <vt:lpstr>Slide 25</vt:lpstr>
      <vt:lpstr>Normandy Invasion cont.</vt:lpstr>
      <vt:lpstr>Slide 27</vt:lpstr>
      <vt:lpstr>The Battle of the Bulge</vt:lpstr>
      <vt:lpstr>Slide 29</vt:lpstr>
      <vt:lpstr>Slide 30</vt:lpstr>
      <vt:lpstr>USA, Britain, France…onto Germany</vt:lpstr>
      <vt:lpstr> ’First Canadian Army’ in the Liberation of Holland</vt:lpstr>
      <vt:lpstr>The War in North Western Europe: 1944-1945</vt:lpstr>
      <vt:lpstr>Slide 34</vt:lpstr>
      <vt:lpstr>Slide 35</vt:lpstr>
      <vt:lpstr>The Italian Campaign</vt:lpstr>
      <vt:lpstr>Rome captured June 4, 1944</vt:lpstr>
      <vt:lpstr>Yalta Conference</vt:lpstr>
      <vt:lpstr>Slide 39</vt:lpstr>
      <vt:lpstr>April 12, 1945</vt:lpstr>
      <vt:lpstr>Slide 41</vt:lpstr>
      <vt:lpstr>The End of Benito Mussolini</vt:lpstr>
      <vt:lpstr>The end of Hitler</vt:lpstr>
      <vt:lpstr>Slide 44</vt:lpstr>
      <vt:lpstr>Slide 45</vt:lpstr>
      <vt:lpstr>V-E Day </vt:lpstr>
      <vt:lpstr>Slide 47</vt:lpstr>
      <vt:lpstr>Potsdam</vt:lpstr>
      <vt:lpstr>Potsdam Continued</vt:lpstr>
      <vt:lpstr>Some Casualties of World War II</vt:lpstr>
      <vt:lpstr>Nuremberg Trials</vt:lpstr>
      <vt:lpstr>Germany At The End Of WWII</vt:lpstr>
      <vt:lpstr>Slide 53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Mr Iachetta</dc:creator>
  <cp:lastModifiedBy>Teacher</cp:lastModifiedBy>
  <cp:revision>37</cp:revision>
  <dcterms:created xsi:type="dcterms:W3CDTF">2006-08-16T00:00:00Z</dcterms:created>
  <dcterms:modified xsi:type="dcterms:W3CDTF">2013-02-26T19:48:38Z</dcterms:modified>
</cp:coreProperties>
</file>