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75" r:id="rId3"/>
    <p:sldId id="298" r:id="rId4"/>
    <p:sldId id="301" r:id="rId5"/>
    <p:sldId id="302" r:id="rId6"/>
    <p:sldId id="299" r:id="rId7"/>
    <p:sldId id="319" r:id="rId8"/>
    <p:sldId id="305" r:id="rId9"/>
    <p:sldId id="308" r:id="rId10"/>
    <p:sldId id="309" r:id="rId11"/>
    <p:sldId id="310" r:id="rId12"/>
    <p:sldId id="311" r:id="rId13"/>
    <p:sldId id="312" r:id="rId14"/>
    <p:sldId id="313" r:id="rId15"/>
    <p:sldId id="314" r:id="rId16"/>
    <p:sldId id="315" r:id="rId17"/>
    <p:sldId id="300" r:id="rId18"/>
    <p:sldId id="272" r:id="rId19"/>
    <p:sldId id="273" r:id="rId20"/>
    <p:sldId id="258" r:id="rId21"/>
    <p:sldId id="259" r:id="rId22"/>
    <p:sldId id="260" r:id="rId23"/>
    <p:sldId id="261" r:id="rId24"/>
    <p:sldId id="262" r:id="rId25"/>
    <p:sldId id="321" r:id="rId26"/>
    <p:sldId id="289" r:id="rId27"/>
    <p:sldId id="322" r:id="rId28"/>
    <p:sldId id="323" r:id="rId29"/>
    <p:sldId id="324" r:id="rId30"/>
    <p:sldId id="325" r:id="rId31"/>
    <p:sldId id="326" r:id="rId32"/>
    <p:sldId id="327" r:id="rId33"/>
    <p:sldId id="329" r:id="rId34"/>
    <p:sldId id="330" r:id="rId35"/>
    <p:sldId id="331" r:id="rId36"/>
    <p:sldId id="332" r:id="rId37"/>
    <p:sldId id="333" r:id="rId38"/>
    <p:sldId id="334" r:id="rId39"/>
    <p:sldId id="335" r:id="rId40"/>
    <p:sldId id="336" r:id="rId41"/>
    <p:sldId id="337" r:id="rId42"/>
    <p:sldId id="338" r:id="rId43"/>
    <p:sldId id="263" r:id="rId44"/>
    <p:sldId id="276" r:id="rId45"/>
    <p:sldId id="265" r:id="rId46"/>
    <p:sldId id="266" r:id="rId47"/>
    <p:sldId id="268" r:id="rId48"/>
    <p:sldId id="269" r:id="rId49"/>
    <p:sldId id="29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56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4.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41BEFA-4C21-4390-8B06-6C6E5042694D}" type="datetimeFigureOut">
              <a:rPr lang="en-CA" smtClean="0"/>
              <a:pPr/>
              <a:t>11/04/2013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98C806-1AB4-45A3-B9F4-7D92C65BDE2D}"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BC7D44C8-E301-408C-A4DB-9B9DE3878FBE}" type="slidenum">
              <a:rPr lang="en-US"/>
              <a:pPr/>
              <a:t>24</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r>
              <a:rPr lang="en-GB" smtClean="0"/>
              <a:t>This picture of the BOMARC is a DND photo but I have also located the number 110220 which may be NAC. There is also a possibility on this slide or the next to show a picture of the AVRO ARROW.</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lipArt Placeholder 3"/>
          <p:cNvSpPr>
            <a:spLocks noGrp="1"/>
          </p:cNvSpPr>
          <p:nvPr>
            <p:ph type="clipArt" sz="half" idx="2"/>
          </p:nvPr>
        </p:nvSpPr>
        <p:spPr>
          <a:xfrm>
            <a:off x="4622800" y="1885950"/>
            <a:ext cx="4013200" cy="4171950"/>
          </a:xfrm>
        </p:spPr>
        <p:txBody>
          <a:bodyPr/>
          <a:lstStyle/>
          <a:p>
            <a:pPr lvl="0"/>
            <a:endParaRPr lang="en-CA"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9F7E03-1610-4627-82F0-4212C2F5FBB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CA"/>
          </a:p>
        </p:txBody>
      </p:sp>
      <p:sp>
        <p:nvSpPr>
          <p:cNvPr id="3" name="ClipArt Placeholder 2"/>
          <p:cNvSpPr>
            <a:spLocks noGrp="1"/>
          </p:cNvSpPr>
          <p:nvPr>
            <p:ph type="clipArt" sz="half" idx="1"/>
          </p:nvPr>
        </p:nvSpPr>
        <p:spPr>
          <a:xfrm>
            <a:off x="457200" y="1885950"/>
            <a:ext cx="4013200" cy="4171950"/>
          </a:xfrm>
        </p:spPr>
        <p:txBody>
          <a:bodyPr/>
          <a:lstStyle/>
          <a:p>
            <a:pPr lvl="0"/>
            <a:endParaRPr lang="en-CA" noProof="0" smtClean="0"/>
          </a:p>
        </p:txBody>
      </p:sp>
      <p:sp>
        <p:nvSpPr>
          <p:cNvPr id="4" name="Text Placeholder 3"/>
          <p:cNvSpPr>
            <a:spLocks noGrp="1"/>
          </p:cNvSpPr>
          <p:nvPr>
            <p:ph type="body" sz="half" idx="2"/>
          </p:nvPr>
        </p:nvSpPr>
        <p:spPr>
          <a:xfrm>
            <a:off x="46228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8A2300-2A3A-4E01-8046-FF94571E501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441450" y="68263"/>
            <a:ext cx="7551738" cy="8270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74638" y="1376363"/>
            <a:ext cx="4248150" cy="4719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75188" y="1376363"/>
            <a:ext cx="4248150" cy="4719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C98746-B9D3-40A4-8068-2114C8B5920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1450" y="68263"/>
            <a:ext cx="7551738" cy="827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74638" y="1376363"/>
            <a:ext cx="4248150" cy="4719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5188" y="1376363"/>
            <a:ext cx="4248150" cy="4719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BBB25D-F550-43FA-8652-42E930B8B8C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CC6BE8D1-3742-4020-8762-08B60F78B85F}"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Media Placeholder 3"/>
          <p:cNvSpPr>
            <a:spLocks noGrp="1"/>
          </p:cNvSpPr>
          <p:nvPr>
            <p:ph type="media" sz="half" idx="2"/>
          </p:nvPr>
        </p:nvSpPr>
        <p:spPr>
          <a:xfrm>
            <a:off x="4648200" y="1600200"/>
            <a:ext cx="4038600" cy="4495800"/>
          </a:xfrm>
        </p:spPr>
        <p:txBody>
          <a:bodyPr/>
          <a:lstStyle/>
          <a:p>
            <a:endParaRPr lang="en-CA"/>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3AA05FB0-5DD8-47F1-B265-0B3AEDC2BF3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courses.washington.edu/com361/Iraq/Protests/local.html" TargetMode="External"/><Relationship Id="rId2" Type="http://schemas.openxmlformats.org/officeDocument/2006/relationships/slideLayout" Target="../slideLayouts/slideLayout17.xml"/><Relationship Id="rId1" Type="http://schemas.openxmlformats.org/officeDocument/2006/relationships/audio" Target="file:///C:\Documents%20and%20Settings\Edrene%20McKay\My%20Documents\History%20Stuff\The%20Vietnam%20War\vietnam_johnson.wav" TargetMode="External"/><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courses.washington.edu/com361/Iraq/Protests/uw.html" TargetMode="Externa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courses.washington.edu/com361/Iraq/Protests/inter.htm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cgi.cnn.com/ALLPOLITICS/1996/analysis/back.time/9604/15/cover.large.jpg" TargetMode="Externa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hyperlink" Target="http://www.usask.ca/diefenbaker/index.html"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diefenbaker.ottawa.com/main.htm" TargetMode="Externa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22.xml.rels><?xml version="1.0" encoding="UTF-8" standalone="yes"?>
<Relationships xmlns="http://schemas.openxmlformats.org/package/2006/relationships"><Relationship Id="rId3" Type="http://schemas.openxmlformats.org/officeDocument/2006/relationships/hyperlink" Target="http://www.csc-scc.gc.ca/50yrs/english/50yrs-03.htm" TargetMode="External"/><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hyperlink" Target="http://hyperion.advanced.org/11046/days/index.html" TargetMode="External"/><Relationship Id="rId5" Type="http://schemas.openxmlformats.org/officeDocument/2006/relationships/hyperlink" Target="http://www.rcaf.com/aircraft/bomarc.htm" TargetMode="External"/><Relationship Id="rId4" Type="http://schemas.openxmlformats.org/officeDocument/2006/relationships/hyperlink" Target="http://www.totavia.com/arrow/index.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diefenbaker.ottawa.com/pics/diefenbuck.htm" TargetMode="External"/><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4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hyperlink" Target="http://cnet.unb.ca/achn/pme/lbpdb.htm" TargetMode="External"/><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46.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sno.net/caw2301/junendp98.htm" TargetMode="External"/><Relationship Id="rId2" Type="http://schemas.openxmlformats.org/officeDocument/2006/relationships/slideLayout" Target="../slideLayouts/slideLayout12.xml"/><Relationship Id="rId1" Type="http://schemas.openxmlformats.org/officeDocument/2006/relationships/vmlDrawing" Target="../drawings/vmlDrawing8.vml"/><Relationship Id="rId5" Type="http://schemas.openxmlformats.org/officeDocument/2006/relationships/oleObject" Target="../embeddings/oleObject8.bin"/><Relationship Id="rId4" Type="http://schemas.openxmlformats.org/officeDocument/2006/relationships/hyperlink" Target="http://www.sfn.saskatoon.sk.ca/business/cupe1975/burs5.htm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hyperlink" Target="http://encarta.msn.com/index/conciseindex/60/0607D000.ht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airmodel.com/acb/showdetl.cfm?&amp;DID=16&amp;User_ID=683938&amp;st=7342&amp;st2=-50408701&amp;st3=-76122433&amp;Product_ID=632&amp;CATID=6" TargetMode="Externa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Cuban Missile Crisis</a:t>
            </a:r>
            <a:br>
              <a:rPr lang="en-CA" dirty="0" smtClean="0"/>
            </a:br>
            <a:r>
              <a:rPr lang="en-CA" dirty="0" smtClean="0"/>
              <a:t>&amp; Vietnam</a:t>
            </a:r>
            <a:endParaRPr lang="en-CA" dirty="0"/>
          </a:p>
        </p:txBody>
      </p:sp>
      <p:sp>
        <p:nvSpPr>
          <p:cNvPr id="3" name="Subtitle 2"/>
          <p:cNvSpPr>
            <a:spLocks noGrp="1"/>
          </p:cNvSpPr>
          <p:nvPr>
            <p:ph type="subTitle" idx="1"/>
          </p:nvPr>
        </p:nvSpPr>
        <p:spPr/>
        <p:txBody>
          <a:bodyPr/>
          <a:lstStyle/>
          <a:p>
            <a:r>
              <a:rPr lang="en-CA" dirty="0" smtClean="0"/>
              <a:t>Diefenbaker and Pearson Years</a:t>
            </a:r>
            <a:endParaRPr lang="en-CA" dirty="0"/>
          </a:p>
        </p:txBody>
      </p:sp>
      <p:pic>
        <p:nvPicPr>
          <p:cNvPr id="4" name="Picture 4" descr="Vietnam"/>
          <p:cNvPicPr>
            <a:picLocks noChangeAspect="1" noChangeArrowheads="1"/>
          </p:cNvPicPr>
          <p:nvPr/>
        </p:nvPicPr>
        <p:blipFill>
          <a:blip r:embed="rId2" cstate="print"/>
          <a:srcRect l="-525" r="345" b="1711"/>
          <a:stretch>
            <a:fillRect/>
          </a:stretch>
        </p:blipFill>
        <p:spPr>
          <a:xfrm>
            <a:off x="7123112" y="0"/>
            <a:ext cx="2020888" cy="2477556"/>
          </a:xfrm>
          <a:prstGeom prst="rect">
            <a:avLst/>
          </a:prstGeom>
          <a:noFill/>
          <a:ln/>
        </p:spPr>
      </p:pic>
      <p:pic>
        <p:nvPicPr>
          <p:cNvPr id="5" name="Picture 9" descr="000001b3"/>
          <p:cNvPicPr>
            <a:picLocks noChangeAspect="1" noChangeArrowheads="1"/>
          </p:cNvPicPr>
          <p:nvPr/>
        </p:nvPicPr>
        <p:blipFill>
          <a:blip r:embed="rId3" cstate="print"/>
          <a:srcRect/>
          <a:stretch>
            <a:fillRect/>
          </a:stretch>
        </p:blipFill>
        <p:spPr bwMode="auto">
          <a:xfrm>
            <a:off x="2971800" y="4411663"/>
            <a:ext cx="3889375" cy="2446337"/>
          </a:xfrm>
          <a:prstGeom prst="rect">
            <a:avLst/>
          </a:prstGeom>
          <a:noFill/>
          <a:ln w="25400">
            <a:solidFill>
              <a:srgbClr val="000000"/>
            </a:solid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0" y="0"/>
            <a:ext cx="2286000" cy="342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t>Anti-War Sentiments</a:t>
            </a:r>
          </a:p>
        </p:txBody>
      </p:sp>
      <p:sp>
        <p:nvSpPr>
          <p:cNvPr id="151555" name="Rectangle 3"/>
          <p:cNvSpPr>
            <a:spLocks noGrp="1" noChangeArrowheads="1"/>
          </p:cNvSpPr>
          <p:nvPr>
            <p:ph type="body" sz="half" idx="1"/>
          </p:nvPr>
        </p:nvSpPr>
        <p:spPr/>
        <p:txBody>
          <a:bodyPr/>
          <a:lstStyle/>
          <a:p>
            <a:r>
              <a:rPr lang="en-US" sz="2800"/>
              <a:t>As the deaths mounted and Americans continued to leave for Southeast Asia, the Johnson administration was met with the full weight of American anti-war sentiments. </a:t>
            </a:r>
          </a:p>
        </p:txBody>
      </p:sp>
      <p:pic>
        <p:nvPicPr>
          <p:cNvPr id="151557" name="Picture 5" descr="local%20copy">
            <a:hlinkClick r:id="rId3"/>
          </p:cNvPr>
          <p:cNvPicPr>
            <a:picLocks noChangeAspect="1" noChangeArrowheads="1"/>
          </p:cNvPicPr>
          <p:nvPr/>
        </p:nvPicPr>
        <p:blipFill>
          <a:blip r:embed="rId4" cstate="print"/>
          <a:srcRect/>
          <a:stretch>
            <a:fillRect/>
          </a:stretch>
        </p:blipFill>
        <p:spPr bwMode="auto">
          <a:xfrm>
            <a:off x="5232400" y="1741488"/>
            <a:ext cx="3568700" cy="3427412"/>
          </a:xfrm>
          <a:prstGeom prst="rect">
            <a:avLst/>
          </a:prstGeom>
          <a:noFill/>
        </p:spPr>
      </p:pic>
      <p:pic>
        <p:nvPicPr>
          <p:cNvPr id="151564" name="vietnam_johnson.wav">
            <a:hlinkClick r:id="" action="ppaction://media"/>
          </p:cNvPr>
          <p:cNvPicPr>
            <a:picLocks noGrp="1" noRot="1" noChangeAspect="1" noChangeArrowheads="1"/>
          </p:cNvPicPr>
          <p:nvPr>
            <p:ph sz="half" idx="2"/>
            <a:audioFile r:link="rId1"/>
          </p:nvPr>
        </p:nvPicPr>
        <p:blipFill>
          <a:blip r:embed="rId5" cstate="print"/>
          <a:srcRect/>
          <a:stretch>
            <a:fillRect/>
          </a:stretch>
        </p:blipFill>
        <p:spPr>
          <a:xfrm>
            <a:off x="1173163" y="7078663"/>
            <a:ext cx="304800" cy="304800"/>
          </a:xfrm>
          <a:ln/>
        </p:spPr>
      </p:pic>
    </p:spTree>
  </p:cSld>
  <p:clrMapOvr>
    <a:masterClrMapping/>
  </p:clrMapOvr>
  <p:timing>
    <p:tnLst>
      <p:par>
        <p:cTn id="1" dur="indefinite" restart="never" nodeType="tmRoot">
          <p:childTnLst>
            <p:audio>
              <p:cMediaNode>
                <p:cTn id="2" fill="hold" display="0">
                  <p:stCondLst>
                    <p:cond delay="indefinite"/>
                  </p:stCondLst>
                  <p:endCondLst>
                    <p:cond evt="onPrev" delay="0">
                      <p:tgtEl>
                        <p:sldTgt/>
                      </p:tgtEl>
                    </p:cond>
                    <p:cond evt="onStopAudio" delay="0">
                      <p:tgtEl>
                        <p:sldTgt/>
                      </p:tgtEl>
                    </p:cond>
                  </p:endCondLst>
                </p:cTn>
                <p:tgtEl>
                  <p:spTgt spid="15156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Anti-War Protests</a:t>
            </a:r>
          </a:p>
        </p:txBody>
      </p:sp>
      <p:sp>
        <p:nvSpPr>
          <p:cNvPr id="24579" name="Rectangle 3"/>
          <p:cNvSpPr>
            <a:spLocks noGrp="1" noChangeArrowheads="1"/>
          </p:cNvSpPr>
          <p:nvPr>
            <p:ph type="body" idx="1"/>
          </p:nvPr>
        </p:nvSpPr>
        <p:spPr/>
        <p:txBody>
          <a:bodyPr/>
          <a:lstStyle/>
          <a:p>
            <a:r>
              <a:rPr lang="en-US"/>
              <a:t>Protests erupted on college campuses and in major cities at first, but by 1968 every corner of the country seemed to have felt the war's impact.</a:t>
            </a:r>
          </a:p>
        </p:txBody>
      </p:sp>
      <p:pic>
        <p:nvPicPr>
          <p:cNvPr id="24580" name="Picture 4" descr="uw">
            <a:hlinkClick r:id="rId2"/>
          </p:cNvPr>
          <p:cNvPicPr>
            <a:picLocks noChangeAspect="1" noChangeArrowheads="1"/>
          </p:cNvPicPr>
          <p:nvPr/>
        </p:nvPicPr>
        <p:blipFill>
          <a:blip r:embed="rId3" cstate="print"/>
          <a:srcRect/>
          <a:stretch>
            <a:fillRect/>
          </a:stretch>
        </p:blipFill>
        <p:spPr bwMode="auto">
          <a:xfrm>
            <a:off x="484188" y="4144963"/>
            <a:ext cx="2490787" cy="2127250"/>
          </a:xfrm>
          <a:prstGeom prst="rect">
            <a:avLst/>
          </a:prstGeom>
          <a:noFill/>
        </p:spPr>
      </p:pic>
      <p:pic>
        <p:nvPicPr>
          <p:cNvPr id="24581" name="Picture 5" descr="nat">
            <a:hlinkClick r:id="rId4"/>
          </p:cNvPr>
          <p:cNvPicPr>
            <a:picLocks noChangeAspect="1" noChangeArrowheads="1"/>
          </p:cNvPicPr>
          <p:nvPr/>
        </p:nvPicPr>
        <p:blipFill>
          <a:blip r:embed="rId5" cstate="print"/>
          <a:srcRect/>
          <a:stretch>
            <a:fillRect/>
          </a:stretch>
        </p:blipFill>
        <p:spPr bwMode="auto">
          <a:xfrm>
            <a:off x="3159125" y="4130675"/>
            <a:ext cx="2820988" cy="2151063"/>
          </a:xfrm>
          <a:prstGeom prst="rect">
            <a:avLst/>
          </a:prstGeom>
          <a:noFill/>
        </p:spPr>
      </p:pic>
      <p:pic>
        <p:nvPicPr>
          <p:cNvPr id="24582" name="Picture 6" descr="inter2">
            <a:hlinkClick r:id="rId4" tooltip="International"/>
          </p:cNvPr>
          <p:cNvPicPr>
            <a:picLocks noChangeAspect="1" noChangeArrowheads="1"/>
          </p:cNvPicPr>
          <p:nvPr/>
        </p:nvPicPr>
        <p:blipFill>
          <a:blip r:embed="rId6" cstate="print"/>
          <a:srcRect/>
          <a:stretch>
            <a:fillRect/>
          </a:stretch>
        </p:blipFill>
        <p:spPr bwMode="auto">
          <a:xfrm>
            <a:off x="6137275" y="4159250"/>
            <a:ext cx="2632075" cy="212407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175"/>
            <a:ext cx="8229600" cy="1143000"/>
          </a:xfrm>
        </p:spPr>
        <p:txBody>
          <a:bodyPr/>
          <a:lstStyle/>
          <a:p>
            <a:r>
              <a:rPr lang="en-US"/>
              <a:t>The Tet Offensive</a:t>
            </a:r>
          </a:p>
        </p:txBody>
      </p:sp>
      <p:sp>
        <p:nvSpPr>
          <p:cNvPr id="25603" name="Rectangle 3"/>
          <p:cNvSpPr>
            <a:spLocks noGrp="1" noChangeArrowheads="1"/>
          </p:cNvSpPr>
          <p:nvPr>
            <p:ph type="body" sz="half" idx="1"/>
          </p:nvPr>
        </p:nvSpPr>
        <p:spPr>
          <a:xfrm>
            <a:off x="0" y="1000125"/>
            <a:ext cx="9144000" cy="3436938"/>
          </a:xfrm>
        </p:spPr>
        <p:txBody>
          <a:bodyPr/>
          <a:lstStyle/>
          <a:p>
            <a:r>
              <a:rPr lang="en-US" sz="2800"/>
              <a:t>By 1968, things had gone from bad to worse for the Johnson administration. In late January, North Vietnam and the NLF launched coordinated attacks against major southern cities.</a:t>
            </a:r>
          </a:p>
          <a:p>
            <a:r>
              <a:rPr lang="en-US" sz="2800"/>
              <a:t>These attacks, known as the Tet Offensive, were designed to force the Johnson administration to the bargaining table. </a:t>
            </a:r>
          </a:p>
        </p:txBody>
      </p:sp>
      <p:pic>
        <p:nvPicPr>
          <p:cNvPr id="25605" name="Picture 5" descr="The Vietnam War - Tet Offensive, The turning point of the Vietnam War"/>
          <p:cNvPicPr>
            <a:picLocks noGrp="1" noChangeAspect="1" noChangeArrowheads="1"/>
          </p:cNvPicPr>
          <p:nvPr>
            <p:ph sz="half" idx="2"/>
          </p:nvPr>
        </p:nvPicPr>
        <p:blipFill>
          <a:blip r:embed="rId2" cstate="print"/>
          <a:srcRect/>
          <a:stretch>
            <a:fillRect/>
          </a:stretch>
        </p:blipFill>
        <p:spPr>
          <a:xfrm>
            <a:off x="2133600" y="3762375"/>
            <a:ext cx="5251450" cy="3095625"/>
          </a:xfrm>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457200" y="103188"/>
            <a:ext cx="8229600" cy="1143000"/>
          </a:xfrm>
        </p:spPr>
        <p:txBody>
          <a:bodyPr/>
          <a:lstStyle/>
          <a:p>
            <a:r>
              <a:rPr lang="en-US"/>
              <a:t>The My Lai Massacre</a:t>
            </a:r>
          </a:p>
        </p:txBody>
      </p:sp>
      <p:sp>
        <p:nvSpPr>
          <p:cNvPr id="177155" name="Rectangle 3"/>
          <p:cNvSpPr>
            <a:spLocks noGrp="1" noChangeArrowheads="1"/>
          </p:cNvSpPr>
          <p:nvPr>
            <p:ph type="body" sz="half" idx="1"/>
          </p:nvPr>
        </p:nvSpPr>
        <p:spPr>
          <a:xfrm>
            <a:off x="457200" y="1171575"/>
            <a:ext cx="8421688" cy="4495800"/>
          </a:xfrm>
        </p:spPr>
        <p:txBody>
          <a:bodyPr/>
          <a:lstStyle/>
          <a:p>
            <a:r>
              <a:rPr lang="en-US"/>
              <a:t>A serious blow to U.S. credibility came with the exposure of the My Lai massacre (March 1968).</a:t>
            </a:r>
          </a:p>
          <a:p>
            <a:r>
              <a:rPr lang="en-US"/>
              <a:t>Hushed up at the time and only discovered by a tenacious journalist, this involved the killing of 400 men, women and children by US troops.  </a:t>
            </a:r>
          </a:p>
        </p:txBody>
      </p:sp>
      <p:pic>
        <p:nvPicPr>
          <p:cNvPr id="177157" name="Picture 5" descr="My Lai Massacre"/>
          <p:cNvPicPr>
            <a:picLocks noGrp="1" noChangeAspect="1" noChangeArrowheads="1"/>
          </p:cNvPicPr>
          <p:nvPr>
            <p:ph sz="half" idx="2"/>
          </p:nvPr>
        </p:nvPicPr>
        <p:blipFill>
          <a:blip r:embed="rId2" cstate="print"/>
          <a:srcRect/>
          <a:stretch>
            <a:fillRect/>
          </a:stretch>
        </p:blipFill>
        <p:spPr>
          <a:xfrm>
            <a:off x="2044700" y="3832225"/>
            <a:ext cx="4927600" cy="2857500"/>
          </a:xfrm>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A Secret Plan to End the War</a:t>
            </a:r>
          </a:p>
        </p:txBody>
      </p:sp>
      <p:sp>
        <p:nvSpPr>
          <p:cNvPr id="26627" name="Rectangle 3"/>
          <p:cNvSpPr>
            <a:spLocks noGrp="1" noChangeArrowheads="1"/>
          </p:cNvSpPr>
          <p:nvPr>
            <p:ph type="body" sz="half" idx="1"/>
          </p:nvPr>
        </p:nvSpPr>
        <p:spPr>
          <a:xfrm>
            <a:off x="457200" y="1457325"/>
            <a:ext cx="5576888" cy="4495800"/>
          </a:xfrm>
        </p:spPr>
        <p:txBody>
          <a:bodyPr>
            <a:normAutofit fontScale="92500" lnSpcReduction="20000"/>
          </a:bodyPr>
          <a:lstStyle/>
          <a:p>
            <a:pPr>
              <a:lnSpc>
                <a:spcPct val="90000"/>
              </a:lnSpc>
            </a:pPr>
            <a:r>
              <a:rPr lang="en-US" sz="2800"/>
              <a:t>In late March 1968, a disgraced Lyndon Johnson announced that he would not seek the Democratic Party's re-nomination for president and hinted that he would go to the bargaining table with the Communists to end the war.</a:t>
            </a:r>
          </a:p>
          <a:p>
            <a:pPr>
              <a:lnSpc>
                <a:spcPct val="90000"/>
              </a:lnSpc>
            </a:pPr>
            <a:r>
              <a:rPr lang="en-US" sz="2800"/>
              <a:t>Negotiations began in the spring of 1968, but the Democratic Party could not rescue the presidency from Republican challenger Richard Nixon who claimed he had a secret plan to end the war.  </a:t>
            </a:r>
            <a:br>
              <a:rPr lang="en-US" sz="2800"/>
            </a:br>
            <a:endParaRPr lang="en-US" sz="2800"/>
          </a:p>
        </p:txBody>
      </p:sp>
      <p:pic>
        <p:nvPicPr>
          <p:cNvPr id="26632" name="Picture 8" descr="[TIME from Apr. 12, 1968]">
            <a:hlinkClick r:id="rId2"/>
          </p:cNvPr>
          <p:cNvPicPr>
            <a:picLocks noGrp="1" noChangeAspect="1" noChangeArrowheads="1"/>
          </p:cNvPicPr>
          <p:nvPr>
            <p:ph sz="quarter" idx="3"/>
          </p:nvPr>
        </p:nvPicPr>
        <p:blipFill>
          <a:blip r:embed="rId3" cstate="print"/>
          <a:srcRect/>
          <a:stretch>
            <a:fillRect/>
          </a:stretch>
        </p:blipFill>
        <p:spPr>
          <a:xfrm>
            <a:off x="6169025" y="1455738"/>
            <a:ext cx="2767013" cy="3849687"/>
          </a:xfrm>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6" name="Picture 8" descr="Vietnam War - President Richard Nixon's Role in the Vietnam War"/>
          <p:cNvPicPr>
            <a:picLocks noGrp="1" noChangeAspect="1" noChangeArrowheads="1"/>
          </p:cNvPicPr>
          <p:nvPr>
            <p:ph sz="quarter" idx="3"/>
          </p:nvPr>
        </p:nvPicPr>
        <p:blipFill>
          <a:blip r:embed="rId2" cstate="print"/>
          <a:srcRect l="24197" t="8719" r="21007" b="43694"/>
          <a:stretch>
            <a:fillRect/>
          </a:stretch>
        </p:blipFill>
        <p:spPr>
          <a:xfrm>
            <a:off x="5815013" y="1052513"/>
            <a:ext cx="3054350" cy="3352800"/>
          </a:xfrm>
          <a:noFill/>
          <a:ln/>
        </p:spPr>
      </p:pic>
      <p:sp>
        <p:nvSpPr>
          <p:cNvPr id="27650" name="Rectangle 2"/>
          <p:cNvSpPr>
            <a:spLocks noGrp="1" noChangeArrowheads="1"/>
          </p:cNvSpPr>
          <p:nvPr>
            <p:ph type="title"/>
          </p:nvPr>
        </p:nvSpPr>
        <p:spPr>
          <a:xfrm>
            <a:off x="457200" y="60325"/>
            <a:ext cx="8229600" cy="1143000"/>
          </a:xfrm>
        </p:spPr>
        <p:txBody>
          <a:bodyPr/>
          <a:lstStyle/>
          <a:p>
            <a:r>
              <a:rPr lang="en-US"/>
              <a:t>Vietnamization</a:t>
            </a:r>
          </a:p>
        </p:txBody>
      </p:sp>
      <p:sp>
        <p:nvSpPr>
          <p:cNvPr id="27651" name="Rectangle 3"/>
          <p:cNvSpPr>
            <a:spLocks noGrp="1" noChangeArrowheads="1"/>
          </p:cNvSpPr>
          <p:nvPr>
            <p:ph type="body" sz="half" idx="1"/>
          </p:nvPr>
        </p:nvSpPr>
        <p:spPr>
          <a:xfrm>
            <a:off x="71438" y="1443038"/>
            <a:ext cx="5672137" cy="4495800"/>
          </a:xfrm>
        </p:spPr>
        <p:txBody>
          <a:bodyPr>
            <a:normAutofit fontScale="85000" lnSpcReduction="20000"/>
          </a:bodyPr>
          <a:lstStyle/>
          <a:p>
            <a:r>
              <a:rPr lang="en-US" dirty="0"/>
              <a:t>Nixon's secret plan involved a process called “</a:t>
            </a:r>
            <a:r>
              <a:rPr lang="en-US" dirty="0" err="1"/>
              <a:t>Vietnamization</a:t>
            </a:r>
            <a:r>
              <a:rPr lang="en-US" dirty="0"/>
              <a:t>.” </a:t>
            </a:r>
            <a:endParaRPr lang="en-US" dirty="0" smtClean="0"/>
          </a:p>
          <a:p>
            <a:r>
              <a:rPr lang="en-US" dirty="0" smtClean="0"/>
              <a:t>This </a:t>
            </a:r>
            <a:r>
              <a:rPr lang="en-US" dirty="0"/>
              <a:t>strategy brought American troops home while increasing the air war over North Vietnam and relying more on the South Vietnamese army for ground attacks</a:t>
            </a:r>
            <a:r>
              <a:rPr lang="en-US" dirty="0" smtClean="0"/>
              <a:t>.</a:t>
            </a:r>
            <a:r>
              <a:rPr lang="en-CA" dirty="0" smtClean="0"/>
              <a:t> </a:t>
            </a:r>
          </a:p>
          <a:p>
            <a:r>
              <a:rPr lang="en-CA" dirty="0" smtClean="0">
                <a:solidFill>
                  <a:srgbClr val="FF0000"/>
                </a:solidFill>
              </a:rPr>
              <a:t>U.S. military involvement ended </a:t>
            </a:r>
            <a:r>
              <a:rPr lang="en-CA" dirty="0" smtClean="0"/>
              <a:t>on 15 August 1973 as a result of the </a:t>
            </a:r>
            <a:r>
              <a:rPr lang="en-CA" dirty="0" smtClean="0">
                <a:solidFill>
                  <a:srgbClr val="FF0000"/>
                </a:solidFill>
              </a:rPr>
              <a:t>Case–Church Amendment</a:t>
            </a:r>
            <a:r>
              <a:rPr lang="en-CA" dirty="0" smtClean="0"/>
              <a:t> passed by the U.S. Congress</a:t>
            </a:r>
            <a:r>
              <a:rPr lang="en-US" dirty="0" smtClean="0"/>
              <a:t> </a:t>
            </a:r>
            <a:endParaRPr lang="en-US" dirty="0"/>
          </a:p>
        </p:txBody>
      </p:sp>
      <p:pic>
        <p:nvPicPr>
          <p:cNvPr id="27653" name="Picture 5" descr="Roy73"/>
          <p:cNvPicPr>
            <a:picLocks noGrp="1" noChangeAspect="1" noChangeArrowheads="1"/>
          </p:cNvPicPr>
          <p:nvPr>
            <p:ph sz="quarter" idx="2"/>
          </p:nvPr>
        </p:nvPicPr>
        <p:blipFill>
          <a:blip r:embed="rId3" cstate="print"/>
          <a:srcRect l="2516" t="4172" r="5916" b="2571"/>
          <a:stretch>
            <a:fillRect/>
          </a:stretch>
        </p:blipFill>
        <p:spPr>
          <a:xfrm>
            <a:off x="5840413" y="4478338"/>
            <a:ext cx="3054350" cy="2171700"/>
          </a:xfrm>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03188"/>
            <a:ext cx="8229600" cy="1143000"/>
          </a:xfrm>
        </p:spPr>
        <p:txBody>
          <a:bodyPr/>
          <a:lstStyle/>
          <a:p>
            <a:r>
              <a:rPr lang="en-US"/>
              <a:t>The Fall to Communism</a:t>
            </a:r>
          </a:p>
        </p:txBody>
      </p:sp>
      <p:sp>
        <p:nvSpPr>
          <p:cNvPr id="31747" name="Rectangle 3"/>
          <p:cNvSpPr>
            <a:spLocks noGrp="1" noChangeArrowheads="1"/>
          </p:cNvSpPr>
          <p:nvPr>
            <p:ph type="body" sz="half" idx="1"/>
          </p:nvPr>
        </p:nvSpPr>
        <p:spPr>
          <a:xfrm>
            <a:off x="196850" y="1343025"/>
            <a:ext cx="5924550" cy="5164138"/>
          </a:xfrm>
        </p:spPr>
        <p:txBody>
          <a:bodyPr/>
          <a:lstStyle/>
          <a:p>
            <a:pPr>
              <a:lnSpc>
                <a:spcPct val="90000"/>
              </a:lnSpc>
            </a:pPr>
            <a:r>
              <a:rPr lang="en-US" sz="2800" dirty="0"/>
              <a:t>From March 1973 until the fall of Saigon on April 30, 1975, the South Vietnamese army tried desperately to save the South from political and military collapse. </a:t>
            </a:r>
          </a:p>
          <a:p>
            <a:pPr>
              <a:lnSpc>
                <a:spcPct val="90000"/>
              </a:lnSpc>
            </a:pPr>
            <a:r>
              <a:rPr lang="en-US" sz="2800" dirty="0"/>
              <a:t>The end finally came when North Vietnamese tanks rolled south along National Highway One. </a:t>
            </a:r>
          </a:p>
          <a:p>
            <a:pPr>
              <a:lnSpc>
                <a:spcPct val="90000"/>
              </a:lnSpc>
            </a:pPr>
            <a:r>
              <a:rPr lang="en-US" sz="2800" dirty="0"/>
              <a:t>On the morning of April 30, </a:t>
            </a:r>
            <a:r>
              <a:rPr lang="en-US" sz="2800" dirty="0">
                <a:solidFill>
                  <a:srgbClr val="FF0000"/>
                </a:solidFill>
              </a:rPr>
              <a:t>Communist forces captured the presidential palace in Saigon, ending the Vietnam War</a:t>
            </a:r>
            <a:r>
              <a:rPr lang="en-US" sz="2800" dirty="0"/>
              <a:t>. </a:t>
            </a:r>
          </a:p>
          <a:p>
            <a:pPr>
              <a:lnSpc>
                <a:spcPct val="90000"/>
              </a:lnSpc>
            </a:pPr>
            <a:endParaRPr lang="en-US" sz="2800" dirty="0"/>
          </a:p>
        </p:txBody>
      </p:sp>
      <p:pic>
        <p:nvPicPr>
          <p:cNvPr id="31753" name="Picture 9" descr="saigon-palace-2"/>
          <p:cNvPicPr>
            <a:picLocks noGrp="1" noChangeAspect="1" noChangeArrowheads="1"/>
          </p:cNvPicPr>
          <p:nvPr>
            <p:ph sz="half" idx="2"/>
          </p:nvPr>
        </p:nvPicPr>
        <p:blipFill>
          <a:blip r:embed="rId2" cstate="print"/>
          <a:srcRect/>
          <a:stretch>
            <a:fillRect/>
          </a:stretch>
        </p:blipFill>
        <p:spPr>
          <a:xfrm>
            <a:off x="6113463" y="1506538"/>
            <a:ext cx="2713037" cy="4170362"/>
          </a:xfrm>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74638"/>
            <a:ext cx="9144000" cy="1143000"/>
          </a:xfrm>
        </p:spPr>
        <p:txBody>
          <a:bodyPr/>
          <a:lstStyle/>
          <a:p>
            <a:r>
              <a:rPr lang="en-US"/>
              <a:t>Longest and Most Unpopular War</a:t>
            </a:r>
          </a:p>
        </p:txBody>
      </p:sp>
      <p:sp>
        <p:nvSpPr>
          <p:cNvPr id="3075" name="Rectangle 3"/>
          <p:cNvSpPr>
            <a:spLocks noGrp="1" noChangeArrowheads="1"/>
          </p:cNvSpPr>
          <p:nvPr>
            <p:ph type="body" sz="half" idx="1"/>
          </p:nvPr>
        </p:nvSpPr>
        <p:spPr>
          <a:xfrm>
            <a:off x="3276600" y="1600200"/>
            <a:ext cx="5410200" cy="4876800"/>
          </a:xfrm>
        </p:spPr>
        <p:txBody>
          <a:bodyPr>
            <a:normAutofit fontScale="92500" lnSpcReduction="20000"/>
          </a:bodyPr>
          <a:lstStyle/>
          <a:p>
            <a:pPr>
              <a:lnSpc>
                <a:spcPct val="90000"/>
              </a:lnSpc>
            </a:pPr>
            <a:r>
              <a:rPr lang="en-US" sz="2800" dirty="0"/>
              <a:t>The Vietnam War was the longest and most unpopular war in American history. During the war:</a:t>
            </a:r>
          </a:p>
          <a:p>
            <a:pPr lvl="1">
              <a:lnSpc>
                <a:spcPct val="90000"/>
              </a:lnSpc>
            </a:pPr>
            <a:r>
              <a:rPr lang="en-US" sz="2400" dirty="0"/>
              <a:t>58,000 Americans lost their lives.</a:t>
            </a:r>
          </a:p>
          <a:p>
            <a:pPr lvl="2">
              <a:lnSpc>
                <a:spcPct val="90000"/>
              </a:lnSpc>
            </a:pPr>
            <a:r>
              <a:rPr lang="en-US" sz="2000" dirty="0"/>
              <a:t>The oldest man killed was 62 years old; the youngest, 16.</a:t>
            </a:r>
          </a:p>
          <a:p>
            <a:pPr lvl="2">
              <a:lnSpc>
                <a:spcPct val="90000"/>
              </a:lnSpc>
            </a:pPr>
            <a:r>
              <a:rPr lang="en-US" sz="2000" dirty="0"/>
              <a:t>61% of the men killed were 21 or younger.</a:t>
            </a:r>
          </a:p>
          <a:p>
            <a:pPr lvl="1">
              <a:lnSpc>
                <a:spcPct val="90000"/>
              </a:lnSpc>
            </a:pPr>
            <a:r>
              <a:rPr lang="en-US" sz="2400" dirty="0"/>
              <a:t>304,000 were wounded.</a:t>
            </a:r>
          </a:p>
          <a:p>
            <a:pPr lvl="1">
              <a:lnSpc>
                <a:spcPct val="90000"/>
              </a:lnSpc>
            </a:pPr>
            <a:r>
              <a:rPr lang="en-US" sz="2400" dirty="0"/>
              <a:t>75,000 were severely disabled. </a:t>
            </a:r>
          </a:p>
          <a:p>
            <a:pPr lvl="1">
              <a:lnSpc>
                <a:spcPct val="90000"/>
              </a:lnSpc>
            </a:pPr>
            <a:r>
              <a:rPr lang="en-US" sz="2400" dirty="0"/>
              <a:t>The United States spent over $200 billion dollars on the war</a:t>
            </a:r>
            <a:r>
              <a:rPr lang="en-US" sz="2400" dirty="0" smtClean="0"/>
              <a:t>.</a:t>
            </a:r>
          </a:p>
          <a:p>
            <a:pPr lvl="1">
              <a:lnSpc>
                <a:spcPct val="90000"/>
              </a:lnSpc>
            </a:pPr>
            <a:r>
              <a:rPr lang="en-US" sz="2400" dirty="0" smtClean="0"/>
              <a:t> </a:t>
            </a:r>
            <a:r>
              <a:rPr lang="en-CA" sz="2400" dirty="0" smtClean="0"/>
              <a:t>Estimates of the number of Vietnamese soldiers and civilians killed vary from 1 to 3.1 million.</a:t>
            </a:r>
            <a:r>
              <a:rPr lang="en-CA" sz="2400" baseline="30000" dirty="0" smtClean="0">
                <a:hlinkClick r:id="" action="ppaction://hlinkfile"/>
              </a:rPr>
              <a:t>[</a:t>
            </a:r>
            <a:endParaRPr lang="en-CA" sz="2400" baseline="30000" dirty="0" smtClean="0"/>
          </a:p>
          <a:p>
            <a:pPr lvl="1">
              <a:lnSpc>
                <a:spcPct val="90000"/>
              </a:lnSpc>
            </a:pPr>
            <a:r>
              <a:rPr lang="en-CA" sz="2400" dirty="0" smtClean="0"/>
              <a:t>Some 200,000–300,000 Cambodians killed</a:t>
            </a:r>
            <a:endParaRPr lang="en-US" sz="2400" dirty="0"/>
          </a:p>
        </p:txBody>
      </p:sp>
      <p:pic>
        <p:nvPicPr>
          <p:cNvPr id="3077" name="Picture 5" descr="Moratorium5"/>
          <p:cNvPicPr>
            <a:picLocks noGrp="1" noChangeAspect="1" noChangeArrowheads="1"/>
          </p:cNvPicPr>
          <p:nvPr>
            <p:ph sz="half" idx="2"/>
          </p:nvPr>
        </p:nvPicPr>
        <p:blipFill>
          <a:blip r:embed="rId2" cstate="print"/>
          <a:srcRect/>
          <a:stretch>
            <a:fillRect/>
          </a:stretch>
        </p:blipFill>
        <p:spPr>
          <a:xfrm>
            <a:off x="533400" y="1752600"/>
            <a:ext cx="2784475" cy="4495800"/>
          </a:xfrm>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dirty="0" smtClean="0"/>
              <a:t>Canada: The Election of 1957</a:t>
            </a:r>
          </a:p>
        </p:txBody>
      </p:sp>
      <p:sp>
        <p:nvSpPr>
          <p:cNvPr id="19459" name="Rectangle 3"/>
          <p:cNvSpPr>
            <a:spLocks noGrp="1" noChangeArrowheads="1"/>
          </p:cNvSpPr>
          <p:nvPr>
            <p:ph type="body" sz="half" idx="1"/>
          </p:nvPr>
        </p:nvSpPr>
        <p:spPr>
          <a:xfrm>
            <a:off x="0" y="1600200"/>
            <a:ext cx="5486400" cy="5257800"/>
          </a:xfrm>
        </p:spPr>
        <p:txBody>
          <a:bodyPr/>
          <a:lstStyle/>
          <a:p>
            <a:r>
              <a:rPr lang="en-US" sz="2400" dirty="0" smtClean="0"/>
              <a:t>The Liberals led by the ageing St Laurent were confident of victory.</a:t>
            </a:r>
          </a:p>
          <a:p>
            <a:r>
              <a:rPr lang="en-US" sz="2400" dirty="0" smtClean="0"/>
              <a:t>The new Conservative leader, </a:t>
            </a:r>
            <a:r>
              <a:rPr lang="en-US" sz="2400" dirty="0" smtClean="0">
                <a:hlinkClick r:id="rId2"/>
              </a:rPr>
              <a:t>John Diefenbaker</a:t>
            </a:r>
            <a:r>
              <a:rPr lang="en-US" sz="2400" dirty="0" smtClean="0"/>
              <a:t>, brought a dynamic style to the election platform.</a:t>
            </a:r>
          </a:p>
          <a:p>
            <a:r>
              <a:rPr lang="en-US" sz="2400" dirty="0" smtClean="0"/>
              <a:t>He rallied Canadians against Liberal taxes and </a:t>
            </a:r>
            <a:r>
              <a:rPr lang="en-US" sz="2400" dirty="0" smtClean="0">
                <a:solidFill>
                  <a:srgbClr val="FF0000"/>
                </a:solidFill>
              </a:rPr>
              <a:t>“tight money”</a:t>
            </a:r>
            <a:r>
              <a:rPr lang="en-US" sz="2400" dirty="0" smtClean="0"/>
              <a:t> policies.</a:t>
            </a:r>
          </a:p>
          <a:p>
            <a:r>
              <a:rPr lang="en-US" sz="2400" dirty="0" smtClean="0"/>
              <a:t>The voters returned 112 Conservatives to 105 Liberals.</a:t>
            </a:r>
          </a:p>
          <a:p>
            <a:r>
              <a:rPr lang="en-US" sz="2400" dirty="0" smtClean="0">
                <a:solidFill>
                  <a:srgbClr val="FF0000"/>
                </a:solidFill>
              </a:rPr>
              <a:t>St Laurent </a:t>
            </a:r>
            <a:r>
              <a:rPr lang="en-US" sz="2400" dirty="0" smtClean="0"/>
              <a:t>resigned and was replaced by </a:t>
            </a:r>
            <a:r>
              <a:rPr lang="en-US" sz="2400" dirty="0" smtClean="0">
                <a:solidFill>
                  <a:srgbClr val="FF0000"/>
                </a:solidFill>
              </a:rPr>
              <a:t>Lester Pearson</a:t>
            </a:r>
            <a:r>
              <a:rPr lang="en-US" sz="2400" dirty="0" smtClean="0"/>
              <a:t> who now demanded that Diefenbaker resign.</a:t>
            </a:r>
          </a:p>
        </p:txBody>
      </p:sp>
      <p:pic>
        <p:nvPicPr>
          <p:cNvPr id="19463" name="Picture 7"/>
          <p:cNvPicPr>
            <a:picLocks noGrp="1" noChangeAspect="1" noChangeArrowheads="1"/>
          </p:cNvPicPr>
          <p:nvPr>
            <p:ph type="clipArt" sz="half" idx="2"/>
          </p:nvPr>
        </p:nvPicPr>
        <p:blipFill>
          <a:blip r:embed="rId3" cstate="print"/>
          <a:srcRect/>
          <a:stretch>
            <a:fillRect/>
          </a:stretch>
        </p:blipFill>
        <p:spPr>
          <a:xfrm>
            <a:off x="4953000" y="2057400"/>
            <a:ext cx="3830006" cy="2670175"/>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en-US" smtClean="0">
                <a:hlinkClick r:id="rId3"/>
              </a:rPr>
              <a:t>John Diefenbaker</a:t>
            </a:r>
            <a:endParaRPr lang="en-US" smtClean="0"/>
          </a:p>
        </p:txBody>
      </p:sp>
      <p:sp>
        <p:nvSpPr>
          <p:cNvPr id="37891" name="Rectangle 3"/>
          <p:cNvSpPr>
            <a:spLocks noGrp="1" noChangeArrowheads="1"/>
          </p:cNvSpPr>
          <p:nvPr>
            <p:ph type="body" sz="half" idx="2"/>
          </p:nvPr>
        </p:nvSpPr>
        <p:spPr>
          <a:xfrm>
            <a:off x="4419600" y="1981200"/>
            <a:ext cx="4013200" cy="4171950"/>
          </a:xfrm>
        </p:spPr>
        <p:txBody>
          <a:bodyPr/>
          <a:lstStyle/>
          <a:p>
            <a:pPr>
              <a:lnSpc>
                <a:spcPct val="90000"/>
              </a:lnSpc>
            </a:pPr>
            <a:r>
              <a:rPr lang="en-US" sz="2400" smtClean="0">
                <a:solidFill>
                  <a:srgbClr val="FF0000"/>
                </a:solidFill>
              </a:rPr>
              <a:t>John Diefenbaker</a:t>
            </a:r>
            <a:r>
              <a:rPr lang="en-US" sz="2400" smtClean="0"/>
              <a:t> was a western Canadian of German descent.</a:t>
            </a:r>
          </a:p>
          <a:p>
            <a:pPr>
              <a:lnSpc>
                <a:spcPct val="90000"/>
              </a:lnSpc>
            </a:pPr>
            <a:r>
              <a:rPr lang="en-US" sz="2400" smtClean="0"/>
              <a:t>He was a criminal lawyer by profession and styled himself as a champion of ordinary Canadians.</a:t>
            </a:r>
          </a:p>
          <a:p>
            <a:pPr>
              <a:lnSpc>
                <a:spcPct val="90000"/>
              </a:lnSpc>
            </a:pPr>
            <a:r>
              <a:rPr lang="en-US" sz="2400" smtClean="0"/>
              <a:t>“The Chief” was a powerful speaker who won the loyalty and admiration of many Canadians.</a:t>
            </a:r>
          </a:p>
        </p:txBody>
      </p:sp>
      <p:graphicFrame>
        <p:nvGraphicFramePr>
          <p:cNvPr id="37896" name="Object 8"/>
          <p:cNvGraphicFramePr>
            <a:graphicFrameLocks noChangeAspect="1"/>
          </p:cNvGraphicFramePr>
          <p:nvPr>
            <p:ph type="clipArt" sz="half" idx="1"/>
          </p:nvPr>
        </p:nvGraphicFramePr>
        <p:xfrm>
          <a:off x="962025" y="1885950"/>
          <a:ext cx="3001963" cy="4171950"/>
        </p:xfrm>
        <a:graphic>
          <a:graphicData uri="http://schemas.openxmlformats.org/presentationml/2006/ole">
            <p:oleObj spid="_x0000_s8194" name="Image" r:id="rId4" imgW="4079068" imgH="5667490" progId="">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dirty="0" smtClean="0">
                <a:solidFill>
                  <a:srgbClr val="FF0000"/>
                </a:solidFill>
              </a:rPr>
              <a:t>The Vietnam War 1955-1975</a:t>
            </a:r>
          </a:p>
        </p:txBody>
      </p:sp>
      <p:sp>
        <p:nvSpPr>
          <p:cNvPr id="35843" name="Rectangle 3"/>
          <p:cNvSpPr>
            <a:spLocks noGrp="1" noChangeArrowheads="1"/>
          </p:cNvSpPr>
          <p:nvPr>
            <p:ph type="body" idx="1"/>
          </p:nvPr>
        </p:nvSpPr>
        <p:spPr>
          <a:xfrm>
            <a:off x="457200" y="1600201"/>
            <a:ext cx="8229600" cy="2514600"/>
          </a:xfrm>
        </p:spPr>
        <p:txBody>
          <a:bodyPr>
            <a:normAutofit fontScale="92500"/>
          </a:bodyPr>
          <a:lstStyle/>
          <a:p>
            <a:pPr eaLnBrk="1" hangingPunct="1"/>
            <a:r>
              <a:rPr lang="en-CA" dirty="0" smtClean="0"/>
              <a:t>Canada did not participate in the </a:t>
            </a:r>
            <a:r>
              <a:rPr lang="en-CA" b="1" dirty="0" smtClean="0"/>
              <a:t>Vietnam War</a:t>
            </a:r>
            <a:r>
              <a:rPr lang="en-CA" dirty="0" smtClean="0"/>
              <a:t> although some Canadian weapons companies provided equipment to the U.S. military. </a:t>
            </a:r>
          </a:p>
          <a:p>
            <a:pPr eaLnBrk="1" hangingPunct="1"/>
            <a:r>
              <a:rPr lang="en-CA" dirty="0" smtClean="0"/>
              <a:t>Many Canadians were unimpressed with the killing of civilians by American troops.	</a:t>
            </a:r>
            <a:endParaRPr lang="en-US" dirty="0" smtClean="0"/>
          </a:p>
        </p:txBody>
      </p:sp>
      <p:pic>
        <p:nvPicPr>
          <p:cNvPr id="4" name="Picture 5" descr="masthead"/>
          <p:cNvPicPr>
            <a:picLocks noChangeAspect="1" noChangeArrowheads="1"/>
          </p:cNvPicPr>
          <p:nvPr/>
        </p:nvPicPr>
        <p:blipFill>
          <a:blip r:embed="rId2" cstate="print"/>
          <a:srcRect/>
          <a:stretch>
            <a:fillRect/>
          </a:stretch>
        </p:blipFill>
        <p:spPr bwMode="auto">
          <a:xfrm>
            <a:off x="2667000" y="4071937"/>
            <a:ext cx="3852333" cy="278606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mtClean="0"/>
              <a:t>The Election of 1958</a:t>
            </a:r>
          </a:p>
        </p:txBody>
      </p:sp>
      <p:sp>
        <p:nvSpPr>
          <p:cNvPr id="53253" name="Rectangle 5"/>
          <p:cNvSpPr>
            <a:spLocks noGrp="1" noChangeArrowheads="1"/>
          </p:cNvSpPr>
          <p:nvPr>
            <p:ph type="body" sz="half" idx="1"/>
          </p:nvPr>
        </p:nvSpPr>
        <p:spPr>
          <a:xfrm>
            <a:off x="457200" y="1905000"/>
            <a:ext cx="4876800" cy="4648200"/>
          </a:xfrm>
          <a:noFill/>
        </p:spPr>
        <p:txBody>
          <a:bodyPr/>
          <a:lstStyle/>
          <a:p>
            <a:r>
              <a:rPr lang="en-US" sz="2400" dirty="0" smtClean="0"/>
              <a:t>Diefenbaker called another election in 1958 and won a landslide victory with 208 seats to the Liberal 49.</a:t>
            </a:r>
          </a:p>
          <a:p>
            <a:r>
              <a:rPr lang="en-US" sz="2400" dirty="0" smtClean="0"/>
              <a:t>He had </a:t>
            </a:r>
            <a:r>
              <a:rPr lang="en-US" sz="2400" b="1" dirty="0" smtClean="0"/>
              <a:t>convinced Canadians of Liberal  arrogance and aroused fears that the Americans were taking over our economy</a:t>
            </a:r>
            <a:r>
              <a:rPr lang="en-US" sz="2400" dirty="0" smtClean="0"/>
              <a:t>.</a:t>
            </a:r>
          </a:p>
          <a:p>
            <a:r>
              <a:rPr lang="en-US" sz="2400" dirty="0" smtClean="0"/>
              <a:t>The Diefenbaker Conservative government was, however, inexperienced and widely criticized.</a:t>
            </a:r>
          </a:p>
        </p:txBody>
      </p:sp>
      <p:pic>
        <p:nvPicPr>
          <p:cNvPr id="53256" name="Picture 8" descr="E:\XBOXPNCL.WMF"/>
          <p:cNvPicPr>
            <a:picLocks noGrp="1" noChangeAspect="1" noChangeArrowheads="1"/>
          </p:cNvPicPr>
          <p:nvPr>
            <p:ph type="clipArt" sz="half" idx="2"/>
          </p:nvPr>
        </p:nvPicPr>
        <p:blipFill>
          <a:blip r:embed="rId2" cstate="print"/>
          <a:srcRect/>
          <a:stretch>
            <a:fillRect/>
          </a:stretch>
        </p:blipFill>
        <p:spPr>
          <a:xfrm>
            <a:off x="5943600" y="2941638"/>
            <a:ext cx="2895600" cy="1789112"/>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r>
              <a:rPr lang="en-US" smtClean="0"/>
              <a:t>The Diefenbaker Government</a:t>
            </a:r>
          </a:p>
        </p:txBody>
      </p:sp>
      <p:sp>
        <p:nvSpPr>
          <p:cNvPr id="38915" name="Rectangle 3"/>
          <p:cNvSpPr>
            <a:spLocks noGrp="1" noChangeArrowheads="1"/>
          </p:cNvSpPr>
          <p:nvPr>
            <p:ph type="body" sz="half" idx="1"/>
          </p:nvPr>
        </p:nvSpPr>
        <p:spPr/>
        <p:txBody>
          <a:bodyPr>
            <a:normAutofit lnSpcReduction="10000"/>
          </a:bodyPr>
          <a:lstStyle/>
          <a:p>
            <a:pPr>
              <a:lnSpc>
                <a:spcPct val="90000"/>
              </a:lnSpc>
            </a:pPr>
            <a:r>
              <a:rPr lang="en-US" sz="2400" smtClean="0"/>
              <a:t>His vision of the nation was a </a:t>
            </a:r>
            <a:r>
              <a:rPr lang="en-US" sz="2400" smtClean="0">
                <a:solidFill>
                  <a:srgbClr val="FF0000"/>
                </a:solidFill>
              </a:rPr>
              <a:t>“Canada of the north.”</a:t>
            </a:r>
          </a:p>
          <a:p>
            <a:pPr>
              <a:lnSpc>
                <a:spcPct val="90000"/>
              </a:lnSpc>
            </a:pPr>
            <a:r>
              <a:rPr lang="en-US" sz="2400" smtClean="0"/>
              <a:t>He wanted to open the north for development with </a:t>
            </a:r>
            <a:r>
              <a:rPr lang="en-US" sz="2400" smtClean="0">
                <a:solidFill>
                  <a:srgbClr val="FF0000"/>
                </a:solidFill>
              </a:rPr>
              <a:t>“roads to resources”</a:t>
            </a:r>
            <a:r>
              <a:rPr lang="en-US" sz="2400" smtClean="0"/>
              <a:t> and to provide jobs for all Canadians.</a:t>
            </a:r>
          </a:p>
          <a:p>
            <a:pPr>
              <a:lnSpc>
                <a:spcPct val="90000"/>
              </a:lnSpc>
            </a:pPr>
            <a:r>
              <a:rPr lang="en-US" sz="2400" smtClean="0"/>
              <a:t>His government also began a massive irrigation project on the South Saskatchewan river and constructed the </a:t>
            </a:r>
            <a:r>
              <a:rPr lang="en-US" sz="2400" smtClean="0">
                <a:solidFill>
                  <a:srgbClr val="FF0000"/>
                </a:solidFill>
              </a:rPr>
              <a:t>Trans-Canada Highway</a:t>
            </a:r>
            <a:r>
              <a:rPr lang="en-US" sz="2400" smtClean="0"/>
              <a:t>.</a:t>
            </a:r>
          </a:p>
        </p:txBody>
      </p:sp>
      <p:graphicFrame>
        <p:nvGraphicFramePr>
          <p:cNvPr id="38922" name="Object 10"/>
          <p:cNvGraphicFramePr>
            <a:graphicFrameLocks noChangeAspect="1"/>
          </p:cNvGraphicFramePr>
          <p:nvPr/>
        </p:nvGraphicFramePr>
        <p:xfrm>
          <a:off x="5029200" y="2901950"/>
          <a:ext cx="3759200" cy="2536825"/>
        </p:xfrm>
        <a:graphic>
          <a:graphicData uri="http://schemas.openxmlformats.org/presentationml/2006/ole">
            <p:oleObj spid="_x0000_s1026" name="Image" r:id="rId3" imgW="4445122" imgH="3000000" progId="">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406400" y="0"/>
            <a:ext cx="8051800" cy="1295400"/>
          </a:xfrm>
        </p:spPr>
        <p:txBody>
          <a:bodyPr>
            <a:normAutofit fontScale="90000"/>
          </a:bodyPr>
          <a:lstStyle/>
          <a:p>
            <a:r>
              <a:rPr lang="en-US" dirty="0" smtClean="0"/>
              <a:t>The Diefenbaker </a:t>
            </a:r>
            <a:br>
              <a:rPr lang="en-US" dirty="0" smtClean="0"/>
            </a:br>
            <a:r>
              <a:rPr lang="en-US" dirty="0" smtClean="0"/>
              <a:t>Government</a:t>
            </a:r>
          </a:p>
        </p:txBody>
      </p:sp>
      <p:sp>
        <p:nvSpPr>
          <p:cNvPr id="39939" name="Rectangle 3"/>
          <p:cNvSpPr>
            <a:spLocks noGrp="1" noChangeArrowheads="1"/>
          </p:cNvSpPr>
          <p:nvPr>
            <p:ph type="body" sz="half" idx="1"/>
          </p:nvPr>
        </p:nvSpPr>
        <p:spPr>
          <a:xfrm>
            <a:off x="228600" y="1600200"/>
            <a:ext cx="4191000" cy="5257800"/>
          </a:xfrm>
        </p:spPr>
        <p:txBody>
          <a:bodyPr/>
          <a:lstStyle/>
          <a:p>
            <a:pPr>
              <a:lnSpc>
                <a:spcPct val="90000"/>
              </a:lnSpc>
            </a:pPr>
            <a:r>
              <a:rPr lang="en-US" sz="2400" smtClean="0"/>
              <a:t>Diefenbaker was most proud of the </a:t>
            </a:r>
            <a:r>
              <a:rPr lang="en-US" sz="2400" i="1" smtClean="0">
                <a:hlinkClick r:id="rId3"/>
              </a:rPr>
              <a:t>Canadian Bill of Rights</a:t>
            </a:r>
            <a:r>
              <a:rPr lang="en-US" sz="2400" smtClean="0">
                <a:hlinkClick r:id="rId3"/>
              </a:rPr>
              <a:t> </a:t>
            </a:r>
            <a:r>
              <a:rPr lang="en-US" sz="2400" smtClean="0"/>
              <a:t>which was passed in 1960 giving written form to constitutional conventions.</a:t>
            </a:r>
          </a:p>
          <a:p>
            <a:pPr>
              <a:lnSpc>
                <a:spcPct val="90000"/>
              </a:lnSpc>
            </a:pPr>
            <a:r>
              <a:rPr lang="en-US" sz="2400" smtClean="0"/>
              <a:t>Until the entrenched </a:t>
            </a:r>
            <a:r>
              <a:rPr lang="en-US" sz="2400" smtClean="0">
                <a:solidFill>
                  <a:srgbClr val="FF0000"/>
                </a:solidFill>
              </a:rPr>
              <a:t>Charter of Rights and Freedoms</a:t>
            </a:r>
            <a:r>
              <a:rPr lang="en-US" sz="2400" smtClean="0"/>
              <a:t> was incorporated into our constitution in 1982 this document was the only written expression of our democratic freedoms.</a:t>
            </a:r>
          </a:p>
          <a:p>
            <a:pPr>
              <a:lnSpc>
                <a:spcPct val="90000"/>
              </a:lnSpc>
            </a:pPr>
            <a:endParaRPr lang="en-US" sz="2400" smtClean="0"/>
          </a:p>
        </p:txBody>
      </p:sp>
      <p:graphicFrame>
        <p:nvGraphicFramePr>
          <p:cNvPr id="39946" name="Object 10"/>
          <p:cNvGraphicFramePr>
            <a:graphicFrameLocks noChangeAspect="1"/>
          </p:cNvGraphicFramePr>
          <p:nvPr>
            <p:ph type="clipArt" sz="half" idx="2"/>
          </p:nvPr>
        </p:nvGraphicFramePr>
        <p:xfrm>
          <a:off x="4622800" y="2730500"/>
          <a:ext cx="4013200" cy="2481263"/>
        </p:xfrm>
        <a:graphic>
          <a:graphicData uri="http://schemas.openxmlformats.org/presentationml/2006/ole">
            <p:oleObj spid="_x0000_s2050" name="Image" r:id="rId4" imgW="6124956" imgH="3786798" progId="">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dirty="0" smtClean="0"/>
              <a:t>The Diefenbaker Era</a:t>
            </a:r>
          </a:p>
        </p:txBody>
      </p:sp>
      <p:sp>
        <p:nvSpPr>
          <p:cNvPr id="40963" name="Rectangle 3"/>
          <p:cNvSpPr>
            <a:spLocks noGrp="1" noChangeArrowheads="1"/>
          </p:cNvSpPr>
          <p:nvPr>
            <p:ph type="body" sz="half" idx="1"/>
          </p:nvPr>
        </p:nvSpPr>
        <p:spPr>
          <a:xfrm>
            <a:off x="457200" y="1905000"/>
            <a:ext cx="5029200" cy="5562600"/>
          </a:xfrm>
        </p:spPr>
        <p:txBody>
          <a:bodyPr/>
          <a:lstStyle/>
          <a:p>
            <a:r>
              <a:rPr lang="en-US" sz="2400" dirty="0" smtClean="0"/>
              <a:t>Farmers were delighted when surplus wheat was sold to the People’s Republic of China.</a:t>
            </a:r>
          </a:p>
          <a:p>
            <a:r>
              <a:rPr lang="en-US" sz="2400" dirty="0" smtClean="0"/>
              <a:t>However, a down-turn in the North American economy between 1959 and 1962 increased unemployment and undermined the Conservatives. </a:t>
            </a:r>
          </a:p>
          <a:p>
            <a:r>
              <a:rPr lang="en-US" sz="2400" dirty="0" smtClean="0"/>
              <a:t>Under the Conservative government of John Diefenbaker </a:t>
            </a:r>
            <a:r>
              <a:rPr lang="en-US" sz="2400" dirty="0" smtClean="0">
                <a:solidFill>
                  <a:srgbClr val="FF0000"/>
                </a:solidFill>
              </a:rPr>
              <a:t>Native people were given full voting rights</a:t>
            </a:r>
            <a:r>
              <a:rPr lang="en-US" sz="2400" dirty="0" smtClean="0"/>
              <a:t>.</a:t>
            </a:r>
          </a:p>
          <a:p>
            <a:endParaRPr lang="en-US" sz="2400" dirty="0" smtClean="0"/>
          </a:p>
          <a:p>
            <a:endParaRPr lang="en-US" sz="2800" dirty="0" smtClean="0"/>
          </a:p>
        </p:txBody>
      </p:sp>
      <p:graphicFrame>
        <p:nvGraphicFramePr>
          <p:cNvPr id="40966" name="Object 6"/>
          <p:cNvGraphicFramePr>
            <a:graphicFrameLocks noChangeAspect="1"/>
          </p:cNvGraphicFramePr>
          <p:nvPr>
            <p:ph type="clipArt" sz="half" idx="2"/>
          </p:nvPr>
        </p:nvGraphicFramePr>
        <p:xfrm>
          <a:off x="5561013" y="1828800"/>
          <a:ext cx="2268537" cy="4038600"/>
        </p:xfrm>
        <a:graphic>
          <a:graphicData uri="http://schemas.openxmlformats.org/presentationml/2006/ole">
            <p:oleObj spid="_x0000_s3074" name="Image" r:id="rId3" imgW="7586304" imgH="13507942" progId="">
              <p:embed/>
            </p:oleObj>
          </a:graphicData>
        </a:graphic>
      </p:graphicFrame>
      <p:sp>
        <p:nvSpPr>
          <p:cNvPr id="40967" name="Text Box 7"/>
          <p:cNvSpPr txBox="1">
            <a:spLocks noChangeArrowheads="1"/>
          </p:cNvSpPr>
          <p:nvPr/>
        </p:nvSpPr>
        <p:spPr bwMode="auto">
          <a:xfrm>
            <a:off x="5486400" y="5867400"/>
            <a:ext cx="2667000" cy="457200"/>
          </a:xfrm>
          <a:prstGeom prst="rect">
            <a:avLst/>
          </a:prstGeom>
          <a:noFill/>
          <a:ln w="9525">
            <a:noFill/>
            <a:miter lim="800000"/>
            <a:headEnd/>
            <a:tailEnd/>
          </a:ln>
        </p:spPr>
        <p:txBody>
          <a:bodyPr>
            <a:spAutoFit/>
          </a:bodyPr>
          <a:lstStyle/>
          <a:p>
            <a:pPr>
              <a:spcBef>
                <a:spcPct val="50000"/>
              </a:spcBef>
            </a:pPr>
            <a:r>
              <a:rPr lang="en-US" b="1">
                <a:solidFill>
                  <a:schemeClr val="tx1"/>
                </a:solidFill>
                <a:latin typeface="Times New Roman" pitchFamily="18" charset="0"/>
              </a:rPr>
              <a:t>Native Canadians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normAutofit fontScale="90000"/>
          </a:bodyPr>
          <a:lstStyle/>
          <a:p>
            <a:r>
              <a:rPr lang="en-US" smtClean="0"/>
              <a:t>Diefenbaker and the United States</a:t>
            </a:r>
          </a:p>
        </p:txBody>
      </p:sp>
      <p:sp>
        <p:nvSpPr>
          <p:cNvPr id="60419" name="Rectangle 3"/>
          <p:cNvSpPr>
            <a:spLocks noGrp="1" noChangeArrowheads="1"/>
          </p:cNvSpPr>
          <p:nvPr>
            <p:ph type="body" sz="half" idx="1"/>
          </p:nvPr>
        </p:nvSpPr>
        <p:spPr>
          <a:xfrm>
            <a:off x="381000" y="1828800"/>
            <a:ext cx="4013200" cy="4171950"/>
          </a:xfrm>
        </p:spPr>
        <p:txBody>
          <a:bodyPr/>
          <a:lstStyle/>
          <a:p>
            <a:pPr>
              <a:lnSpc>
                <a:spcPct val="90000"/>
              </a:lnSpc>
            </a:pPr>
            <a:r>
              <a:rPr lang="en-US" sz="2400" smtClean="0"/>
              <a:t>Diefenbaker made himself very unpopular with our American neighbors.</a:t>
            </a:r>
          </a:p>
          <a:p>
            <a:pPr>
              <a:lnSpc>
                <a:spcPct val="90000"/>
              </a:lnSpc>
            </a:pPr>
            <a:r>
              <a:rPr lang="en-US" sz="2400" smtClean="0"/>
              <a:t>When the </a:t>
            </a:r>
            <a:r>
              <a:rPr lang="en-US" sz="2400" smtClean="0">
                <a:hlinkClick r:id="rId4"/>
              </a:rPr>
              <a:t>Avro Arrow </a:t>
            </a:r>
            <a:r>
              <a:rPr lang="en-US" sz="2400" smtClean="0"/>
              <a:t>was replaced by </a:t>
            </a:r>
            <a:r>
              <a:rPr lang="en-US" sz="2400" smtClean="0">
                <a:hlinkClick r:id="rId5"/>
              </a:rPr>
              <a:t>Bomarc missiles </a:t>
            </a:r>
            <a:r>
              <a:rPr lang="en-US" sz="2400" smtClean="0"/>
              <a:t>he refused to arm them with nuclear warheads.</a:t>
            </a:r>
          </a:p>
          <a:p>
            <a:pPr>
              <a:lnSpc>
                <a:spcPct val="90000"/>
              </a:lnSpc>
            </a:pPr>
            <a:r>
              <a:rPr lang="en-US" sz="2400" smtClean="0"/>
              <a:t>Canadian support of the Americans during the </a:t>
            </a:r>
            <a:r>
              <a:rPr lang="en-US" sz="2400" smtClean="0">
                <a:hlinkClick r:id="rId6"/>
              </a:rPr>
              <a:t>Cuban Missile Crisis </a:t>
            </a:r>
            <a:r>
              <a:rPr lang="en-US" sz="2400" smtClean="0"/>
              <a:t>of 1962 was, at best, hesitant.</a:t>
            </a:r>
          </a:p>
        </p:txBody>
      </p:sp>
      <p:sp>
        <p:nvSpPr>
          <p:cNvPr id="60425" name="WordArt 9"/>
          <p:cNvSpPr>
            <a:spLocks noChangeArrowheads="1" noChangeShapeType="1" noTextEdit="1"/>
          </p:cNvSpPr>
          <p:nvPr/>
        </p:nvSpPr>
        <p:spPr bwMode="auto">
          <a:xfrm>
            <a:off x="6096000" y="5029200"/>
            <a:ext cx="854075" cy="312738"/>
          </a:xfrm>
          <a:prstGeom prst="rect">
            <a:avLst/>
          </a:prstGeom>
        </p:spPr>
        <p:txBody>
          <a:bodyPr wrap="none" fromWordArt="1">
            <a:prstTxWarp prst="textPlain">
              <a:avLst>
                <a:gd name="adj" fmla="val 50000"/>
              </a:avLst>
            </a:prstTxWarp>
          </a:bodyPr>
          <a:lstStyle/>
          <a:p>
            <a:pPr algn="ctr"/>
            <a:r>
              <a:rPr lang="en-CA" sz="2000" kern="10">
                <a:ln w="9525">
                  <a:noFill/>
                  <a:round/>
                  <a:headEnd/>
                  <a:tailEnd/>
                </a:ln>
                <a:solidFill>
                  <a:schemeClr val="tx2"/>
                </a:solidFill>
                <a:effectLst>
                  <a:outerShdw dist="35921" dir="2700000" algn="ctr" rotWithShape="0">
                    <a:srgbClr val="C0C0C0"/>
                  </a:outerShdw>
                </a:effectLst>
                <a:latin typeface="Impact"/>
              </a:rPr>
              <a:t>BOMARC</a:t>
            </a:r>
          </a:p>
        </p:txBody>
      </p:sp>
      <p:graphicFrame>
        <p:nvGraphicFramePr>
          <p:cNvPr id="60429" name="Object 13"/>
          <p:cNvGraphicFramePr>
            <a:graphicFrameLocks noChangeAspect="1"/>
          </p:cNvGraphicFramePr>
          <p:nvPr>
            <p:ph type="clipArt" sz="half" idx="2"/>
          </p:nvPr>
        </p:nvGraphicFramePr>
        <p:xfrm>
          <a:off x="4622800" y="3290888"/>
          <a:ext cx="4013200" cy="1360487"/>
        </p:xfrm>
        <a:graphic>
          <a:graphicData uri="http://schemas.openxmlformats.org/presentationml/2006/ole">
            <p:oleObj spid="_x0000_s4098" name="Image" r:id="rId7" imgW="3612805" imgH="1225454" progId="">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smtClean="0"/>
              <a:t>The Cuban Missile Crisis</a:t>
            </a:r>
          </a:p>
        </p:txBody>
      </p:sp>
      <p:pic>
        <p:nvPicPr>
          <p:cNvPr id="3075" name="Picture 5" descr="23oct62_wpost"/>
          <p:cNvPicPr>
            <a:picLocks noChangeAspect="1" noChangeArrowheads="1"/>
          </p:cNvPicPr>
          <p:nvPr/>
        </p:nvPicPr>
        <p:blipFill>
          <a:blip r:embed="rId2" cstate="print"/>
          <a:srcRect/>
          <a:stretch>
            <a:fillRect/>
          </a:stretch>
        </p:blipFill>
        <p:spPr bwMode="auto">
          <a:xfrm>
            <a:off x="395288" y="3716338"/>
            <a:ext cx="2914650" cy="2752725"/>
          </a:xfrm>
          <a:prstGeom prst="rect">
            <a:avLst/>
          </a:prstGeom>
          <a:noFill/>
          <a:ln w="25400">
            <a:solidFill>
              <a:srgbClr val="000000"/>
            </a:solidFill>
            <a:miter lim="800000"/>
            <a:headEnd/>
            <a:tailEnd/>
          </a:ln>
        </p:spPr>
      </p:pic>
      <p:pic>
        <p:nvPicPr>
          <p:cNvPr id="3076" name="Picture 7" descr="eeis_01_img0302"/>
          <p:cNvPicPr>
            <a:picLocks noChangeAspect="1" noChangeArrowheads="1"/>
          </p:cNvPicPr>
          <p:nvPr/>
        </p:nvPicPr>
        <p:blipFill>
          <a:blip r:embed="rId3" cstate="print"/>
          <a:srcRect/>
          <a:stretch>
            <a:fillRect/>
          </a:stretch>
        </p:blipFill>
        <p:spPr bwMode="auto">
          <a:xfrm>
            <a:off x="4787900" y="3644900"/>
            <a:ext cx="3595688" cy="2843213"/>
          </a:xfrm>
          <a:prstGeom prst="rect">
            <a:avLst/>
          </a:prstGeom>
          <a:noFill/>
          <a:ln w="25400">
            <a:solidFill>
              <a:srgbClr val="000000"/>
            </a:solidFill>
            <a:miter lim="800000"/>
            <a:headEnd/>
            <a:tailEnd/>
          </a:ln>
        </p:spPr>
      </p:pic>
      <p:pic>
        <p:nvPicPr>
          <p:cNvPr id="3077" name="Picture 9" descr="000001b3"/>
          <p:cNvPicPr>
            <a:picLocks noChangeAspect="1" noChangeArrowheads="1"/>
          </p:cNvPicPr>
          <p:nvPr/>
        </p:nvPicPr>
        <p:blipFill>
          <a:blip r:embed="rId4" cstate="print"/>
          <a:srcRect/>
          <a:stretch>
            <a:fillRect/>
          </a:stretch>
        </p:blipFill>
        <p:spPr bwMode="auto">
          <a:xfrm>
            <a:off x="2411413" y="100013"/>
            <a:ext cx="3889375" cy="2446337"/>
          </a:xfrm>
          <a:prstGeom prst="rect">
            <a:avLst/>
          </a:prstGeom>
          <a:noFill/>
          <a:ln w="25400">
            <a:solidFill>
              <a:srgbClr val="000000"/>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GB">
                <a:solidFill>
                  <a:schemeClr val="hlink"/>
                </a:solidFill>
              </a:rPr>
              <a:t>Cuban Missile Crisis</a:t>
            </a:r>
          </a:p>
        </p:txBody>
      </p:sp>
      <p:sp>
        <p:nvSpPr>
          <p:cNvPr id="34819" name="Rectangle 3"/>
          <p:cNvSpPr>
            <a:spLocks noGrp="1" noChangeArrowheads="1"/>
          </p:cNvSpPr>
          <p:nvPr>
            <p:ph type="body" idx="1"/>
          </p:nvPr>
        </p:nvSpPr>
        <p:spPr>
          <a:xfrm>
            <a:off x="152400" y="2286000"/>
            <a:ext cx="4343400" cy="4038600"/>
          </a:xfrm>
        </p:spPr>
        <p:txBody>
          <a:bodyPr>
            <a:normAutofit fontScale="77500" lnSpcReduction="20000"/>
          </a:bodyPr>
          <a:lstStyle/>
          <a:p>
            <a:r>
              <a:rPr lang="en-GB" sz="2800" dirty="0" smtClean="0"/>
              <a:t>In 1958, </a:t>
            </a:r>
            <a:r>
              <a:rPr lang="en-GB" sz="2800" dirty="0" smtClean="0">
                <a:solidFill>
                  <a:srgbClr val="FF0000"/>
                </a:solidFill>
              </a:rPr>
              <a:t>Fidel Castro overthrew the US backed government of Cuba </a:t>
            </a:r>
            <a:r>
              <a:rPr lang="en-GB" sz="2800" dirty="0" smtClean="0"/>
              <a:t>and </a:t>
            </a:r>
            <a:r>
              <a:rPr lang="en-GB" sz="2800" b="1" dirty="0" smtClean="0"/>
              <a:t>made it a Communist country. </a:t>
            </a:r>
          </a:p>
          <a:p>
            <a:r>
              <a:rPr lang="en-GB" sz="2800" dirty="0" smtClean="0"/>
              <a:t>Cuba is less than 150 km from Florida.</a:t>
            </a:r>
            <a:endParaRPr lang="en-GB" sz="3000" dirty="0" smtClean="0"/>
          </a:p>
          <a:p>
            <a:r>
              <a:rPr lang="en-GB" sz="3000" dirty="0" smtClean="0"/>
              <a:t>The </a:t>
            </a:r>
            <a:r>
              <a:rPr lang="en-GB" sz="3000" b="1" dirty="0"/>
              <a:t>US mounted a failed invasion of Cuba </a:t>
            </a:r>
            <a:r>
              <a:rPr lang="en-GB" sz="3000" dirty="0"/>
              <a:t>in 1961 in an attempt to overthrow the Communists.</a:t>
            </a:r>
          </a:p>
          <a:p>
            <a:r>
              <a:rPr lang="en-GB" sz="3000" dirty="0"/>
              <a:t>This </a:t>
            </a:r>
            <a:r>
              <a:rPr lang="en-GB" sz="3000" u="sng" dirty="0"/>
              <a:t>prompted the Cubans to turn to the Soviets</a:t>
            </a:r>
            <a:r>
              <a:rPr lang="en-GB" sz="3000" dirty="0"/>
              <a:t> for support.</a:t>
            </a:r>
            <a:endParaRPr lang="en-GB" dirty="0"/>
          </a:p>
        </p:txBody>
      </p:sp>
      <p:pic>
        <p:nvPicPr>
          <p:cNvPr id="34820" name="Picture 4"/>
          <p:cNvPicPr>
            <a:picLocks noChangeAspect="1" noChangeArrowheads="1"/>
          </p:cNvPicPr>
          <p:nvPr/>
        </p:nvPicPr>
        <p:blipFill>
          <a:blip r:embed="rId2" cstate="print"/>
          <a:srcRect/>
          <a:stretch>
            <a:fillRect/>
          </a:stretch>
        </p:blipFill>
        <p:spPr bwMode="auto">
          <a:xfrm>
            <a:off x="4953000" y="1066800"/>
            <a:ext cx="3676650" cy="2417763"/>
          </a:xfrm>
          <a:prstGeom prst="rect">
            <a:avLst/>
          </a:prstGeom>
          <a:noFill/>
          <a:ln w="9525">
            <a:noFill/>
            <a:miter lim="800000"/>
            <a:headEnd/>
            <a:tailEnd/>
          </a:ln>
          <a:effectLst/>
        </p:spPr>
      </p:pic>
      <p:pic>
        <p:nvPicPr>
          <p:cNvPr id="34821" name="Picture 5"/>
          <p:cNvPicPr>
            <a:picLocks noChangeAspect="1" noChangeArrowheads="1"/>
          </p:cNvPicPr>
          <p:nvPr/>
        </p:nvPicPr>
        <p:blipFill>
          <a:blip r:embed="rId3" cstate="print"/>
          <a:srcRect/>
          <a:stretch>
            <a:fillRect/>
          </a:stretch>
        </p:blipFill>
        <p:spPr bwMode="auto">
          <a:xfrm>
            <a:off x="5829300" y="3352800"/>
            <a:ext cx="2413000" cy="2895600"/>
          </a:xfrm>
          <a:prstGeom prst="rect">
            <a:avLst/>
          </a:prstGeom>
          <a:noFill/>
          <a:ln w="9525">
            <a:noFill/>
            <a:miter lim="800000"/>
            <a:headEnd/>
            <a:tailEnd/>
          </a:ln>
          <a:effectLst/>
        </p:spPr>
      </p:pic>
      <p:pic>
        <p:nvPicPr>
          <p:cNvPr id="6" name="Picture 5"/>
          <p:cNvPicPr>
            <a:picLocks noChangeAspect="1" noChangeArrowheads="1"/>
          </p:cNvPicPr>
          <p:nvPr/>
        </p:nvPicPr>
        <p:blipFill>
          <a:blip r:embed="rId4" cstate="print"/>
          <a:srcRect/>
          <a:stretch>
            <a:fillRect/>
          </a:stretch>
        </p:blipFill>
        <p:spPr bwMode="auto">
          <a:xfrm>
            <a:off x="0" y="0"/>
            <a:ext cx="1447800" cy="20486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mtClean="0"/>
              <a:t>Setting the Stage</a:t>
            </a:r>
          </a:p>
        </p:txBody>
      </p:sp>
      <p:sp>
        <p:nvSpPr>
          <p:cNvPr id="13315" name="Rectangle 3"/>
          <p:cNvSpPr>
            <a:spLocks noGrp="1" noChangeArrowheads="1"/>
          </p:cNvSpPr>
          <p:nvPr>
            <p:ph type="body" idx="1"/>
          </p:nvPr>
        </p:nvSpPr>
        <p:spPr>
          <a:xfrm>
            <a:off x="428625" y="1785938"/>
            <a:ext cx="4857750" cy="4114800"/>
          </a:xfrm>
        </p:spPr>
        <p:txBody>
          <a:bodyPr/>
          <a:lstStyle/>
          <a:p>
            <a:pPr marL="514350" indent="-514350" eaLnBrk="1" hangingPunct="1">
              <a:buFont typeface="+mj-lt"/>
              <a:buAutoNum type="arabicPeriod"/>
              <a:defRPr/>
            </a:pPr>
            <a:r>
              <a:rPr lang="en-US" sz="2800" dirty="0" smtClean="0"/>
              <a:t>The Truman Doctrine</a:t>
            </a:r>
          </a:p>
          <a:p>
            <a:pPr marL="514350" indent="-514350" eaLnBrk="1" hangingPunct="1">
              <a:buFont typeface="+mj-lt"/>
              <a:buAutoNum type="arabicPeriod"/>
              <a:defRPr/>
            </a:pPr>
            <a:r>
              <a:rPr lang="en-US" sz="2800" dirty="0" smtClean="0"/>
              <a:t>The Marshall Plan</a:t>
            </a:r>
          </a:p>
          <a:p>
            <a:pPr marL="514350" indent="-514350" eaLnBrk="1" hangingPunct="1">
              <a:buFont typeface="+mj-lt"/>
              <a:buAutoNum type="arabicPeriod"/>
              <a:defRPr/>
            </a:pPr>
            <a:r>
              <a:rPr lang="en-US" sz="2800" dirty="0" smtClean="0"/>
              <a:t>Containment</a:t>
            </a:r>
          </a:p>
          <a:p>
            <a:pPr marL="514350" indent="-514350" eaLnBrk="1" hangingPunct="1">
              <a:buFont typeface="+mj-lt"/>
              <a:buAutoNum type="arabicPeriod"/>
              <a:defRPr/>
            </a:pPr>
            <a:r>
              <a:rPr lang="en-US" sz="2800" dirty="0" smtClean="0"/>
              <a:t>The Domino Theory</a:t>
            </a:r>
          </a:p>
          <a:p>
            <a:pPr marL="514350" indent="-514350" eaLnBrk="1" hangingPunct="1">
              <a:buFont typeface="+mj-lt"/>
              <a:buAutoNum type="arabicPeriod"/>
              <a:defRPr/>
            </a:pPr>
            <a:r>
              <a:rPr lang="en-US" sz="2800" dirty="0" smtClean="0"/>
              <a:t>The Berlin Blockade</a:t>
            </a:r>
          </a:p>
          <a:p>
            <a:pPr marL="514350" indent="-514350" eaLnBrk="1" hangingPunct="1">
              <a:buFont typeface="+mj-lt"/>
              <a:buAutoNum type="arabicPeriod"/>
              <a:defRPr/>
            </a:pPr>
            <a:r>
              <a:rPr lang="en-US" sz="2800" dirty="0" smtClean="0"/>
              <a:t>The Berlin Wall</a:t>
            </a:r>
          </a:p>
        </p:txBody>
      </p:sp>
      <p:sp>
        <p:nvSpPr>
          <p:cNvPr id="4100" name="Text Box 4"/>
          <p:cNvSpPr txBox="1">
            <a:spLocks noChangeArrowheads="1"/>
          </p:cNvSpPr>
          <p:nvPr/>
        </p:nvSpPr>
        <p:spPr bwMode="auto">
          <a:xfrm>
            <a:off x="6215063" y="2286000"/>
            <a:ext cx="2663825" cy="2308324"/>
          </a:xfrm>
          <a:prstGeom prst="rect">
            <a:avLst/>
          </a:prstGeom>
          <a:noFill/>
          <a:ln w="9525">
            <a:noFill/>
            <a:miter lim="800000"/>
            <a:headEnd/>
            <a:tailEnd/>
          </a:ln>
        </p:spPr>
        <p:txBody>
          <a:bodyPr>
            <a:spAutoFit/>
          </a:bodyPr>
          <a:lstStyle/>
          <a:p>
            <a:pPr>
              <a:spcBef>
                <a:spcPct val="50000"/>
              </a:spcBef>
            </a:pPr>
            <a:r>
              <a:rPr lang="en-US" sz="2400" b="1" dirty="0">
                <a:solidFill>
                  <a:schemeClr val="tx2"/>
                </a:solidFill>
              </a:rPr>
              <a:t>Why are these events so important when trying to understand the Cold War?</a:t>
            </a:r>
          </a:p>
        </p:txBody>
      </p:sp>
      <p:sp>
        <p:nvSpPr>
          <p:cNvPr id="4101" name="AutoShape 5"/>
          <p:cNvSpPr>
            <a:spLocks/>
          </p:cNvSpPr>
          <p:nvPr/>
        </p:nvSpPr>
        <p:spPr bwMode="auto">
          <a:xfrm>
            <a:off x="4714875" y="1643063"/>
            <a:ext cx="1296988" cy="3357562"/>
          </a:xfrm>
          <a:prstGeom prst="rightBrace">
            <a:avLst>
              <a:gd name="adj1" fmla="val 26834"/>
              <a:gd name="adj2" fmla="val 50000"/>
            </a:avLst>
          </a:prstGeom>
          <a:no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mtClean="0"/>
              <a:t>The Bay of Pigs Invasion</a:t>
            </a:r>
          </a:p>
        </p:txBody>
      </p:sp>
      <p:sp>
        <p:nvSpPr>
          <p:cNvPr id="14342" name="Rectangle 6"/>
          <p:cNvSpPr>
            <a:spLocks noGrp="1" noChangeArrowheads="1"/>
          </p:cNvSpPr>
          <p:nvPr>
            <p:ph type="body" sz="half" idx="1"/>
          </p:nvPr>
        </p:nvSpPr>
        <p:spPr>
          <a:xfrm>
            <a:off x="274638" y="1376363"/>
            <a:ext cx="4248150" cy="5329237"/>
          </a:xfrm>
        </p:spPr>
        <p:txBody>
          <a:bodyPr>
            <a:normAutofit/>
          </a:bodyPr>
          <a:lstStyle/>
          <a:p>
            <a:pPr eaLnBrk="1" hangingPunct="1">
              <a:lnSpc>
                <a:spcPct val="80000"/>
              </a:lnSpc>
              <a:defRPr/>
            </a:pPr>
            <a:r>
              <a:rPr lang="en-US" sz="2400" dirty="0" smtClean="0"/>
              <a:t>The 1961 </a:t>
            </a:r>
            <a:r>
              <a:rPr lang="en-US" sz="2400" b="1" dirty="0" smtClean="0"/>
              <a:t>Bay of Pigs Invasion</a:t>
            </a:r>
            <a:r>
              <a:rPr lang="en-US" sz="2400" dirty="0" smtClean="0"/>
              <a:t> was an </a:t>
            </a:r>
            <a:r>
              <a:rPr lang="en-US" sz="2400" dirty="0" smtClean="0">
                <a:solidFill>
                  <a:srgbClr val="FF0000"/>
                </a:solidFill>
              </a:rPr>
              <a:t>unsuccessful attempt </a:t>
            </a:r>
            <a:r>
              <a:rPr lang="en-US" sz="2400" dirty="0" smtClean="0"/>
              <a:t>at invasion following the Cuban Revolution that saw Fidel Castro come to power</a:t>
            </a:r>
          </a:p>
          <a:p>
            <a:pPr eaLnBrk="1" hangingPunct="1">
              <a:lnSpc>
                <a:spcPct val="80000"/>
              </a:lnSpc>
              <a:defRPr/>
            </a:pPr>
            <a:r>
              <a:rPr lang="en-US" sz="2400" dirty="0" smtClean="0"/>
              <a:t>It was </a:t>
            </a:r>
            <a:r>
              <a:rPr lang="en-US" sz="2400" dirty="0" smtClean="0">
                <a:solidFill>
                  <a:srgbClr val="FF0000"/>
                </a:solidFill>
              </a:rPr>
              <a:t>planned and funded by the United States </a:t>
            </a:r>
          </a:p>
          <a:p>
            <a:pPr eaLnBrk="1" hangingPunct="1">
              <a:lnSpc>
                <a:spcPct val="80000"/>
              </a:lnSpc>
              <a:defRPr/>
            </a:pPr>
            <a:r>
              <a:rPr lang="en-US" sz="2400" dirty="0" smtClean="0"/>
              <a:t>The invasion was carried out by armed Cuban exiles in southwest Cuba. </a:t>
            </a:r>
          </a:p>
          <a:p>
            <a:pPr eaLnBrk="1" hangingPunct="1">
              <a:lnSpc>
                <a:spcPct val="80000"/>
              </a:lnSpc>
              <a:defRPr/>
            </a:pPr>
            <a:r>
              <a:rPr lang="en-US" sz="2400" dirty="0" smtClean="0"/>
              <a:t>This action accelerated a </a:t>
            </a:r>
            <a:r>
              <a:rPr lang="en-US" sz="2400" dirty="0" smtClean="0">
                <a:solidFill>
                  <a:srgbClr val="FF0000"/>
                </a:solidFill>
              </a:rPr>
              <a:t>rapid deterioration in Cuban-American relations </a:t>
            </a:r>
            <a:r>
              <a:rPr lang="en-US" sz="2400" dirty="0" smtClean="0"/>
              <a:t>worsened by the Cuban Missile Crisis the following year.</a:t>
            </a:r>
          </a:p>
        </p:txBody>
      </p:sp>
      <p:pic>
        <p:nvPicPr>
          <p:cNvPr id="5124" name="Picture 10" descr="cuba_map"/>
          <p:cNvPicPr>
            <a:picLocks noChangeAspect="1" noChangeArrowheads="1"/>
          </p:cNvPicPr>
          <p:nvPr/>
        </p:nvPicPr>
        <p:blipFill>
          <a:blip r:embed="rId2" cstate="print"/>
          <a:srcRect/>
          <a:stretch>
            <a:fillRect/>
          </a:stretch>
        </p:blipFill>
        <p:spPr bwMode="auto">
          <a:xfrm>
            <a:off x="4859338" y="1628775"/>
            <a:ext cx="3895725" cy="2647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defRPr/>
            </a:pPr>
            <a:r>
              <a:rPr lang="en-US" sz="4000" dirty="0" smtClean="0">
                <a:solidFill>
                  <a:srgbClr val="FF0000"/>
                </a:solidFill>
              </a:rPr>
              <a:t>The Cuban Missile Crisis </a:t>
            </a:r>
            <a:r>
              <a:rPr lang="en-US" sz="4000" dirty="0" smtClean="0"/>
              <a:t>– A Chronology</a:t>
            </a:r>
          </a:p>
        </p:txBody>
      </p:sp>
      <p:sp>
        <p:nvSpPr>
          <p:cNvPr id="17411" name="Rectangle 3"/>
          <p:cNvSpPr>
            <a:spLocks noGrp="1" noChangeArrowheads="1"/>
          </p:cNvSpPr>
          <p:nvPr>
            <p:ph type="body" idx="1"/>
          </p:nvPr>
        </p:nvSpPr>
        <p:spPr>
          <a:xfrm>
            <a:off x="228600" y="1600200"/>
            <a:ext cx="4495800" cy="4525963"/>
          </a:xfrm>
        </p:spPr>
        <p:txBody>
          <a:bodyPr>
            <a:normAutofit fontScale="92500" lnSpcReduction="10000"/>
          </a:bodyPr>
          <a:lstStyle/>
          <a:p>
            <a:pPr eaLnBrk="1" hangingPunct="1">
              <a:lnSpc>
                <a:spcPct val="90000"/>
              </a:lnSpc>
              <a:defRPr/>
            </a:pPr>
            <a:r>
              <a:rPr lang="en-US" sz="2800" dirty="0" smtClean="0">
                <a:solidFill>
                  <a:srgbClr val="FF0000"/>
                </a:solidFill>
              </a:rPr>
              <a:t>October 14: </a:t>
            </a:r>
            <a:r>
              <a:rPr lang="en-US" sz="2800" dirty="0" smtClean="0"/>
              <a:t>U2 recon. flight over Cuba spots sites installing nuclear missiles </a:t>
            </a:r>
          </a:p>
          <a:p>
            <a:pPr eaLnBrk="1" hangingPunct="1">
              <a:lnSpc>
                <a:spcPct val="90000"/>
              </a:lnSpc>
              <a:defRPr/>
            </a:pPr>
            <a:r>
              <a:rPr lang="en-US" sz="2800" dirty="0" smtClean="0">
                <a:solidFill>
                  <a:srgbClr val="FF0000"/>
                </a:solidFill>
              </a:rPr>
              <a:t>October 15: </a:t>
            </a:r>
            <a:r>
              <a:rPr lang="en-US" sz="2800" dirty="0" smtClean="0"/>
              <a:t>Presence of missiles is confirmed</a:t>
            </a:r>
          </a:p>
          <a:p>
            <a:pPr eaLnBrk="1" hangingPunct="1">
              <a:lnSpc>
                <a:spcPct val="90000"/>
              </a:lnSpc>
              <a:defRPr/>
            </a:pPr>
            <a:r>
              <a:rPr lang="en-US" sz="2800" dirty="0" smtClean="0">
                <a:solidFill>
                  <a:srgbClr val="FF0000"/>
                </a:solidFill>
              </a:rPr>
              <a:t>October 16-22: </a:t>
            </a:r>
            <a:r>
              <a:rPr lang="en-US" sz="2800" dirty="0" smtClean="0"/>
              <a:t>President Kennedy  is notified, EXCOMM is created and secret deliberations on what should be done begin</a:t>
            </a:r>
          </a:p>
          <a:p>
            <a:pPr eaLnBrk="1" hangingPunct="1">
              <a:lnSpc>
                <a:spcPct val="90000"/>
              </a:lnSpc>
              <a:defRPr/>
            </a:pPr>
            <a:r>
              <a:rPr lang="en-US" sz="2800" dirty="0" smtClean="0">
                <a:solidFill>
                  <a:srgbClr val="FF0000"/>
                </a:solidFill>
              </a:rPr>
              <a:t>October 22: </a:t>
            </a:r>
            <a:r>
              <a:rPr lang="en-US" sz="2800" dirty="0" smtClean="0"/>
              <a:t>Kennedy tells the nation of his plan for blockade and quarantine</a:t>
            </a:r>
          </a:p>
          <a:p>
            <a:pPr eaLnBrk="1" hangingPunct="1">
              <a:lnSpc>
                <a:spcPct val="90000"/>
              </a:lnSpc>
              <a:defRPr/>
            </a:pPr>
            <a:endParaRPr lang="en-US" sz="2800" dirty="0" smtClean="0"/>
          </a:p>
        </p:txBody>
      </p:sp>
      <p:pic>
        <p:nvPicPr>
          <p:cNvPr id="94210" name="Picture 2"/>
          <p:cNvPicPr>
            <a:picLocks noChangeAspect="1" noChangeArrowheads="1"/>
          </p:cNvPicPr>
          <p:nvPr/>
        </p:nvPicPr>
        <p:blipFill>
          <a:blip r:embed="rId2" cstate="print"/>
          <a:srcRect/>
          <a:stretch>
            <a:fillRect/>
          </a:stretch>
        </p:blipFill>
        <p:spPr bwMode="auto">
          <a:xfrm>
            <a:off x="4572000" y="1752600"/>
            <a:ext cx="45720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5" name="Picture 5" descr="Vietnam on a world map"/>
          <p:cNvPicPr>
            <a:picLocks noChangeAspect="1" noChangeArrowheads="1"/>
          </p:cNvPicPr>
          <p:nvPr/>
        </p:nvPicPr>
        <p:blipFill>
          <a:blip r:embed="rId2" cstate="print"/>
          <a:srcRect/>
          <a:stretch>
            <a:fillRect/>
          </a:stretch>
        </p:blipFill>
        <p:spPr bwMode="auto">
          <a:xfrm>
            <a:off x="0" y="0"/>
            <a:ext cx="5670550" cy="4951413"/>
          </a:xfrm>
          <a:prstGeom prst="rect">
            <a:avLst/>
          </a:prstGeom>
          <a:noFill/>
        </p:spPr>
      </p:pic>
      <p:pic>
        <p:nvPicPr>
          <p:cNvPr id="122886" name="Picture 6" descr="nashv39"/>
          <p:cNvPicPr>
            <a:picLocks noChangeAspect="1" noChangeArrowheads="1"/>
          </p:cNvPicPr>
          <p:nvPr/>
        </p:nvPicPr>
        <p:blipFill>
          <a:blip r:embed="rId3" cstate="print"/>
          <a:srcRect/>
          <a:stretch>
            <a:fillRect/>
          </a:stretch>
        </p:blipFill>
        <p:spPr bwMode="auto">
          <a:xfrm>
            <a:off x="5754528" y="0"/>
            <a:ext cx="3492660" cy="6929438"/>
          </a:xfrm>
          <a:prstGeom prst="rect">
            <a:avLst/>
          </a:prstGeom>
          <a:noFill/>
        </p:spPr>
      </p:pic>
      <p:sp>
        <p:nvSpPr>
          <p:cNvPr id="122887" name="Rectangle 7"/>
          <p:cNvSpPr>
            <a:spLocks noChangeArrowheads="1"/>
          </p:cNvSpPr>
          <p:nvPr/>
        </p:nvSpPr>
        <p:spPr bwMode="auto">
          <a:xfrm>
            <a:off x="0" y="4949825"/>
            <a:ext cx="5667375" cy="2119313"/>
          </a:xfrm>
          <a:prstGeom prst="rect">
            <a:avLst/>
          </a:prstGeom>
          <a:solidFill>
            <a:schemeClr val="tx1"/>
          </a:solidFill>
          <a:ln w="12700" cap="sq">
            <a:solidFill>
              <a:schemeClr val="tx1"/>
            </a:solidFill>
            <a:miter lim="800000"/>
            <a:headEnd type="none" w="sm" len="sm"/>
            <a:tailEnd type="none" w="sm" len="sm"/>
          </a:ln>
          <a:effectLst/>
        </p:spPr>
        <p:txBody>
          <a:bodyPr wrap="none" anchor="ctr"/>
          <a:lstStyle/>
          <a:p>
            <a:endParaRPr lang="en-CA"/>
          </a:p>
        </p:txBody>
      </p:sp>
      <p:sp>
        <p:nvSpPr>
          <p:cNvPr id="122889" name="Rectangle 9"/>
          <p:cNvSpPr>
            <a:spLocks noChangeArrowheads="1"/>
          </p:cNvSpPr>
          <p:nvPr/>
        </p:nvSpPr>
        <p:spPr bwMode="auto">
          <a:xfrm>
            <a:off x="577850" y="733425"/>
            <a:ext cx="4556125" cy="1143000"/>
          </a:xfrm>
          <a:prstGeom prst="rect">
            <a:avLst/>
          </a:prstGeom>
          <a:noFill/>
          <a:ln w="9525">
            <a:noFill/>
            <a:miter lim="800000"/>
            <a:headEnd/>
            <a:tailEnd/>
          </a:ln>
          <a:effectLst/>
        </p:spPr>
        <p:txBody>
          <a:bodyPr anchor="ctr" anchorCtr="1"/>
          <a:lstStyle/>
          <a:p>
            <a:pPr algn="ctr"/>
            <a:r>
              <a:rPr lang="en-US" sz="4000" b="1">
                <a:solidFill>
                  <a:srgbClr val="000000"/>
                </a:solidFill>
                <a:effectLst>
                  <a:outerShdw blurRad="38100" dist="38100" dir="2700000" algn="tl">
                    <a:srgbClr val="FFFFFF"/>
                  </a:outerShdw>
                </a:effectLst>
              </a:rPr>
              <a:t>Where is Vietnam?</a:t>
            </a:r>
          </a:p>
        </p:txBody>
      </p:sp>
      <p:pic>
        <p:nvPicPr>
          <p:cNvPr id="122891" name="Picture 11" descr="Vietnam War - Vietnam Map"/>
          <p:cNvPicPr>
            <a:picLocks noChangeAspect="1" noChangeArrowheads="1"/>
          </p:cNvPicPr>
          <p:nvPr/>
        </p:nvPicPr>
        <p:blipFill>
          <a:blip r:embed="rId4" cstate="print"/>
          <a:srcRect/>
          <a:stretch>
            <a:fillRect/>
          </a:stretch>
        </p:blipFill>
        <p:spPr bwMode="auto">
          <a:xfrm>
            <a:off x="1728788" y="3889375"/>
            <a:ext cx="2684462" cy="264477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smtClean="0"/>
              <a:t>Range of Weapons</a:t>
            </a:r>
          </a:p>
        </p:txBody>
      </p:sp>
      <p:pic>
        <p:nvPicPr>
          <p:cNvPr id="7171" name="Picture 4" descr="CubaMap1b_w"/>
          <p:cNvPicPr>
            <a:picLocks noGrp="1" noChangeAspect="1" noChangeArrowheads="1"/>
          </p:cNvPicPr>
          <p:nvPr>
            <p:ph type="body" idx="1"/>
          </p:nvPr>
        </p:nvPicPr>
        <p:blipFill>
          <a:blip r:embed="rId2" cstate="print"/>
          <a:srcRect/>
          <a:stretch>
            <a:fillRect/>
          </a:stretch>
        </p:blipFill>
        <p:spPr>
          <a:xfrm>
            <a:off x="1835150" y="1503363"/>
            <a:ext cx="5976938" cy="5157787"/>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mtClean="0"/>
              <a:t>Chronology Continued</a:t>
            </a:r>
          </a:p>
        </p:txBody>
      </p:sp>
      <p:sp>
        <p:nvSpPr>
          <p:cNvPr id="18435" name="Rectangle 3"/>
          <p:cNvSpPr>
            <a:spLocks noGrp="1" noChangeArrowheads="1"/>
          </p:cNvSpPr>
          <p:nvPr>
            <p:ph type="body" idx="1"/>
          </p:nvPr>
        </p:nvSpPr>
        <p:spPr>
          <a:xfrm>
            <a:off x="152400" y="1524000"/>
            <a:ext cx="5562600" cy="4525963"/>
          </a:xfrm>
        </p:spPr>
        <p:txBody>
          <a:bodyPr>
            <a:normAutofit fontScale="92500" lnSpcReduction="10000"/>
          </a:bodyPr>
          <a:lstStyle/>
          <a:p>
            <a:pPr eaLnBrk="1" hangingPunct="1">
              <a:lnSpc>
                <a:spcPct val="90000"/>
              </a:lnSpc>
              <a:defRPr/>
            </a:pPr>
            <a:r>
              <a:rPr lang="en-US" sz="2800" dirty="0" smtClean="0">
                <a:solidFill>
                  <a:srgbClr val="FF0000"/>
                </a:solidFill>
              </a:rPr>
              <a:t>October 24: </a:t>
            </a:r>
            <a:r>
              <a:rPr lang="en-US" sz="2800" dirty="0" smtClean="0"/>
              <a:t>Naval quarantine begins and successfully changes course of many Soviet ships</a:t>
            </a:r>
          </a:p>
          <a:p>
            <a:pPr eaLnBrk="1" hangingPunct="1">
              <a:lnSpc>
                <a:spcPct val="90000"/>
              </a:lnSpc>
              <a:defRPr/>
            </a:pPr>
            <a:r>
              <a:rPr lang="en-US" sz="2800" dirty="0" smtClean="0">
                <a:solidFill>
                  <a:srgbClr val="FF0000"/>
                </a:solidFill>
              </a:rPr>
              <a:t>October 25:</a:t>
            </a:r>
            <a:r>
              <a:rPr lang="en-US" sz="2800" dirty="0" smtClean="0"/>
              <a:t> One Soviet ship challenges naval quarantine; Kennedy lets it pass</a:t>
            </a:r>
          </a:p>
          <a:p>
            <a:pPr eaLnBrk="1" hangingPunct="1">
              <a:lnSpc>
                <a:spcPct val="90000"/>
              </a:lnSpc>
              <a:defRPr/>
            </a:pPr>
            <a:r>
              <a:rPr lang="en-US" sz="2800" dirty="0" smtClean="0">
                <a:solidFill>
                  <a:srgbClr val="FF0000"/>
                </a:solidFill>
              </a:rPr>
              <a:t>October 25:</a:t>
            </a:r>
            <a:r>
              <a:rPr lang="en-US" sz="2800" dirty="0" smtClean="0"/>
              <a:t> At the UN, Adlai Stevenson directly challenges the Soviet ambassador to admit to the existence of missiles</a:t>
            </a:r>
          </a:p>
          <a:p>
            <a:pPr eaLnBrk="1" hangingPunct="1">
              <a:lnSpc>
                <a:spcPct val="90000"/>
              </a:lnSpc>
              <a:defRPr/>
            </a:pPr>
            <a:r>
              <a:rPr lang="en-US" sz="2800" dirty="0" smtClean="0"/>
              <a:t>When the ambassador refuses, Stevenson wheels out pictures of the missile sites</a:t>
            </a:r>
          </a:p>
          <a:p>
            <a:pPr eaLnBrk="1" hangingPunct="1">
              <a:lnSpc>
                <a:spcPct val="90000"/>
              </a:lnSpc>
              <a:defRPr/>
            </a:pPr>
            <a:endParaRPr lang="en-US" sz="2800" dirty="0" smtClean="0"/>
          </a:p>
        </p:txBody>
      </p:sp>
      <p:pic>
        <p:nvPicPr>
          <p:cNvPr id="95234" name="Picture 2"/>
          <p:cNvPicPr>
            <a:picLocks noChangeAspect="1" noChangeArrowheads="1"/>
          </p:cNvPicPr>
          <p:nvPr/>
        </p:nvPicPr>
        <p:blipFill>
          <a:blip r:embed="rId2" cstate="print"/>
          <a:srcRect/>
          <a:stretch>
            <a:fillRect/>
          </a:stretch>
        </p:blipFill>
        <p:spPr bwMode="auto">
          <a:xfrm>
            <a:off x="5715000" y="1676400"/>
            <a:ext cx="3201619"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mtClean="0"/>
              <a:t>The Aerial Photos</a:t>
            </a:r>
          </a:p>
        </p:txBody>
      </p:sp>
      <p:pic>
        <p:nvPicPr>
          <p:cNvPr id="9219" name="Picture 4" descr="phot_1962_cmissilecrisis"/>
          <p:cNvPicPr>
            <a:picLocks noGrp="1" noChangeAspect="1" noChangeArrowheads="1"/>
          </p:cNvPicPr>
          <p:nvPr>
            <p:ph type="body" idx="1"/>
          </p:nvPr>
        </p:nvPicPr>
        <p:blipFill>
          <a:blip r:embed="rId2" cstate="print"/>
          <a:srcRect/>
          <a:stretch>
            <a:fillRect/>
          </a:stretch>
        </p:blipFill>
        <p:spPr>
          <a:xfrm>
            <a:off x="1116013" y="1484313"/>
            <a:ext cx="6767512" cy="5172075"/>
          </a:xfr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mtClean="0"/>
              <a:t>Why Cuba Mr. Krushchev?</a:t>
            </a:r>
          </a:p>
        </p:txBody>
      </p:sp>
      <p:sp>
        <p:nvSpPr>
          <p:cNvPr id="23557" name="Rectangle 5"/>
          <p:cNvSpPr>
            <a:spLocks noGrp="1" noChangeArrowheads="1"/>
          </p:cNvSpPr>
          <p:nvPr>
            <p:ph type="body" sz="half" idx="2"/>
          </p:nvPr>
        </p:nvSpPr>
        <p:spPr/>
        <p:txBody>
          <a:bodyPr/>
          <a:lstStyle/>
          <a:p>
            <a:pPr eaLnBrk="1" hangingPunct="1">
              <a:lnSpc>
                <a:spcPct val="80000"/>
              </a:lnSpc>
              <a:defRPr/>
            </a:pPr>
            <a:r>
              <a:rPr lang="en-US" sz="2400" dirty="0" smtClean="0"/>
              <a:t>Brinkmanship</a:t>
            </a:r>
          </a:p>
          <a:p>
            <a:pPr eaLnBrk="1" hangingPunct="1">
              <a:lnSpc>
                <a:spcPct val="80000"/>
              </a:lnSpc>
              <a:defRPr/>
            </a:pPr>
            <a:r>
              <a:rPr lang="en-US" sz="2400" dirty="0" smtClean="0"/>
              <a:t>An opportunity to close the missile gap—Currently far behind U.S. in terms of number of missiles</a:t>
            </a:r>
          </a:p>
          <a:p>
            <a:pPr eaLnBrk="1" hangingPunct="1">
              <a:lnSpc>
                <a:spcPct val="80000"/>
              </a:lnSpc>
              <a:defRPr/>
            </a:pPr>
            <a:r>
              <a:rPr lang="en-US" sz="2400" dirty="0" smtClean="0"/>
              <a:t>Protect Cuba – Castro had begun relations with the USSR</a:t>
            </a:r>
          </a:p>
          <a:p>
            <a:pPr eaLnBrk="1" hangingPunct="1">
              <a:lnSpc>
                <a:spcPct val="80000"/>
              </a:lnSpc>
              <a:defRPr/>
            </a:pPr>
            <a:r>
              <a:rPr lang="en-US" sz="2400" dirty="0" smtClean="0"/>
              <a:t>Reciprocity: The U.S. has missiles pointing at the Soviets (</a:t>
            </a:r>
            <a:r>
              <a:rPr lang="en-US" sz="2400" dirty="0" err="1" smtClean="0"/>
              <a:t>ie</a:t>
            </a:r>
            <a:r>
              <a:rPr lang="en-US" sz="2400" dirty="0" smtClean="0"/>
              <a:t>. Turkey)</a:t>
            </a:r>
          </a:p>
          <a:p>
            <a:pPr eaLnBrk="1" hangingPunct="1">
              <a:lnSpc>
                <a:spcPct val="80000"/>
              </a:lnSpc>
              <a:defRPr/>
            </a:pPr>
            <a:endParaRPr lang="en-US" sz="2400" dirty="0" smtClean="0"/>
          </a:p>
          <a:p>
            <a:pPr eaLnBrk="1" hangingPunct="1">
              <a:lnSpc>
                <a:spcPct val="80000"/>
              </a:lnSpc>
              <a:defRPr/>
            </a:pPr>
            <a:endParaRPr lang="en-US" sz="2400" dirty="0" smtClean="0"/>
          </a:p>
        </p:txBody>
      </p:sp>
      <p:pic>
        <p:nvPicPr>
          <p:cNvPr id="11268" name="Picture 6" descr="khrushchev"/>
          <p:cNvPicPr>
            <a:picLocks noGrp="1" noChangeAspect="1" noChangeArrowheads="1"/>
          </p:cNvPicPr>
          <p:nvPr>
            <p:ph sz="half" idx="1"/>
          </p:nvPr>
        </p:nvPicPr>
        <p:blipFill>
          <a:blip r:embed="rId2" cstate="print"/>
          <a:srcRect/>
          <a:stretch>
            <a:fillRect/>
          </a:stretch>
        </p:blipFill>
        <p:spPr>
          <a:xfrm>
            <a:off x="611188" y="1557338"/>
            <a:ext cx="3249612" cy="4708525"/>
          </a:xfrm>
          <a:noFill/>
          <a:ln w="25400">
            <a:solidFill>
              <a:srgbClr val="000000"/>
            </a:solid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p:txBody>
          <a:bodyPr/>
          <a:lstStyle/>
          <a:p>
            <a:pPr eaLnBrk="1" hangingPunct="1">
              <a:defRPr/>
            </a:pPr>
            <a:r>
              <a:rPr lang="en-US" smtClean="0"/>
              <a:t>The American Response</a:t>
            </a:r>
          </a:p>
        </p:txBody>
      </p:sp>
      <p:sp>
        <p:nvSpPr>
          <p:cNvPr id="25605" name="Rectangle 5"/>
          <p:cNvSpPr>
            <a:spLocks noGrp="1" noChangeArrowheads="1"/>
          </p:cNvSpPr>
          <p:nvPr>
            <p:ph type="body" sz="half" idx="1"/>
          </p:nvPr>
        </p:nvSpPr>
        <p:spPr>
          <a:xfrm>
            <a:off x="457200" y="1600200"/>
            <a:ext cx="4038600" cy="5068888"/>
          </a:xfrm>
        </p:spPr>
        <p:txBody>
          <a:bodyPr/>
          <a:lstStyle/>
          <a:p>
            <a:pPr eaLnBrk="1" hangingPunct="1">
              <a:lnSpc>
                <a:spcPct val="80000"/>
              </a:lnSpc>
              <a:defRPr/>
            </a:pPr>
            <a:r>
              <a:rPr lang="en-US" sz="2400" smtClean="0"/>
              <a:t>Kennedy and Congress had already passed a resolution stating the placement of nuclear  weapons in Cuba would no be tolerated</a:t>
            </a:r>
          </a:p>
          <a:p>
            <a:pPr eaLnBrk="1" hangingPunct="1">
              <a:lnSpc>
                <a:spcPct val="80000"/>
              </a:lnSpc>
              <a:defRPr/>
            </a:pPr>
            <a:r>
              <a:rPr lang="en-US" sz="2400" smtClean="0"/>
              <a:t>They realized they had to act quickly before the missiles were active</a:t>
            </a:r>
          </a:p>
          <a:p>
            <a:pPr eaLnBrk="1" hangingPunct="1">
              <a:lnSpc>
                <a:spcPct val="80000"/>
              </a:lnSpc>
              <a:defRPr/>
            </a:pPr>
            <a:r>
              <a:rPr lang="en-US" sz="2400" smtClean="0"/>
              <a:t>They had a number of choices at their disposal – This has become known as the “Escalation Ladder”</a:t>
            </a:r>
          </a:p>
        </p:txBody>
      </p:sp>
      <p:pic>
        <p:nvPicPr>
          <p:cNvPr id="12292" name="Picture 7" descr="JFK"/>
          <p:cNvPicPr>
            <a:picLocks noGrp="1" noChangeAspect="1" noChangeArrowheads="1"/>
          </p:cNvPicPr>
          <p:nvPr>
            <p:ph sz="half" idx="2"/>
          </p:nvPr>
        </p:nvPicPr>
        <p:blipFill>
          <a:blip r:embed="rId2" cstate="print"/>
          <a:srcRect/>
          <a:stretch>
            <a:fillRect/>
          </a:stretch>
        </p:blipFill>
        <p:spPr>
          <a:xfrm>
            <a:off x="4946650" y="2060575"/>
            <a:ext cx="3913188" cy="4105275"/>
          </a:xfrm>
          <a:noFill/>
          <a:ln w="25400">
            <a:solidFill>
              <a:srgbClr val="000000"/>
            </a:solid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p:txBody>
          <a:bodyPr/>
          <a:lstStyle/>
          <a:p>
            <a:pPr eaLnBrk="1" hangingPunct="1">
              <a:defRPr/>
            </a:pPr>
            <a:r>
              <a:rPr lang="en-US" smtClean="0"/>
              <a:t>The Escalation Ladder</a:t>
            </a:r>
          </a:p>
        </p:txBody>
      </p:sp>
      <p:sp>
        <p:nvSpPr>
          <p:cNvPr id="3077" name="Rectangle 5"/>
          <p:cNvSpPr>
            <a:spLocks noGrp="1" noChangeArrowheads="1"/>
          </p:cNvSpPr>
          <p:nvPr>
            <p:ph type="body" sz="half" idx="1"/>
          </p:nvPr>
        </p:nvSpPr>
        <p:spPr/>
        <p:txBody>
          <a:bodyPr/>
          <a:lstStyle/>
          <a:p>
            <a:pPr marL="533400" indent="-533400" eaLnBrk="1" hangingPunct="1">
              <a:buFontTx/>
              <a:buAutoNum type="arabicPeriod"/>
              <a:defRPr/>
            </a:pPr>
            <a:r>
              <a:rPr lang="en-US" sz="2800" dirty="0" smtClean="0"/>
              <a:t>Do Nothing</a:t>
            </a:r>
          </a:p>
          <a:p>
            <a:pPr marL="533400" indent="-533400" eaLnBrk="1" hangingPunct="1">
              <a:buFontTx/>
              <a:buAutoNum type="arabicPeriod"/>
              <a:defRPr/>
            </a:pPr>
            <a:r>
              <a:rPr lang="en-US" sz="2800" dirty="0" smtClean="0"/>
              <a:t>Go to the United Nations</a:t>
            </a:r>
          </a:p>
          <a:p>
            <a:pPr marL="533400" indent="-533400" eaLnBrk="1" hangingPunct="1">
              <a:buFontTx/>
              <a:buAutoNum type="arabicPeriod"/>
              <a:defRPr/>
            </a:pPr>
            <a:r>
              <a:rPr lang="en-US" sz="2800" dirty="0" smtClean="0"/>
              <a:t>Naval Blockade</a:t>
            </a:r>
          </a:p>
          <a:p>
            <a:pPr marL="533400" indent="-533400" eaLnBrk="1" hangingPunct="1">
              <a:buFontTx/>
              <a:buAutoNum type="arabicPeriod"/>
              <a:defRPr/>
            </a:pPr>
            <a:r>
              <a:rPr lang="en-US" sz="2800" dirty="0" smtClean="0"/>
              <a:t>Strategic Air strike</a:t>
            </a:r>
          </a:p>
          <a:p>
            <a:pPr marL="533400" indent="-533400" eaLnBrk="1" hangingPunct="1">
              <a:buFontTx/>
              <a:buAutoNum type="arabicPeriod"/>
              <a:defRPr/>
            </a:pPr>
            <a:r>
              <a:rPr lang="en-US" sz="2800" dirty="0" smtClean="0"/>
              <a:t>Full Invasion of Cuba</a:t>
            </a:r>
          </a:p>
          <a:p>
            <a:pPr marL="533400" indent="-533400" eaLnBrk="1" hangingPunct="1">
              <a:buFont typeface="Wingdings" pitchFamily="2" charset="2"/>
              <a:buNone/>
              <a:defRPr/>
            </a:pPr>
            <a:endParaRPr lang="en-US" sz="2800" dirty="0" smtClean="0"/>
          </a:p>
        </p:txBody>
      </p:sp>
      <p:pic>
        <p:nvPicPr>
          <p:cNvPr id="13316" name="Picture 7" descr="ilw3584"/>
          <p:cNvPicPr>
            <a:picLocks noChangeAspect="1" noChangeArrowheads="1"/>
          </p:cNvPicPr>
          <p:nvPr/>
        </p:nvPicPr>
        <p:blipFill>
          <a:blip r:embed="rId2" cstate="print"/>
          <a:srcRect/>
          <a:stretch>
            <a:fillRect/>
          </a:stretch>
        </p:blipFill>
        <p:spPr bwMode="auto">
          <a:xfrm>
            <a:off x="4572000" y="2420938"/>
            <a:ext cx="4129088" cy="2808287"/>
          </a:xfrm>
          <a:prstGeom prst="rect">
            <a:avLst/>
          </a:prstGeo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defRPr/>
            </a:pPr>
            <a:r>
              <a:rPr lang="en-US" sz="4000" smtClean="0"/>
              <a:t>Why was </a:t>
            </a:r>
            <a:br>
              <a:rPr lang="en-US" sz="4000" smtClean="0"/>
            </a:br>
            <a:r>
              <a:rPr lang="en-US" sz="4000" smtClean="0"/>
              <a:t>“Do Nothing” not an option?</a:t>
            </a:r>
          </a:p>
        </p:txBody>
      </p:sp>
      <p:sp>
        <p:nvSpPr>
          <p:cNvPr id="11268" name="Rectangle 4"/>
          <p:cNvSpPr>
            <a:spLocks noGrp="1" noChangeArrowheads="1"/>
          </p:cNvSpPr>
          <p:nvPr>
            <p:ph type="body" sz="half" idx="1"/>
          </p:nvPr>
        </p:nvSpPr>
        <p:spPr>
          <a:xfrm>
            <a:off x="457200" y="1600200"/>
            <a:ext cx="4038600" cy="5068888"/>
          </a:xfrm>
        </p:spPr>
        <p:txBody>
          <a:bodyPr/>
          <a:lstStyle/>
          <a:p>
            <a:pPr marL="381000" indent="-381000" eaLnBrk="1" hangingPunct="1">
              <a:lnSpc>
                <a:spcPct val="80000"/>
              </a:lnSpc>
              <a:buFont typeface="Wingdings" pitchFamily="2" charset="2"/>
              <a:buAutoNum type="arabicPeriod"/>
              <a:defRPr/>
            </a:pPr>
            <a:r>
              <a:rPr lang="en-US" sz="2400" smtClean="0"/>
              <a:t>The Truman Doctrine prevented it</a:t>
            </a:r>
          </a:p>
          <a:p>
            <a:pPr marL="381000" indent="-381000" eaLnBrk="1" hangingPunct="1">
              <a:lnSpc>
                <a:spcPct val="80000"/>
              </a:lnSpc>
              <a:buFont typeface="Wingdings" pitchFamily="2" charset="2"/>
              <a:buAutoNum type="arabicPeriod"/>
              <a:defRPr/>
            </a:pPr>
            <a:r>
              <a:rPr lang="en-US" sz="2400" smtClean="0"/>
              <a:t>The weapons were too dangerous to American safety</a:t>
            </a:r>
          </a:p>
          <a:p>
            <a:pPr marL="381000" indent="-381000" eaLnBrk="1" hangingPunct="1">
              <a:lnSpc>
                <a:spcPct val="80000"/>
              </a:lnSpc>
              <a:buFont typeface="Wingdings" pitchFamily="2" charset="2"/>
              <a:buAutoNum type="arabicPeriod"/>
              <a:defRPr/>
            </a:pPr>
            <a:r>
              <a:rPr lang="en-US" sz="2400" smtClean="0"/>
              <a:t>Kennedy would be perceived as weak by the Soviets – This could empower them to make another move on Berlin or another contentious European location</a:t>
            </a:r>
          </a:p>
          <a:p>
            <a:pPr marL="381000" indent="-381000" eaLnBrk="1" hangingPunct="1">
              <a:lnSpc>
                <a:spcPct val="80000"/>
              </a:lnSpc>
              <a:buFont typeface="Wingdings" pitchFamily="2" charset="2"/>
              <a:buAutoNum type="arabicPeriod"/>
              <a:defRPr/>
            </a:pPr>
            <a:r>
              <a:rPr lang="en-US" sz="2400" smtClean="0"/>
              <a:t>Kennedy would be committing political suicide at home</a:t>
            </a:r>
          </a:p>
        </p:txBody>
      </p:sp>
      <p:pic>
        <p:nvPicPr>
          <p:cNvPr id="14340" name="Picture 7" descr="un50-049"/>
          <p:cNvPicPr>
            <a:picLocks noChangeAspect="1" noChangeArrowheads="1"/>
          </p:cNvPicPr>
          <p:nvPr/>
        </p:nvPicPr>
        <p:blipFill>
          <a:blip r:embed="rId2" cstate="print"/>
          <a:srcRect/>
          <a:stretch>
            <a:fillRect/>
          </a:stretch>
        </p:blipFill>
        <p:spPr bwMode="auto">
          <a:xfrm>
            <a:off x="4932363" y="1700213"/>
            <a:ext cx="3657600" cy="2438400"/>
          </a:xfrm>
          <a:prstGeom prst="rect">
            <a:avLst/>
          </a:prstGeom>
          <a:noFill/>
          <a:ln w="254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smtClean="0"/>
              <a:t>Go to the UN?</a:t>
            </a:r>
          </a:p>
        </p:txBody>
      </p:sp>
      <p:sp>
        <p:nvSpPr>
          <p:cNvPr id="29702" name="Rectangle 6"/>
          <p:cNvSpPr>
            <a:spLocks noGrp="1" noChangeArrowheads="1"/>
          </p:cNvSpPr>
          <p:nvPr>
            <p:ph type="body" sz="half" idx="1"/>
          </p:nvPr>
        </p:nvSpPr>
        <p:spPr>
          <a:xfrm>
            <a:off x="468313" y="1628775"/>
            <a:ext cx="4038600" cy="3989388"/>
          </a:xfrm>
        </p:spPr>
        <p:txBody>
          <a:bodyPr/>
          <a:lstStyle/>
          <a:p>
            <a:pPr algn="ctr" eaLnBrk="1" hangingPunct="1">
              <a:lnSpc>
                <a:spcPct val="80000"/>
              </a:lnSpc>
              <a:buFont typeface="Wingdings" pitchFamily="2" charset="2"/>
              <a:buNone/>
              <a:defRPr/>
            </a:pPr>
            <a:r>
              <a:rPr lang="en-US" sz="2400" b="1" u="sng" dirty="0" smtClean="0"/>
              <a:t>PROS</a:t>
            </a:r>
          </a:p>
          <a:p>
            <a:pPr eaLnBrk="1" hangingPunct="1">
              <a:lnSpc>
                <a:spcPct val="80000"/>
              </a:lnSpc>
              <a:buFont typeface="Wingdings" pitchFamily="2" charset="2"/>
              <a:buNone/>
              <a:defRPr/>
            </a:pPr>
            <a:endParaRPr lang="en-US" sz="2000" dirty="0" smtClean="0"/>
          </a:p>
          <a:p>
            <a:pPr eaLnBrk="1" hangingPunct="1">
              <a:lnSpc>
                <a:spcPct val="80000"/>
              </a:lnSpc>
              <a:defRPr/>
            </a:pPr>
            <a:r>
              <a:rPr lang="en-US" sz="2400" dirty="0" smtClean="0"/>
              <a:t>Using the United Nations for diplomacy which is good</a:t>
            </a:r>
          </a:p>
          <a:p>
            <a:pPr eaLnBrk="1" hangingPunct="1">
              <a:lnSpc>
                <a:spcPct val="80000"/>
              </a:lnSpc>
              <a:defRPr/>
            </a:pPr>
            <a:r>
              <a:rPr lang="en-US" sz="2400" dirty="0" smtClean="0"/>
              <a:t>Validates the United Nation’s role in global politics</a:t>
            </a:r>
          </a:p>
          <a:p>
            <a:pPr eaLnBrk="1" hangingPunct="1">
              <a:lnSpc>
                <a:spcPct val="80000"/>
              </a:lnSpc>
              <a:defRPr/>
            </a:pPr>
            <a:endParaRPr lang="en-US" sz="2400" dirty="0" smtClean="0"/>
          </a:p>
          <a:p>
            <a:pPr eaLnBrk="1" hangingPunct="1">
              <a:lnSpc>
                <a:spcPct val="80000"/>
              </a:lnSpc>
              <a:defRPr/>
            </a:pPr>
            <a:endParaRPr lang="en-US" sz="2000" dirty="0" smtClean="0"/>
          </a:p>
        </p:txBody>
      </p:sp>
      <p:sp>
        <p:nvSpPr>
          <p:cNvPr id="29701" name="Rectangle 5"/>
          <p:cNvSpPr>
            <a:spLocks noGrp="1" noChangeArrowheads="1"/>
          </p:cNvSpPr>
          <p:nvPr>
            <p:ph type="body" sz="half" idx="2"/>
          </p:nvPr>
        </p:nvSpPr>
        <p:spPr>
          <a:xfrm>
            <a:off x="4648200" y="1600200"/>
            <a:ext cx="4038600" cy="4276725"/>
          </a:xfrm>
        </p:spPr>
        <p:txBody>
          <a:bodyPr/>
          <a:lstStyle/>
          <a:p>
            <a:pPr algn="ctr" eaLnBrk="1" hangingPunct="1">
              <a:lnSpc>
                <a:spcPct val="80000"/>
              </a:lnSpc>
              <a:buFont typeface="Wingdings" pitchFamily="2" charset="2"/>
              <a:buNone/>
              <a:defRPr/>
            </a:pPr>
            <a:r>
              <a:rPr lang="en-US" sz="2400" b="1" u="sng" dirty="0" smtClean="0"/>
              <a:t>CONS</a:t>
            </a:r>
          </a:p>
          <a:p>
            <a:pPr eaLnBrk="1" hangingPunct="1">
              <a:lnSpc>
                <a:spcPct val="80000"/>
              </a:lnSpc>
              <a:buFont typeface="Wingdings" pitchFamily="2" charset="2"/>
              <a:buNone/>
              <a:defRPr/>
            </a:pPr>
            <a:endParaRPr lang="en-US" sz="2000" dirty="0" smtClean="0"/>
          </a:p>
          <a:p>
            <a:pPr eaLnBrk="1" hangingPunct="1">
              <a:lnSpc>
                <a:spcPct val="80000"/>
              </a:lnSpc>
              <a:defRPr/>
            </a:pPr>
            <a:r>
              <a:rPr lang="en-US" sz="2400" dirty="0" smtClean="0"/>
              <a:t>Takes too long</a:t>
            </a:r>
          </a:p>
          <a:p>
            <a:pPr eaLnBrk="1" hangingPunct="1">
              <a:lnSpc>
                <a:spcPct val="80000"/>
              </a:lnSpc>
              <a:defRPr/>
            </a:pPr>
            <a:r>
              <a:rPr lang="en-US" sz="2400" dirty="0" smtClean="0"/>
              <a:t>Could appear indecisive</a:t>
            </a:r>
          </a:p>
          <a:p>
            <a:pPr eaLnBrk="1" hangingPunct="1">
              <a:lnSpc>
                <a:spcPct val="80000"/>
              </a:lnSpc>
              <a:defRPr/>
            </a:pPr>
            <a:r>
              <a:rPr lang="en-US" sz="2400" dirty="0" smtClean="0"/>
              <a:t>Too many interest groups</a:t>
            </a:r>
          </a:p>
          <a:p>
            <a:pPr eaLnBrk="1" hangingPunct="1">
              <a:lnSpc>
                <a:spcPct val="80000"/>
              </a:lnSpc>
              <a:defRPr/>
            </a:pPr>
            <a:r>
              <a:rPr lang="en-US" sz="2400" dirty="0" smtClean="0"/>
              <a:t>Russia and the United States both have veto powers on the Security Council – hard to reach a consensus </a:t>
            </a:r>
          </a:p>
        </p:txBody>
      </p:sp>
      <p:sp>
        <p:nvSpPr>
          <p:cNvPr id="29703" name="Text Box 7"/>
          <p:cNvSpPr txBox="1">
            <a:spLocks noChangeArrowheads="1"/>
          </p:cNvSpPr>
          <p:nvPr/>
        </p:nvSpPr>
        <p:spPr bwMode="auto">
          <a:xfrm>
            <a:off x="2051050" y="6092825"/>
            <a:ext cx="6408738" cy="366713"/>
          </a:xfrm>
          <a:prstGeom prst="rect">
            <a:avLst/>
          </a:prstGeom>
          <a:noFill/>
          <a:ln w="9525">
            <a:noFill/>
            <a:miter lim="800000"/>
            <a:headEnd/>
            <a:tailEnd/>
          </a:ln>
          <a:effectLst/>
        </p:spPr>
        <p:txBody>
          <a:bodyPr>
            <a:spAutoFit/>
          </a:bodyPr>
          <a:lstStyle/>
          <a:p>
            <a:pPr>
              <a:spcBef>
                <a:spcPct val="50000"/>
              </a:spcBef>
              <a:defRPr/>
            </a:pPr>
            <a:r>
              <a:rPr lang="en-US">
                <a:effectLst>
                  <a:outerShdw blurRad="38100" dist="38100" dir="2700000" algn="tl">
                    <a:srgbClr val="000000"/>
                  </a:outerShdw>
                </a:effectLst>
              </a:rPr>
              <a:t>Good option in conjunction with another choice</a:t>
            </a:r>
          </a:p>
        </p:txBody>
      </p:sp>
      <p:sp>
        <p:nvSpPr>
          <p:cNvPr id="15366" name="Text Box 8"/>
          <p:cNvSpPr txBox="1">
            <a:spLocks noChangeArrowheads="1"/>
          </p:cNvSpPr>
          <p:nvPr/>
        </p:nvSpPr>
        <p:spPr bwMode="auto">
          <a:xfrm>
            <a:off x="755650" y="6092825"/>
            <a:ext cx="1512888" cy="366713"/>
          </a:xfrm>
          <a:prstGeom prst="rect">
            <a:avLst/>
          </a:prstGeom>
          <a:noFill/>
          <a:ln w="9525">
            <a:noFill/>
            <a:miter lim="800000"/>
            <a:headEnd/>
            <a:tailEnd/>
          </a:ln>
        </p:spPr>
        <p:txBody>
          <a:bodyPr>
            <a:spAutoFit/>
          </a:bodyPr>
          <a:lstStyle/>
          <a:p>
            <a:pPr>
              <a:spcBef>
                <a:spcPct val="50000"/>
              </a:spcBef>
            </a:pPr>
            <a:r>
              <a:rPr lang="en-US"/>
              <a:t>DECISION: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smtClean="0"/>
              <a:t>Naval Blockade</a:t>
            </a:r>
          </a:p>
        </p:txBody>
      </p:sp>
      <p:sp>
        <p:nvSpPr>
          <p:cNvPr id="37891" name="Rectangle 3"/>
          <p:cNvSpPr>
            <a:spLocks noGrp="1" noChangeArrowheads="1"/>
          </p:cNvSpPr>
          <p:nvPr>
            <p:ph type="body" sz="half" idx="1"/>
          </p:nvPr>
        </p:nvSpPr>
        <p:spPr>
          <a:xfrm>
            <a:off x="468313" y="1628775"/>
            <a:ext cx="4038600" cy="3989388"/>
          </a:xfrm>
        </p:spPr>
        <p:txBody>
          <a:bodyPr/>
          <a:lstStyle/>
          <a:p>
            <a:pPr algn="ctr" eaLnBrk="1" hangingPunct="1">
              <a:buFont typeface="Wingdings" pitchFamily="2" charset="2"/>
              <a:buNone/>
              <a:defRPr/>
            </a:pPr>
            <a:r>
              <a:rPr lang="en-US" b="1" u="sng" dirty="0" smtClean="0"/>
              <a:t>PROS</a:t>
            </a:r>
          </a:p>
          <a:p>
            <a:pPr eaLnBrk="1" hangingPunct="1">
              <a:buFont typeface="Wingdings" pitchFamily="2" charset="2"/>
              <a:buNone/>
              <a:defRPr/>
            </a:pPr>
            <a:endParaRPr lang="en-US" sz="2400" dirty="0" smtClean="0"/>
          </a:p>
          <a:p>
            <a:pPr eaLnBrk="1" hangingPunct="1">
              <a:defRPr/>
            </a:pPr>
            <a:r>
              <a:rPr lang="en-US" sz="2400" dirty="0" smtClean="0"/>
              <a:t>Its not war and it is a show of strength without missiles</a:t>
            </a:r>
          </a:p>
          <a:p>
            <a:pPr eaLnBrk="1" hangingPunct="1">
              <a:defRPr/>
            </a:pPr>
            <a:r>
              <a:rPr lang="en-US" sz="2400" dirty="0" smtClean="0"/>
              <a:t>A Naval quarantine is an effective way of turning away missiles</a:t>
            </a:r>
          </a:p>
          <a:p>
            <a:pPr eaLnBrk="1" hangingPunct="1">
              <a:defRPr/>
            </a:pPr>
            <a:endParaRPr lang="en-US" sz="2400" dirty="0" smtClean="0"/>
          </a:p>
          <a:p>
            <a:pPr eaLnBrk="1" hangingPunct="1">
              <a:defRPr/>
            </a:pPr>
            <a:endParaRPr lang="en-US" sz="2400" dirty="0" smtClean="0"/>
          </a:p>
        </p:txBody>
      </p:sp>
      <p:sp>
        <p:nvSpPr>
          <p:cNvPr id="37892" name="Rectangle 4"/>
          <p:cNvSpPr>
            <a:spLocks noGrp="1" noChangeArrowheads="1"/>
          </p:cNvSpPr>
          <p:nvPr>
            <p:ph type="body" sz="half" idx="2"/>
          </p:nvPr>
        </p:nvSpPr>
        <p:spPr>
          <a:xfrm>
            <a:off x="4648200" y="1600200"/>
            <a:ext cx="4038600" cy="4276725"/>
          </a:xfrm>
        </p:spPr>
        <p:txBody>
          <a:bodyPr/>
          <a:lstStyle/>
          <a:p>
            <a:pPr algn="ctr" eaLnBrk="1" hangingPunct="1">
              <a:buFont typeface="Wingdings" pitchFamily="2" charset="2"/>
              <a:buNone/>
              <a:defRPr/>
            </a:pPr>
            <a:r>
              <a:rPr lang="en-US" b="1" u="sng" dirty="0" smtClean="0"/>
              <a:t>CONS</a:t>
            </a:r>
          </a:p>
          <a:p>
            <a:pPr eaLnBrk="1" hangingPunct="1">
              <a:buFont typeface="Wingdings" pitchFamily="2" charset="2"/>
              <a:buNone/>
              <a:defRPr/>
            </a:pPr>
            <a:endParaRPr lang="en-US" sz="2400" dirty="0" smtClean="0"/>
          </a:p>
          <a:p>
            <a:pPr eaLnBrk="1" hangingPunct="1">
              <a:defRPr/>
            </a:pPr>
            <a:r>
              <a:rPr lang="en-US" sz="2400" dirty="0" smtClean="0"/>
              <a:t>Puts the United States in direct confrontation with the USSR</a:t>
            </a:r>
          </a:p>
          <a:p>
            <a:pPr eaLnBrk="1" hangingPunct="1">
              <a:defRPr/>
            </a:pPr>
            <a:r>
              <a:rPr lang="en-US" sz="2400" dirty="0" smtClean="0"/>
              <a:t>Sinking a soviet ship is an act of war</a:t>
            </a:r>
          </a:p>
          <a:p>
            <a:pPr eaLnBrk="1" hangingPunct="1">
              <a:buFont typeface="Wingdings" pitchFamily="2" charset="2"/>
              <a:buNone/>
              <a:defRPr/>
            </a:pPr>
            <a:endParaRPr lang="en-US" sz="2400" dirty="0" smtClean="0"/>
          </a:p>
          <a:p>
            <a:pPr eaLnBrk="1" hangingPunct="1">
              <a:buFont typeface="Wingdings" pitchFamily="2" charset="2"/>
              <a:buNone/>
              <a:defRPr/>
            </a:pPr>
            <a:endParaRPr lang="en-US" sz="2400" dirty="0" smtClean="0"/>
          </a:p>
        </p:txBody>
      </p:sp>
      <p:sp>
        <p:nvSpPr>
          <p:cNvPr id="37893" name="Text Box 5"/>
          <p:cNvSpPr txBox="1">
            <a:spLocks noChangeArrowheads="1"/>
          </p:cNvSpPr>
          <p:nvPr/>
        </p:nvSpPr>
        <p:spPr bwMode="auto">
          <a:xfrm>
            <a:off x="2051050" y="6092825"/>
            <a:ext cx="6408738" cy="366713"/>
          </a:xfrm>
          <a:prstGeom prst="rect">
            <a:avLst/>
          </a:prstGeom>
          <a:noFill/>
          <a:ln w="9525">
            <a:noFill/>
            <a:miter lim="800000"/>
            <a:headEnd/>
            <a:tailEnd/>
          </a:ln>
          <a:effectLst/>
        </p:spPr>
        <p:txBody>
          <a:bodyPr>
            <a:spAutoFit/>
          </a:bodyPr>
          <a:lstStyle/>
          <a:p>
            <a:pPr>
              <a:spcBef>
                <a:spcPct val="50000"/>
              </a:spcBef>
              <a:defRPr/>
            </a:pPr>
            <a:r>
              <a:rPr lang="en-US">
                <a:effectLst>
                  <a:outerShdw blurRad="38100" dist="38100" dir="2700000" algn="tl">
                    <a:srgbClr val="000000"/>
                  </a:outerShdw>
                </a:effectLst>
              </a:rPr>
              <a:t>Safer than an air strike or full invasion</a:t>
            </a:r>
          </a:p>
        </p:txBody>
      </p:sp>
      <p:sp>
        <p:nvSpPr>
          <p:cNvPr id="16390" name="Text Box 6"/>
          <p:cNvSpPr txBox="1">
            <a:spLocks noChangeArrowheads="1"/>
          </p:cNvSpPr>
          <p:nvPr/>
        </p:nvSpPr>
        <p:spPr bwMode="auto">
          <a:xfrm>
            <a:off x="714375" y="6072188"/>
            <a:ext cx="1512888" cy="366712"/>
          </a:xfrm>
          <a:prstGeom prst="rect">
            <a:avLst/>
          </a:prstGeom>
          <a:noFill/>
          <a:ln w="9525">
            <a:noFill/>
            <a:miter lim="800000"/>
            <a:headEnd/>
            <a:tailEnd/>
          </a:ln>
        </p:spPr>
        <p:txBody>
          <a:bodyPr>
            <a:spAutoFit/>
          </a:bodyPr>
          <a:lstStyle/>
          <a:p>
            <a:pPr>
              <a:spcBef>
                <a:spcPct val="50000"/>
              </a:spcBef>
            </a:pPr>
            <a:r>
              <a:rPr lang="en-US"/>
              <a:t>DECISION:</a:t>
            </a:r>
          </a:p>
        </p:txBody>
      </p:sp>
      <p:pic>
        <p:nvPicPr>
          <p:cNvPr id="16391" name="Picture 8" descr="cuban"/>
          <p:cNvPicPr>
            <a:picLocks noChangeAspect="1" noChangeArrowheads="1"/>
          </p:cNvPicPr>
          <p:nvPr/>
        </p:nvPicPr>
        <p:blipFill>
          <a:blip r:embed="rId2" cstate="print"/>
          <a:srcRect/>
          <a:stretch>
            <a:fillRect/>
          </a:stretch>
        </p:blipFill>
        <p:spPr bwMode="auto">
          <a:xfrm>
            <a:off x="6767513" y="4652963"/>
            <a:ext cx="2268537" cy="2041525"/>
          </a:xfrm>
          <a:prstGeom prst="rect">
            <a:avLst/>
          </a:prstGeom>
          <a:noFill/>
          <a:ln w="25400">
            <a:solidFill>
              <a:srgbClr val="000000"/>
            </a:solid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p:txBody>
          <a:bodyPr/>
          <a:lstStyle/>
          <a:p>
            <a:pPr eaLnBrk="1" hangingPunct="1">
              <a:defRPr/>
            </a:pPr>
            <a:r>
              <a:rPr lang="en-US" smtClean="0"/>
              <a:t>Strategic Airstrike</a:t>
            </a:r>
          </a:p>
        </p:txBody>
      </p:sp>
      <p:sp>
        <p:nvSpPr>
          <p:cNvPr id="33799" name="Rectangle 7"/>
          <p:cNvSpPr>
            <a:spLocks noGrp="1" noChangeArrowheads="1"/>
          </p:cNvSpPr>
          <p:nvPr>
            <p:ph type="body" sz="half" idx="1"/>
          </p:nvPr>
        </p:nvSpPr>
        <p:spPr/>
        <p:txBody>
          <a:bodyPr/>
          <a:lstStyle/>
          <a:p>
            <a:pPr algn="ctr" eaLnBrk="1" hangingPunct="1">
              <a:buFont typeface="Wingdings" pitchFamily="2" charset="2"/>
              <a:buNone/>
              <a:defRPr/>
            </a:pPr>
            <a:r>
              <a:rPr lang="en-US" sz="3200" b="1" u="sng" dirty="0" smtClean="0"/>
              <a:t>PROS</a:t>
            </a:r>
            <a:endParaRPr lang="en-US" dirty="0" smtClean="0"/>
          </a:p>
          <a:p>
            <a:pPr eaLnBrk="1" hangingPunct="1">
              <a:defRPr/>
            </a:pPr>
            <a:endParaRPr lang="en-US" dirty="0" smtClean="0"/>
          </a:p>
          <a:p>
            <a:pPr eaLnBrk="1" hangingPunct="1">
              <a:defRPr/>
            </a:pPr>
            <a:r>
              <a:rPr lang="en-US" dirty="0" smtClean="0"/>
              <a:t>Will effectively knock out Soviet missiles</a:t>
            </a:r>
          </a:p>
          <a:p>
            <a:pPr eaLnBrk="1" hangingPunct="1">
              <a:defRPr/>
            </a:pPr>
            <a:r>
              <a:rPr lang="en-US" dirty="0" smtClean="0"/>
              <a:t>Good show of American strength</a:t>
            </a:r>
          </a:p>
          <a:p>
            <a:pPr eaLnBrk="1" hangingPunct="1">
              <a:defRPr/>
            </a:pPr>
            <a:endParaRPr lang="en-US" dirty="0" smtClean="0"/>
          </a:p>
        </p:txBody>
      </p:sp>
      <p:sp>
        <p:nvSpPr>
          <p:cNvPr id="33798" name="Rectangle 6"/>
          <p:cNvSpPr>
            <a:spLocks noGrp="1" noChangeArrowheads="1"/>
          </p:cNvSpPr>
          <p:nvPr>
            <p:ph type="body" sz="half" idx="2"/>
          </p:nvPr>
        </p:nvSpPr>
        <p:spPr/>
        <p:txBody>
          <a:bodyPr/>
          <a:lstStyle/>
          <a:p>
            <a:pPr algn="ctr" eaLnBrk="1" hangingPunct="1">
              <a:buFont typeface="Wingdings" pitchFamily="2" charset="2"/>
              <a:buNone/>
              <a:defRPr/>
            </a:pPr>
            <a:r>
              <a:rPr lang="en-US" sz="3200" b="1" u="sng" dirty="0" smtClean="0"/>
              <a:t>CONS</a:t>
            </a:r>
          </a:p>
          <a:p>
            <a:pPr algn="ctr" eaLnBrk="1" hangingPunct="1">
              <a:buFont typeface="Wingdings" pitchFamily="2" charset="2"/>
              <a:buNone/>
              <a:defRPr/>
            </a:pPr>
            <a:endParaRPr lang="en-US" sz="2400" dirty="0" smtClean="0"/>
          </a:p>
          <a:p>
            <a:pPr eaLnBrk="1" hangingPunct="1">
              <a:defRPr/>
            </a:pPr>
            <a:r>
              <a:rPr lang="en-US" dirty="0" smtClean="0"/>
              <a:t>When Soviet missiles are destroyed it is likely that Soviet soldiers will die as well – this is an act of war</a:t>
            </a:r>
          </a:p>
          <a:p>
            <a:pPr eaLnBrk="1" hangingPunct="1">
              <a:defRPr/>
            </a:pPr>
            <a:endParaRPr lang="en-US" dirty="0" smtClean="0"/>
          </a:p>
        </p:txBody>
      </p:sp>
      <p:sp>
        <p:nvSpPr>
          <p:cNvPr id="17413" name="Rectangle 8"/>
          <p:cNvSpPr>
            <a:spLocks noChangeArrowheads="1"/>
          </p:cNvSpPr>
          <p:nvPr/>
        </p:nvSpPr>
        <p:spPr bwMode="auto">
          <a:xfrm>
            <a:off x="1042988" y="6237288"/>
            <a:ext cx="1468437" cy="366712"/>
          </a:xfrm>
          <a:prstGeom prst="rect">
            <a:avLst/>
          </a:prstGeom>
          <a:noFill/>
          <a:ln w="9525">
            <a:noFill/>
            <a:miter lim="800000"/>
            <a:headEnd/>
            <a:tailEnd/>
          </a:ln>
        </p:spPr>
        <p:txBody>
          <a:bodyPr wrap="none">
            <a:spAutoFit/>
          </a:bodyPr>
          <a:lstStyle/>
          <a:p>
            <a:r>
              <a:rPr lang="en-US"/>
              <a:t>DECISION:</a:t>
            </a:r>
          </a:p>
        </p:txBody>
      </p:sp>
      <p:sp>
        <p:nvSpPr>
          <p:cNvPr id="33801" name="Rectangle 9"/>
          <p:cNvSpPr>
            <a:spLocks noChangeArrowheads="1"/>
          </p:cNvSpPr>
          <p:nvPr/>
        </p:nvSpPr>
        <p:spPr bwMode="auto">
          <a:xfrm>
            <a:off x="2484438" y="6237288"/>
            <a:ext cx="5875337" cy="366712"/>
          </a:xfrm>
          <a:prstGeom prst="rect">
            <a:avLst/>
          </a:prstGeom>
          <a:noFill/>
          <a:ln w="9525">
            <a:noFill/>
            <a:miter lim="800000"/>
            <a:headEnd/>
            <a:tailEnd/>
          </a:ln>
          <a:effectLst/>
        </p:spPr>
        <p:txBody>
          <a:bodyPr wrap="none">
            <a:spAutoFit/>
          </a:bodyPr>
          <a:lstStyle/>
          <a:p>
            <a:pPr>
              <a:spcBef>
                <a:spcPct val="50000"/>
              </a:spcBef>
              <a:defRPr/>
            </a:pPr>
            <a:r>
              <a:rPr lang="en-US" dirty="0">
                <a:effectLst>
                  <a:outerShdw blurRad="38100" dist="38100" dir="2700000" algn="tl">
                    <a:srgbClr val="000000"/>
                  </a:outerShdw>
                </a:effectLst>
              </a:rPr>
              <a:t>Option number two but would prefer not to use it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noChangeArrowheads="1"/>
          </p:cNvSpPr>
          <p:nvPr>
            <p:ph type="title"/>
          </p:nvPr>
        </p:nvSpPr>
        <p:spPr>
          <a:xfrm>
            <a:off x="0" y="274638"/>
            <a:ext cx="9144000" cy="1143000"/>
          </a:xfrm>
        </p:spPr>
        <p:txBody>
          <a:bodyPr/>
          <a:lstStyle/>
          <a:p>
            <a:r>
              <a:rPr lang="en-US"/>
              <a:t>Conflict Between France &amp; Vietnam</a:t>
            </a:r>
          </a:p>
        </p:txBody>
      </p:sp>
      <p:sp>
        <p:nvSpPr>
          <p:cNvPr id="4102" name="Rectangle 6"/>
          <p:cNvSpPr>
            <a:spLocks noGrp="1" noChangeArrowheads="1"/>
          </p:cNvSpPr>
          <p:nvPr>
            <p:ph type="body" sz="half" idx="1"/>
          </p:nvPr>
        </p:nvSpPr>
        <p:spPr>
          <a:xfrm>
            <a:off x="228600" y="1447800"/>
            <a:ext cx="5029200" cy="4953000"/>
          </a:xfrm>
        </p:spPr>
        <p:txBody>
          <a:bodyPr>
            <a:normAutofit lnSpcReduction="10000"/>
          </a:bodyPr>
          <a:lstStyle/>
          <a:p>
            <a:r>
              <a:rPr lang="en-US" sz="2800" dirty="0"/>
              <a:t>The Vietnam War </a:t>
            </a:r>
            <a:r>
              <a:rPr lang="en-US" sz="2800" b="1" dirty="0"/>
              <a:t>grew out of the long conflict between France and Vietnam</a:t>
            </a:r>
            <a:r>
              <a:rPr lang="en-US" sz="2800" dirty="0"/>
              <a:t>.</a:t>
            </a:r>
            <a:r>
              <a:rPr lang="en-US" sz="2400" dirty="0"/>
              <a:t> </a:t>
            </a:r>
          </a:p>
          <a:p>
            <a:pPr lvl="1"/>
            <a:r>
              <a:rPr lang="en-US" sz="2400" dirty="0"/>
              <a:t>In July 1954, after one hundred years of colonial rule, a defeated France was forced to leave Vietnam.</a:t>
            </a:r>
          </a:p>
          <a:p>
            <a:pPr lvl="1"/>
            <a:r>
              <a:rPr lang="en-US" sz="2400" dirty="0">
                <a:solidFill>
                  <a:srgbClr val="FF0000"/>
                </a:solidFill>
              </a:rPr>
              <a:t>Nationalist forces </a:t>
            </a:r>
            <a:r>
              <a:rPr lang="en-US" sz="2400" dirty="0"/>
              <a:t>under the direction of General Vo Nguyen </a:t>
            </a:r>
            <a:r>
              <a:rPr lang="en-US" sz="2400" dirty="0" err="1"/>
              <a:t>Giap</a:t>
            </a:r>
            <a:r>
              <a:rPr lang="en-US" sz="2400" dirty="0"/>
              <a:t> </a:t>
            </a:r>
            <a:r>
              <a:rPr lang="en-US" sz="2400" dirty="0">
                <a:solidFill>
                  <a:srgbClr val="FF0000"/>
                </a:solidFill>
              </a:rPr>
              <a:t>defeated the allied French troops </a:t>
            </a:r>
            <a:r>
              <a:rPr lang="en-US" sz="2400" dirty="0"/>
              <a:t>at the remote mountain outpost of </a:t>
            </a:r>
            <a:r>
              <a:rPr lang="en-US" sz="2400" dirty="0" err="1"/>
              <a:t>Dien</a:t>
            </a:r>
            <a:r>
              <a:rPr lang="en-US" sz="2400" dirty="0"/>
              <a:t> Bien </a:t>
            </a:r>
            <a:r>
              <a:rPr lang="en-US" sz="2400" dirty="0" err="1"/>
              <a:t>Phu</a:t>
            </a:r>
            <a:r>
              <a:rPr lang="en-US" sz="2400" dirty="0"/>
              <a:t> </a:t>
            </a:r>
            <a:r>
              <a:rPr lang="en-US" sz="2400" dirty="0">
                <a:solidFill>
                  <a:srgbClr val="FF0000"/>
                </a:solidFill>
              </a:rPr>
              <a:t>in the northwest corner of Vietnam</a:t>
            </a:r>
            <a:r>
              <a:rPr lang="en-US" sz="2400" dirty="0"/>
              <a:t>.</a:t>
            </a:r>
          </a:p>
        </p:txBody>
      </p:sp>
      <p:pic>
        <p:nvPicPr>
          <p:cNvPr id="4104" name="Picture 8" descr="DBPaffiche"/>
          <p:cNvPicPr>
            <a:picLocks noGrp="1" noChangeAspect="1" noChangeArrowheads="1"/>
          </p:cNvPicPr>
          <p:nvPr>
            <p:ph sz="half" idx="2"/>
          </p:nvPr>
        </p:nvPicPr>
        <p:blipFill>
          <a:blip r:embed="rId2" cstate="print"/>
          <a:srcRect/>
          <a:stretch>
            <a:fillRect/>
          </a:stretch>
        </p:blipFill>
        <p:spPr>
          <a:xfrm>
            <a:off x="5421313" y="1600200"/>
            <a:ext cx="3425825" cy="4800600"/>
          </a:xfrm>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smtClean="0"/>
              <a:t>Invasion</a:t>
            </a:r>
          </a:p>
        </p:txBody>
      </p:sp>
      <p:sp>
        <p:nvSpPr>
          <p:cNvPr id="38916" name="Rectangle 4"/>
          <p:cNvSpPr>
            <a:spLocks noGrp="1" noChangeArrowheads="1"/>
          </p:cNvSpPr>
          <p:nvPr>
            <p:ph type="body" sz="half" idx="1"/>
          </p:nvPr>
        </p:nvSpPr>
        <p:spPr/>
        <p:txBody>
          <a:bodyPr/>
          <a:lstStyle/>
          <a:p>
            <a:pPr algn="ctr" eaLnBrk="1" hangingPunct="1">
              <a:buFont typeface="Wingdings" pitchFamily="2" charset="2"/>
              <a:buNone/>
              <a:defRPr/>
            </a:pPr>
            <a:r>
              <a:rPr lang="en-US" sz="3200" b="1" u="sng" dirty="0" smtClean="0"/>
              <a:t>PROS</a:t>
            </a:r>
          </a:p>
          <a:p>
            <a:pPr eaLnBrk="1" hangingPunct="1">
              <a:buFont typeface="Wingdings" pitchFamily="2" charset="2"/>
              <a:buNone/>
              <a:defRPr/>
            </a:pPr>
            <a:endParaRPr lang="en-US" sz="2400" dirty="0" smtClean="0"/>
          </a:p>
          <a:p>
            <a:pPr eaLnBrk="1" hangingPunct="1">
              <a:defRPr/>
            </a:pPr>
            <a:r>
              <a:rPr lang="en-US" sz="2400" dirty="0" smtClean="0"/>
              <a:t>The United States secures Cuba and ensures nuclear safety from the country</a:t>
            </a:r>
          </a:p>
          <a:p>
            <a:pPr eaLnBrk="1" hangingPunct="1">
              <a:defRPr/>
            </a:pPr>
            <a:r>
              <a:rPr lang="en-US" sz="2400" dirty="0" smtClean="0"/>
              <a:t>The United States sends a clear message to the Soviets to stay out of the west</a:t>
            </a:r>
          </a:p>
        </p:txBody>
      </p:sp>
      <p:sp>
        <p:nvSpPr>
          <p:cNvPr id="38917" name="Rectangle 5"/>
          <p:cNvSpPr>
            <a:spLocks noGrp="1" noChangeArrowheads="1"/>
          </p:cNvSpPr>
          <p:nvPr>
            <p:ph type="body" sz="half" idx="2"/>
          </p:nvPr>
        </p:nvSpPr>
        <p:spPr/>
        <p:txBody>
          <a:bodyPr/>
          <a:lstStyle/>
          <a:p>
            <a:pPr algn="ctr" eaLnBrk="1" hangingPunct="1">
              <a:buFont typeface="Wingdings" pitchFamily="2" charset="2"/>
              <a:buNone/>
              <a:defRPr/>
            </a:pPr>
            <a:r>
              <a:rPr lang="en-US" sz="3200" b="1" u="sng" dirty="0" smtClean="0"/>
              <a:t>CONS</a:t>
            </a:r>
          </a:p>
          <a:p>
            <a:pPr eaLnBrk="1" hangingPunct="1">
              <a:buFont typeface="Wingdings" pitchFamily="2" charset="2"/>
              <a:buNone/>
              <a:defRPr/>
            </a:pPr>
            <a:endParaRPr lang="en-US" sz="2400" dirty="0" smtClean="0"/>
          </a:p>
          <a:p>
            <a:pPr eaLnBrk="1" hangingPunct="1">
              <a:defRPr/>
            </a:pPr>
            <a:r>
              <a:rPr lang="en-US" sz="2400" dirty="0" smtClean="0"/>
              <a:t>A full invasion would surely kill Soviet soldiers which would be considered an act of war</a:t>
            </a:r>
          </a:p>
          <a:p>
            <a:pPr eaLnBrk="1" hangingPunct="1">
              <a:defRPr/>
            </a:pPr>
            <a:r>
              <a:rPr lang="en-US" sz="2400" dirty="0" smtClean="0"/>
              <a:t>The nuclear consequences could be disastrous</a:t>
            </a:r>
          </a:p>
        </p:txBody>
      </p:sp>
      <p:sp>
        <p:nvSpPr>
          <p:cNvPr id="18437" name="Rectangle 6"/>
          <p:cNvSpPr>
            <a:spLocks noChangeArrowheads="1"/>
          </p:cNvSpPr>
          <p:nvPr/>
        </p:nvSpPr>
        <p:spPr bwMode="auto">
          <a:xfrm>
            <a:off x="900113" y="6237288"/>
            <a:ext cx="1468437" cy="366712"/>
          </a:xfrm>
          <a:prstGeom prst="rect">
            <a:avLst/>
          </a:prstGeom>
          <a:noFill/>
          <a:ln w="9525">
            <a:noFill/>
            <a:miter lim="800000"/>
            <a:headEnd/>
            <a:tailEnd/>
          </a:ln>
        </p:spPr>
        <p:txBody>
          <a:bodyPr wrap="none">
            <a:spAutoFit/>
          </a:bodyPr>
          <a:lstStyle/>
          <a:p>
            <a:r>
              <a:rPr lang="en-US"/>
              <a:t>DECISION:</a:t>
            </a:r>
          </a:p>
        </p:txBody>
      </p:sp>
      <p:sp>
        <p:nvSpPr>
          <p:cNvPr id="38919" name="Rectangle 7"/>
          <p:cNvSpPr>
            <a:spLocks noChangeArrowheads="1"/>
          </p:cNvSpPr>
          <p:nvPr/>
        </p:nvSpPr>
        <p:spPr bwMode="auto">
          <a:xfrm>
            <a:off x="2339975" y="6237288"/>
            <a:ext cx="5145088" cy="366712"/>
          </a:xfrm>
          <a:prstGeom prst="rect">
            <a:avLst/>
          </a:prstGeom>
          <a:noFill/>
          <a:ln w="9525">
            <a:noFill/>
            <a:miter lim="800000"/>
            <a:headEnd/>
            <a:tailEnd/>
          </a:ln>
          <a:effectLst/>
        </p:spPr>
        <p:txBody>
          <a:bodyPr wrap="none">
            <a:spAutoFit/>
          </a:bodyPr>
          <a:lstStyle/>
          <a:p>
            <a:pPr>
              <a:spcBef>
                <a:spcPct val="50000"/>
              </a:spcBef>
              <a:defRPr/>
            </a:pPr>
            <a:r>
              <a:rPr lang="en-US" dirty="0">
                <a:effectLst>
                  <a:outerShdw blurRad="38100" dist="38100" dir="2700000" algn="tl">
                    <a:srgbClr val="000000"/>
                  </a:outerShdw>
                </a:effectLst>
              </a:rPr>
              <a:t>Too risky, can only be used as a last resort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68313" y="0"/>
            <a:ext cx="8229600" cy="847725"/>
          </a:xfrm>
        </p:spPr>
        <p:txBody>
          <a:bodyPr/>
          <a:lstStyle/>
          <a:p>
            <a:pPr eaLnBrk="1" hangingPunct="1">
              <a:defRPr/>
            </a:pPr>
            <a:r>
              <a:rPr lang="en-US" smtClean="0"/>
              <a:t>What Happened?</a:t>
            </a:r>
          </a:p>
        </p:txBody>
      </p:sp>
      <p:sp>
        <p:nvSpPr>
          <p:cNvPr id="47107" name="Rectangle 3"/>
          <p:cNvSpPr>
            <a:spLocks noGrp="1" noChangeArrowheads="1"/>
          </p:cNvSpPr>
          <p:nvPr>
            <p:ph type="body" idx="1"/>
          </p:nvPr>
        </p:nvSpPr>
        <p:spPr>
          <a:xfrm>
            <a:off x="152400" y="1066800"/>
            <a:ext cx="4572000" cy="5543550"/>
          </a:xfrm>
        </p:spPr>
        <p:txBody>
          <a:bodyPr/>
          <a:lstStyle/>
          <a:p>
            <a:pPr eaLnBrk="1" hangingPunct="1">
              <a:lnSpc>
                <a:spcPct val="80000"/>
              </a:lnSpc>
              <a:defRPr/>
            </a:pPr>
            <a:r>
              <a:rPr lang="en-US" sz="1900" dirty="0" smtClean="0">
                <a:solidFill>
                  <a:srgbClr val="FF0000"/>
                </a:solidFill>
              </a:rPr>
              <a:t>On October 26 </a:t>
            </a:r>
            <a:r>
              <a:rPr lang="en-US" sz="1900" dirty="0" smtClean="0"/>
              <a:t>the Soviet Union offered to </a:t>
            </a:r>
            <a:r>
              <a:rPr lang="en-US" sz="1900" b="1" dirty="0" smtClean="0"/>
              <a:t>withdraw the missiles in return for a U.S. guarantee not to invade Cuba </a:t>
            </a:r>
            <a:r>
              <a:rPr lang="en-US" sz="1900" dirty="0" smtClean="0"/>
              <a:t>or support any invasion. </a:t>
            </a:r>
          </a:p>
          <a:p>
            <a:pPr eaLnBrk="1" hangingPunct="1">
              <a:lnSpc>
                <a:spcPct val="80000"/>
              </a:lnSpc>
              <a:defRPr/>
            </a:pPr>
            <a:r>
              <a:rPr lang="en-US" sz="1900" dirty="0" smtClean="0">
                <a:solidFill>
                  <a:srgbClr val="FF0000"/>
                </a:solidFill>
              </a:rPr>
              <a:t>On October 27 </a:t>
            </a:r>
            <a:r>
              <a:rPr lang="en-US" sz="1900" dirty="0" smtClean="0"/>
              <a:t>the USSR called for the </a:t>
            </a:r>
            <a:r>
              <a:rPr lang="en-US" sz="1900" b="1" dirty="0" smtClean="0"/>
              <a:t>withdrawal of U.S. missiles from Turkey </a:t>
            </a:r>
            <a:r>
              <a:rPr lang="en-US" sz="1900" dirty="0" smtClean="0"/>
              <a:t>in addition to the demands of the 26th. </a:t>
            </a:r>
          </a:p>
          <a:p>
            <a:pPr eaLnBrk="1" hangingPunct="1">
              <a:lnSpc>
                <a:spcPct val="80000"/>
              </a:lnSpc>
              <a:defRPr/>
            </a:pPr>
            <a:r>
              <a:rPr lang="en-US" sz="1900" dirty="0" smtClean="0"/>
              <a:t>The crisis peaked on the 27th, when a U-2 (piloted by Major Rudolph Anderson) was shot down over Cuba and another U-2 flight over Russia was almost intercepted when it strayed over Siberia all the while Soviet merchant ships were nearing the quarantine zone. </a:t>
            </a:r>
          </a:p>
          <a:p>
            <a:pPr eaLnBrk="1" hangingPunct="1">
              <a:lnSpc>
                <a:spcPct val="80000"/>
              </a:lnSpc>
              <a:defRPr/>
            </a:pPr>
            <a:r>
              <a:rPr lang="en-US" sz="1900" dirty="0" smtClean="0"/>
              <a:t>Kennedy responded by publicly accepting the first deal and then sent </a:t>
            </a:r>
            <a:r>
              <a:rPr lang="en-US" sz="1900" b="1" dirty="0" smtClean="0"/>
              <a:t>Robert F. Kennedy to the Soviet embassy to privately accept the second deal</a:t>
            </a:r>
            <a:r>
              <a:rPr lang="en-US" sz="1900" dirty="0" smtClean="0"/>
              <a:t>.  </a:t>
            </a:r>
          </a:p>
          <a:p>
            <a:pPr eaLnBrk="1" hangingPunct="1">
              <a:lnSpc>
                <a:spcPct val="80000"/>
              </a:lnSpc>
              <a:defRPr/>
            </a:pPr>
            <a:r>
              <a:rPr lang="en-US" sz="1900" dirty="0" smtClean="0">
                <a:solidFill>
                  <a:srgbClr val="FF0000"/>
                </a:solidFill>
              </a:rPr>
              <a:t>The fifteen Jupiter missiles in Turkey would be removed six months later</a:t>
            </a:r>
            <a:r>
              <a:rPr lang="en-US" sz="1900" dirty="0" smtClean="0"/>
              <a:t>. </a:t>
            </a:r>
          </a:p>
        </p:txBody>
      </p:sp>
      <p:pic>
        <p:nvPicPr>
          <p:cNvPr id="92163" name="Picture 3"/>
          <p:cNvPicPr>
            <a:picLocks noChangeAspect="1" noChangeArrowheads="1"/>
          </p:cNvPicPr>
          <p:nvPr/>
        </p:nvPicPr>
        <p:blipFill>
          <a:blip r:embed="rId2" cstate="print"/>
          <a:srcRect/>
          <a:stretch>
            <a:fillRect/>
          </a:stretch>
        </p:blipFill>
        <p:spPr bwMode="auto">
          <a:xfrm>
            <a:off x="4876800" y="914400"/>
            <a:ext cx="3810000" cy="2160705"/>
          </a:xfrm>
          <a:prstGeom prst="rect">
            <a:avLst/>
          </a:prstGeom>
          <a:noFill/>
          <a:ln w="9525">
            <a:noFill/>
            <a:miter lim="800000"/>
            <a:headEnd/>
            <a:tailEnd/>
          </a:ln>
        </p:spPr>
      </p:pic>
      <p:pic>
        <p:nvPicPr>
          <p:cNvPr id="92164" name="Picture 4"/>
          <p:cNvPicPr>
            <a:picLocks noChangeAspect="1" noChangeArrowheads="1"/>
          </p:cNvPicPr>
          <p:nvPr/>
        </p:nvPicPr>
        <p:blipFill>
          <a:blip r:embed="rId3" cstate="print"/>
          <a:srcRect/>
          <a:stretch>
            <a:fillRect/>
          </a:stretch>
        </p:blipFill>
        <p:spPr bwMode="auto">
          <a:xfrm>
            <a:off x="5029200" y="3886200"/>
            <a:ext cx="3677587"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Calling the bluff.....</a:t>
            </a:r>
            <a:endParaRPr lang="en-CA" dirty="0"/>
          </a:p>
        </p:txBody>
      </p:sp>
      <p:sp>
        <p:nvSpPr>
          <p:cNvPr id="3" name="Content Placeholder 2"/>
          <p:cNvSpPr>
            <a:spLocks noGrp="1"/>
          </p:cNvSpPr>
          <p:nvPr>
            <p:ph idx="1"/>
          </p:nvPr>
        </p:nvSpPr>
        <p:spPr>
          <a:xfrm>
            <a:off x="457200" y="1600200"/>
            <a:ext cx="4038600" cy="5257800"/>
          </a:xfrm>
        </p:spPr>
        <p:txBody>
          <a:bodyPr>
            <a:normAutofit fontScale="70000" lnSpcReduction="20000"/>
          </a:bodyPr>
          <a:lstStyle/>
          <a:p>
            <a:pPr>
              <a:lnSpc>
                <a:spcPct val="80000"/>
              </a:lnSpc>
              <a:defRPr/>
            </a:pPr>
            <a:r>
              <a:rPr lang="en-US" dirty="0" smtClean="0"/>
              <a:t>The Soviet ships turned back, and </a:t>
            </a:r>
            <a:r>
              <a:rPr lang="en-US" b="1" dirty="0" smtClean="0"/>
              <a:t>on </a:t>
            </a:r>
            <a:r>
              <a:rPr lang="en-US" b="1" dirty="0" smtClean="0">
                <a:solidFill>
                  <a:srgbClr val="FF0000"/>
                </a:solidFill>
              </a:rPr>
              <a:t>October 28 </a:t>
            </a:r>
            <a:r>
              <a:rPr lang="en-US" b="1" dirty="0" smtClean="0"/>
              <a:t>Khrushchev announced that he had ordered the removal of the Soviet missiles in Cuba</a:t>
            </a:r>
            <a:r>
              <a:rPr lang="en-US" dirty="0" smtClean="0"/>
              <a:t>.</a:t>
            </a:r>
          </a:p>
          <a:p>
            <a:pPr>
              <a:lnSpc>
                <a:spcPct val="80000"/>
              </a:lnSpc>
              <a:defRPr/>
            </a:pPr>
            <a:endParaRPr lang="en-US" dirty="0" smtClean="0"/>
          </a:p>
          <a:p>
            <a:pPr>
              <a:lnSpc>
                <a:spcPct val="80000"/>
              </a:lnSpc>
              <a:defRPr/>
            </a:pPr>
            <a:r>
              <a:rPr lang="en-US" dirty="0" smtClean="0"/>
              <a:t> The decision prompted then Secretary of State Dean Rusk to comment, "We were eyeball to eyeball, and the other fellow just blinked.“</a:t>
            </a:r>
          </a:p>
          <a:p>
            <a:pPr>
              <a:lnSpc>
                <a:spcPct val="80000"/>
              </a:lnSpc>
              <a:defRPr/>
            </a:pPr>
            <a:endParaRPr lang="en-US" dirty="0" smtClean="0"/>
          </a:p>
          <a:p>
            <a:pPr>
              <a:lnSpc>
                <a:spcPct val="80000"/>
              </a:lnSpc>
              <a:defRPr/>
            </a:pPr>
            <a:r>
              <a:rPr lang="en-US" dirty="0" smtClean="0"/>
              <a:t>Satisfied that the Soviets had removed the missiles, President Kennedy ordered an </a:t>
            </a:r>
            <a:r>
              <a:rPr lang="en-US" b="1" dirty="0" smtClean="0"/>
              <a:t>end to the quarantine </a:t>
            </a:r>
            <a:r>
              <a:rPr lang="en-US" dirty="0" smtClean="0"/>
              <a:t>of Cuba on </a:t>
            </a:r>
            <a:r>
              <a:rPr lang="en-US" dirty="0" smtClean="0">
                <a:solidFill>
                  <a:srgbClr val="FF0000"/>
                </a:solidFill>
              </a:rPr>
              <a:t>November 20</a:t>
            </a:r>
            <a:r>
              <a:rPr lang="en-US" dirty="0" smtClean="0"/>
              <a:t>.</a:t>
            </a:r>
          </a:p>
          <a:p>
            <a:pPr>
              <a:lnSpc>
                <a:spcPct val="80000"/>
              </a:lnSpc>
              <a:defRPr/>
            </a:pPr>
            <a:endParaRPr lang="en-US" dirty="0" smtClean="0"/>
          </a:p>
          <a:p>
            <a:pPr>
              <a:lnSpc>
                <a:spcPct val="80000"/>
              </a:lnSpc>
              <a:defRPr/>
            </a:pPr>
            <a:r>
              <a:rPr lang="en-US" dirty="0" smtClean="0"/>
              <a:t>The </a:t>
            </a:r>
            <a:r>
              <a:rPr lang="en-US" dirty="0" smtClean="0">
                <a:solidFill>
                  <a:srgbClr val="FF0000"/>
                </a:solidFill>
              </a:rPr>
              <a:t>‘Hot-line’ </a:t>
            </a:r>
            <a:r>
              <a:rPr lang="en-US" dirty="0" smtClean="0"/>
              <a:t>was established between Washington and Moscow to help avoid future emergencies.</a:t>
            </a:r>
          </a:p>
          <a:p>
            <a:endParaRPr lang="en-CA" dirty="0"/>
          </a:p>
        </p:txBody>
      </p:sp>
      <p:pic>
        <p:nvPicPr>
          <p:cNvPr id="93186" name="Picture 2"/>
          <p:cNvPicPr>
            <a:picLocks noChangeAspect="1" noChangeArrowheads="1"/>
          </p:cNvPicPr>
          <p:nvPr/>
        </p:nvPicPr>
        <p:blipFill>
          <a:blip r:embed="rId2" cstate="print"/>
          <a:srcRect/>
          <a:stretch>
            <a:fillRect/>
          </a:stretch>
        </p:blipFill>
        <p:spPr bwMode="auto">
          <a:xfrm>
            <a:off x="5715000" y="3124200"/>
            <a:ext cx="2574676" cy="3429000"/>
          </a:xfrm>
          <a:prstGeom prst="rect">
            <a:avLst/>
          </a:prstGeom>
          <a:noFill/>
          <a:ln w="9525">
            <a:noFill/>
            <a:miter lim="800000"/>
            <a:headEnd/>
            <a:tailEnd/>
          </a:ln>
        </p:spPr>
      </p:pic>
      <p:pic>
        <p:nvPicPr>
          <p:cNvPr id="93187" name="Picture 3"/>
          <p:cNvPicPr>
            <a:picLocks noChangeAspect="1" noChangeArrowheads="1"/>
          </p:cNvPicPr>
          <p:nvPr/>
        </p:nvPicPr>
        <p:blipFill>
          <a:blip r:embed="rId3" cstate="print"/>
          <a:srcRect/>
          <a:stretch>
            <a:fillRect/>
          </a:stretch>
        </p:blipFill>
        <p:spPr bwMode="auto">
          <a:xfrm>
            <a:off x="5334000" y="1295400"/>
            <a:ext cx="2743200" cy="166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406400" y="228600"/>
            <a:ext cx="8737600" cy="1143000"/>
          </a:xfrm>
        </p:spPr>
        <p:txBody>
          <a:bodyPr>
            <a:normAutofit fontScale="90000"/>
          </a:bodyPr>
          <a:lstStyle/>
          <a:p>
            <a:r>
              <a:rPr lang="en-US" dirty="0" smtClean="0"/>
              <a:t>Canada: The End of Conservative Power</a:t>
            </a:r>
          </a:p>
        </p:txBody>
      </p:sp>
      <p:sp>
        <p:nvSpPr>
          <p:cNvPr id="41987" name="Rectangle 3"/>
          <p:cNvSpPr>
            <a:spLocks noGrp="1" noChangeArrowheads="1"/>
          </p:cNvSpPr>
          <p:nvPr>
            <p:ph type="body" sz="half" idx="1"/>
          </p:nvPr>
        </p:nvSpPr>
        <p:spPr>
          <a:xfrm>
            <a:off x="457200" y="1885950"/>
            <a:ext cx="4114800" cy="4667250"/>
          </a:xfrm>
        </p:spPr>
        <p:txBody>
          <a:bodyPr/>
          <a:lstStyle/>
          <a:p>
            <a:r>
              <a:rPr lang="en-US" sz="2000" dirty="0" smtClean="0">
                <a:hlinkClick r:id="rId3"/>
              </a:rPr>
              <a:t>A devaluation of the Canadian dollar in 1962 was very unpopular. </a:t>
            </a:r>
            <a:endParaRPr lang="en-US" sz="2000" dirty="0" smtClean="0"/>
          </a:p>
          <a:p>
            <a:r>
              <a:rPr lang="en-US" sz="2000" dirty="0" smtClean="0"/>
              <a:t>Diefenbaker, a unilingual Canadian, did not have much support in Quebec.</a:t>
            </a:r>
          </a:p>
          <a:p>
            <a:r>
              <a:rPr lang="en-US" sz="2000" dirty="0" smtClean="0"/>
              <a:t>His refusal to accept American nuclear warheads for Canada’s </a:t>
            </a:r>
            <a:r>
              <a:rPr lang="en-US" sz="2000" dirty="0" err="1" smtClean="0">
                <a:solidFill>
                  <a:srgbClr val="FF0000"/>
                </a:solidFill>
              </a:rPr>
              <a:t>Bomarc</a:t>
            </a:r>
            <a:r>
              <a:rPr lang="en-US" sz="2000" dirty="0" smtClean="0"/>
              <a:t> missiles divided his cabinet.</a:t>
            </a:r>
          </a:p>
          <a:p>
            <a:r>
              <a:rPr lang="en-US" sz="2000" dirty="0" smtClean="0"/>
              <a:t>In </a:t>
            </a:r>
            <a:r>
              <a:rPr lang="en-US" sz="2000" dirty="0" smtClean="0">
                <a:solidFill>
                  <a:srgbClr val="FF0000"/>
                </a:solidFill>
              </a:rPr>
              <a:t>1963 a discredited Conservative party was defeated by Lester Pearson and the Liberals</a:t>
            </a:r>
            <a:r>
              <a:rPr lang="en-US" sz="2000" dirty="0" smtClean="0"/>
              <a:t>.</a:t>
            </a:r>
          </a:p>
        </p:txBody>
      </p:sp>
      <p:graphicFrame>
        <p:nvGraphicFramePr>
          <p:cNvPr id="41993" name="Object 9"/>
          <p:cNvGraphicFramePr>
            <a:graphicFrameLocks noChangeAspect="1"/>
          </p:cNvGraphicFramePr>
          <p:nvPr>
            <p:ph type="clipArt" sz="half" idx="2"/>
          </p:nvPr>
        </p:nvGraphicFramePr>
        <p:xfrm>
          <a:off x="5607050" y="1981200"/>
          <a:ext cx="2400300" cy="4171950"/>
        </p:xfrm>
        <a:graphic>
          <a:graphicData uri="http://schemas.openxmlformats.org/presentationml/2006/ole">
            <p:oleObj spid="_x0000_s5122" name="Image" r:id="rId4" imgW="1883907" imgH="3274390" progId="">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Lester B. Pearson</a:t>
            </a:r>
          </a:p>
        </p:txBody>
      </p:sp>
      <p:sp>
        <p:nvSpPr>
          <p:cNvPr id="18435" name="Rectangle 3"/>
          <p:cNvSpPr>
            <a:spLocks noGrp="1" noChangeArrowheads="1"/>
          </p:cNvSpPr>
          <p:nvPr>
            <p:ph type="body" sz="half" idx="2"/>
          </p:nvPr>
        </p:nvSpPr>
        <p:spPr/>
        <p:txBody>
          <a:bodyPr/>
          <a:lstStyle/>
          <a:p>
            <a:pPr eaLnBrk="1" hangingPunct="1"/>
            <a:r>
              <a:rPr lang="en-US" sz="2500" b="1" smtClean="0"/>
              <a:t>Lester Bowles "Mike" Pearson</a:t>
            </a:r>
            <a:r>
              <a:rPr lang="en-US" sz="2500" smtClean="0"/>
              <a:t> (23 April 1897 – 27 December 1972) </a:t>
            </a:r>
          </a:p>
          <a:p>
            <a:pPr eaLnBrk="1" hangingPunct="1"/>
            <a:r>
              <a:rPr lang="en-US" sz="2500" smtClean="0"/>
              <a:t>A Canadian statesman, diplomat and politician who was made a Nobel Laureate in 1957. </a:t>
            </a:r>
          </a:p>
          <a:p>
            <a:pPr eaLnBrk="1" hangingPunct="1"/>
            <a:r>
              <a:rPr lang="en-US" sz="2500" smtClean="0"/>
              <a:t>Fourteenth Prime Minister of Canada from April 22, 1963, until April 20, 1968 </a:t>
            </a:r>
          </a:p>
        </p:txBody>
      </p:sp>
      <p:pic>
        <p:nvPicPr>
          <p:cNvPr id="18436" name="Picture 4" descr="image?id=3411&amp;rendTypeId=4"/>
          <p:cNvPicPr>
            <a:picLocks noChangeAspect="1" noChangeArrowheads="1"/>
          </p:cNvPicPr>
          <p:nvPr/>
        </p:nvPicPr>
        <p:blipFill>
          <a:blip r:embed="rId2" cstate="print"/>
          <a:srcRect/>
          <a:stretch>
            <a:fillRect/>
          </a:stretch>
        </p:blipFill>
        <p:spPr bwMode="auto">
          <a:xfrm>
            <a:off x="500063" y="1412875"/>
            <a:ext cx="3687762" cy="467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normAutofit fontScale="90000"/>
          </a:bodyPr>
          <a:lstStyle/>
          <a:p>
            <a:r>
              <a:rPr lang="en-US" dirty="0" smtClean="0"/>
              <a:t>The </a:t>
            </a:r>
            <a:r>
              <a:rPr lang="en-US" dirty="0" smtClean="0">
                <a:solidFill>
                  <a:schemeClr val="bg2"/>
                </a:solidFill>
              </a:rPr>
              <a:t>Liberals</a:t>
            </a:r>
            <a:r>
              <a:rPr lang="en-US" dirty="0" smtClean="0"/>
              <a:t> and </a:t>
            </a:r>
            <a:r>
              <a:rPr lang="en-US" dirty="0" smtClean="0">
                <a:hlinkClick r:id="rId3"/>
              </a:rPr>
              <a:t>Lester “Mike” Pearson</a:t>
            </a:r>
            <a:endParaRPr lang="en-US" dirty="0" smtClean="0"/>
          </a:p>
        </p:txBody>
      </p:sp>
      <p:sp>
        <p:nvSpPr>
          <p:cNvPr id="43011" name="Rectangle 3"/>
          <p:cNvSpPr>
            <a:spLocks noGrp="1" noChangeArrowheads="1"/>
          </p:cNvSpPr>
          <p:nvPr>
            <p:ph type="body" sz="half" idx="1"/>
          </p:nvPr>
        </p:nvSpPr>
        <p:spPr>
          <a:xfrm>
            <a:off x="304800" y="1676400"/>
            <a:ext cx="4495800" cy="5486400"/>
          </a:xfrm>
        </p:spPr>
        <p:txBody>
          <a:bodyPr/>
          <a:lstStyle/>
          <a:p>
            <a:r>
              <a:rPr lang="en-US" sz="2400" dirty="0" smtClean="0"/>
              <a:t>Pearson was a successful career diplomat and a striking contrast to the more politically comfortable John Diefenbaker.</a:t>
            </a:r>
          </a:p>
          <a:p>
            <a:r>
              <a:rPr lang="en-US" sz="2400" dirty="0" smtClean="0"/>
              <a:t>His government undertook many reforms including a medical insurance plan and the </a:t>
            </a:r>
            <a:r>
              <a:rPr lang="en-US" sz="2400" dirty="0" smtClean="0">
                <a:solidFill>
                  <a:srgbClr val="FF0000"/>
                </a:solidFill>
              </a:rPr>
              <a:t>Canada Pension Plan</a:t>
            </a:r>
            <a:r>
              <a:rPr lang="en-US" sz="2400" dirty="0" smtClean="0"/>
              <a:t>.</a:t>
            </a:r>
          </a:p>
          <a:p>
            <a:r>
              <a:rPr lang="en-US" sz="2400" b="1" dirty="0" smtClean="0"/>
              <a:t>Relations with the Americans improved </a:t>
            </a:r>
            <a:r>
              <a:rPr lang="en-US" sz="2400" dirty="0" smtClean="0"/>
              <a:t>and the </a:t>
            </a:r>
            <a:r>
              <a:rPr lang="en-US" sz="2400" dirty="0" err="1" smtClean="0"/>
              <a:t>Bomarc</a:t>
            </a:r>
            <a:r>
              <a:rPr lang="en-US" sz="2400" dirty="0" smtClean="0"/>
              <a:t> missiles were equipped with nuclear warheads.</a:t>
            </a:r>
          </a:p>
        </p:txBody>
      </p:sp>
      <p:graphicFrame>
        <p:nvGraphicFramePr>
          <p:cNvPr id="43014" name="Object 6"/>
          <p:cNvGraphicFramePr>
            <a:graphicFrameLocks noChangeAspect="1"/>
          </p:cNvGraphicFramePr>
          <p:nvPr>
            <p:ph type="clipArt" sz="half" idx="2"/>
          </p:nvPr>
        </p:nvGraphicFramePr>
        <p:xfrm>
          <a:off x="4962525" y="1885950"/>
          <a:ext cx="3332163" cy="4171950"/>
        </p:xfrm>
        <a:graphic>
          <a:graphicData uri="http://schemas.openxmlformats.org/presentationml/2006/ole">
            <p:oleObj spid="_x0000_s6146" name="Image" r:id="rId4" imgW="3871383" imgH="4848875" progId="">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fontScale="90000"/>
          </a:bodyPr>
          <a:lstStyle/>
          <a:p>
            <a:r>
              <a:rPr lang="en-US" sz="3600" smtClean="0"/>
              <a:t>Canadian Nationalism </a:t>
            </a:r>
            <a:br>
              <a:rPr lang="en-US" sz="3600" smtClean="0"/>
            </a:br>
            <a:r>
              <a:rPr lang="en-US" sz="3600" smtClean="0"/>
              <a:t>and the Liberals</a:t>
            </a:r>
          </a:p>
        </p:txBody>
      </p:sp>
      <p:sp>
        <p:nvSpPr>
          <p:cNvPr id="44035" name="Rectangle 3"/>
          <p:cNvSpPr>
            <a:spLocks noGrp="1" noChangeArrowheads="1"/>
          </p:cNvSpPr>
          <p:nvPr>
            <p:ph type="body" idx="1"/>
          </p:nvPr>
        </p:nvSpPr>
        <p:spPr/>
        <p:txBody>
          <a:bodyPr/>
          <a:lstStyle/>
          <a:p>
            <a:pPr>
              <a:lnSpc>
                <a:spcPct val="90000"/>
              </a:lnSpc>
            </a:pPr>
            <a:r>
              <a:rPr lang="en-US" sz="2800" dirty="0" smtClean="0">
                <a:solidFill>
                  <a:srgbClr val="FF0000"/>
                </a:solidFill>
              </a:rPr>
              <a:t>Unification</a:t>
            </a:r>
            <a:r>
              <a:rPr lang="en-US" sz="2800" dirty="0" smtClean="0"/>
              <a:t> of the three Canadian military services were carried out under the Liberals.</a:t>
            </a:r>
          </a:p>
          <a:p>
            <a:pPr>
              <a:lnSpc>
                <a:spcPct val="90000"/>
              </a:lnSpc>
            </a:pPr>
            <a:r>
              <a:rPr lang="en-US" sz="2800" dirty="0" smtClean="0"/>
              <a:t>It was hoped that this would improve their efficiency but it was also intended to end a strong connection with British military tradition.</a:t>
            </a:r>
          </a:p>
          <a:p>
            <a:pPr>
              <a:lnSpc>
                <a:spcPct val="90000"/>
              </a:lnSpc>
            </a:pPr>
            <a:r>
              <a:rPr lang="en-US" sz="2800" dirty="0" smtClean="0"/>
              <a:t>The </a:t>
            </a:r>
            <a:r>
              <a:rPr lang="en-US" sz="2800" dirty="0" smtClean="0">
                <a:solidFill>
                  <a:srgbClr val="FF0000"/>
                </a:solidFill>
              </a:rPr>
              <a:t>Bilingualism and Bicultural Commission</a:t>
            </a:r>
            <a:r>
              <a:rPr lang="en-US" sz="2800" dirty="0" smtClean="0"/>
              <a:t> was established in 1963 to study the relations between French and English Canadians.</a:t>
            </a:r>
          </a:p>
          <a:p>
            <a:pPr>
              <a:lnSpc>
                <a:spcPct val="90000"/>
              </a:lnSpc>
            </a:pPr>
            <a:r>
              <a:rPr lang="en-US" sz="2800" dirty="0" smtClean="0">
                <a:solidFill>
                  <a:srgbClr val="FF0000"/>
                </a:solidFill>
              </a:rPr>
              <a:t>In 1964 the Liberals adopted the new Canadian flag in spite of a storm of protest</a:t>
            </a:r>
            <a:r>
              <a:rPr lang="en-US" sz="2800" dirty="0" smtClean="0"/>
              <a:t>. **************</a:t>
            </a:r>
          </a:p>
          <a:p>
            <a:pPr>
              <a:lnSpc>
                <a:spcPct val="90000"/>
              </a:lnSpc>
            </a:pPr>
            <a:endParaRPr lang="en-US" sz="2800" dirty="0" smtClean="0"/>
          </a:p>
        </p:txBody>
      </p:sp>
      <p:pic>
        <p:nvPicPr>
          <p:cNvPr id="44036" name="Picture 4" descr="D:\CLIPART\POWERPNT\CANADAF.WMF"/>
          <p:cNvPicPr>
            <a:picLocks noChangeAspect="1" noChangeArrowheads="1"/>
          </p:cNvPicPr>
          <p:nvPr/>
        </p:nvPicPr>
        <p:blipFill>
          <a:blip r:embed="rId2" cstate="print"/>
          <a:srcRect/>
          <a:stretch>
            <a:fillRect/>
          </a:stretch>
        </p:blipFill>
        <p:spPr bwMode="auto">
          <a:xfrm>
            <a:off x="6934200" y="228600"/>
            <a:ext cx="1905000" cy="966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r>
              <a:rPr lang="en-US" dirty="0" smtClean="0">
                <a:hlinkClick r:id="rId3"/>
              </a:rPr>
              <a:t>Post-War </a:t>
            </a:r>
            <a:r>
              <a:rPr lang="en-US" dirty="0" smtClean="0">
                <a:hlinkClick r:id="rId3"/>
              </a:rPr>
              <a:t>CCF Party</a:t>
            </a:r>
            <a:endParaRPr lang="en-US" dirty="0" smtClean="0"/>
          </a:p>
        </p:txBody>
      </p:sp>
      <p:sp>
        <p:nvSpPr>
          <p:cNvPr id="54275" name="Rectangle 3"/>
          <p:cNvSpPr>
            <a:spLocks noGrp="1" noChangeArrowheads="1"/>
          </p:cNvSpPr>
          <p:nvPr>
            <p:ph type="body" sz="half" idx="1"/>
          </p:nvPr>
        </p:nvSpPr>
        <p:spPr>
          <a:xfrm>
            <a:off x="457200" y="1885950"/>
            <a:ext cx="4419600" cy="4514850"/>
          </a:xfrm>
        </p:spPr>
        <p:txBody>
          <a:bodyPr>
            <a:normAutofit lnSpcReduction="10000"/>
          </a:bodyPr>
          <a:lstStyle/>
          <a:p>
            <a:pPr>
              <a:lnSpc>
                <a:spcPct val="90000"/>
              </a:lnSpc>
            </a:pPr>
            <a:r>
              <a:rPr lang="en-US" sz="2400" dirty="0" smtClean="0"/>
              <a:t>The largest number of seats held by the </a:t>
            </a:r>
            <a:r>
              <a:rPr lang="en-US" sz="2400" dirty="0" smtClean="0">
                <a:solidFill>
                  <a:srgbClr val="FF0000"/>
                </a:solidFill>
              </a:rPr>
              <a:t>CCF</a:t>
            </a:r>
            <a:r>
              <a:rPr lang="en-US" sz="2400" dirty="0" smtClean="0"/>
              <a:t> </a:t>
            </a:r>
            <a:r>
              <a:rPr lang="en-US" sz="2400" dirty="0" smtClean="0">
                <a:solidFill>
                  <a:srgbClr val="FF0000"/>
                </a:solidFill>
              </a:rPr>
              <a:t>(Cooperative Commonwealth Federation</a:t>
            </a:r>
            <a:r>
              <a:rPr lang="en-US" sz="2400" dirty="0" smtClean="0"/>
              <a:t>) was 28 in 1945.</a:t>
            </a:r>
          </a:p>
          <a:p>
            <a:pPr>
              <a:lnSpc>
                <a:spcPct val="90000"/>
              </a:lnSpc>
            </a:pPr>
            <a:r>
              <a:rPr lang="en-US" sz="2400" dirty="0" smtClean="0"/>
              <a:t>They had success at the provincial level in Saskatchewan where the formed government for twenty years.</a:t>
            </a:r>
          </a:p>
          <a:p>
            <a:pPr>
              <a:lnSpc>
                <a:spcPct val="90000"/>
              </a:lnSpc>
            </a:pPr>
            <a:r>
              <a:rPr lang="en-US" sz="2400" dirty="0" smtClean="0"/>
              <a:t>In 1961 they became the </a:t>
            </a:r>
            <a:r>
              <a:rPr lang="en-US" sz="2400" dirty="0" smtClean="0">
                <a:solidFill>
                  <a:srgbClr val="FF0000"/>
                </a:solidFill>
              </a:rPr>
              <a:t>New Democratic Party </a:t>
            </a:r>
            <a:r>
              <a:rPr lang="en-US" sz="2400" dirty="0" smtClean="0"/>
              <a:t>under the leadership of </a:t>
            </a:r>
            <a:r>
              <a:rPr lang="en-US" sz="2400" dirty="0" smtClean="0">
                <a:hlinkClick r:id="rId4"/>
              </a:rPr>
              <a:t>T.C. (Tommy) Douglas</a:t>
            </a:r>
            <a:r>
              <a:rPr lang="en-US" sz="2400" dirty="0" smtClean="0"/>
              <a:t>.</a:t>
            </a:r>
          </a:p>
        </p:txBody>
      </p:sp>
      <p:sp>
        <p:nvSpPr>
          <p:cNvPr id="54280" name="WordArt 8"/>
          <p:cNvSpPr>
            <a:spLocks noChangeArrowheads="1" noChangeShapeType="1" noTextEdit="1"/>
          </p:cNvSpPr>
          <p:nvPr/>
        </p:nvSpPr>
        <p:spPr bwMode="auto">
          <a:xfrm>
            <a:off x="6019800" y="6172200"/>
            <a:ext cx="1630363" cy="312738"/>
          </a:xfrm>
          <a:prstGeom prst="rect">
            <a:avLst/>
          </a:prstGeom>
        </p:spPr>
        <p:txBody>
          <a:bodyPr wrap="none" fromWordArt="1">
            <a:prstTxWarp prst="textPlain">
              <a:avLst>
                <a:gd name="adj" fmla="val 50000"/>
              </a:avLst>
            </a:prstTxWarp>
          </a:bodyPr>
          <a:lstStyle/>
          <a:p>
            <a:pPr algn="ctr"/>
            <a:r>
              <a:rPr lang="en-CA" sz="2000" kern="10">
                <a:ln w="9525">
                  <a:noFill/>
                  <a:round/>
                  <a:headEnd/>
                  <a:tailEnd/>
                </a:ln>
                <a:solidFill>
                  <a:schemeClr val="tx2"/>
                </a:solidFill>
                <a:effectLst>
                  <a:outerShdw dist="35921" dir="2700000" algn="ctr" rotWithShape="0">
                    <a:srgbClr val="C0C0C0"/>
                  </a:outerShdw>
                </a:effectLst>
                <a:latin typeface="Impact"/>
              </a:rPr>
              <a:t>Tommy Douglas</a:t>
            </a:r>
          </a:p>
        </p:txBody>
      </p:sp>
      <p:graphicFrame>
        <p:nvGraphicFramePr>
          <p:cNvPr id="54282" name="Object 10"/>
          <p:cNvGraphicFramePr>
            <a:graphicFrameLocks noChangeAspect="1"/>
          </p:cNvGraphicFramePr>
          <p:nvPr>
            <p:ph type="clipArt" sz="half" idx="2"/>
          </p:nvPr>
        </p:nvGraphicFramePr>
        <p:xfrm>
          <a:off x="5130800" y="2339975"/>
          <a:ext cx="3708400" cy="3448050"/>
        </p:xfrm>
        <a:graphic>
          <a:graphicData uri="http://schemas.openxmlformats.org/presentationml/2006/ole">
            <p:oleObj spid="_x0000_s7170" name="Image" r:id="rId5" imgW="3246951" imgH="3018293" progId="">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smtClean="0">
                <a:hlinkClick r:id="rId2"/>
              </a:rPr>
              <a:t>Social </a:t>
            </a:r>
            <a:r>
              <a:rPr lang="en-US" dirty="0" smtClean="0">
                <a:hlinkClick r:id="rId2"/>
              </a:rPr>
              <a:t>Credit Party</a:t>
            </a:r>
            <a:endParaRPr lang="en-US" dirty="0" smtClean="0"/>
          </a:p>
        </p:txBody>
      </p:sp>
      <p:sp>
        <p:nvSpPr>
          <p:cNvPr id="55299" name="Rectangle 3"/>
          <p:cNvSpPr>
            <a:spLocks noGrp="1" noChangeArrowheads="1"/>
          </p:cNvSpPr>
          <p:nvPr>
            <p:ph type="body" idx="1"/>
          </p:nvPr>
        </p:nvSpPr>
        <p:spPr/>
        <p:txBody>
          <a:bodyPr/>
          <a:lstStyle/>
          <a:p>
            <a:r>
              <a:rPr lang="en-US" sz="2800" dirty="0" smtClean="0"/>
              <a:t>Support for this party was mainly in </a:t>
            </a:r>
            <a:r>
              <a:rPr lang="en-US" sz="2800" b="1" dirty="0" smtClean="0"/>
              <a:t>Alberta and British Columbia </a:t>
            </a:r>
            <a:r>
              <a:rPr lang="en-US" sz="2800" dirty="0" smtClean="0"/>
              <a:t>where they formed government for many years.</a:t>
            </a:r>
          </a:p>
          <a:p>
            <a:r>
              <a:rPr lang="en-US" sz="2800" dirty="0" smtClean="0"/>
              <a:t>In 1962 they elected federally 26 MPs from Quebec and 4 from the West.</a:t>
            </a:r>
          </a:p>
          <a:p>
            <a:r>
              <a:rPr lang="en-US" sz="2800" dirty="0" smtClean="0"/>
              <a:t>The Quebec leader was </a:t>
            </a:r>
            <a:r>
              <a:rPr lang="en-US" sz="2800" dirty="0" smtClean="0">
                <a:solidFill>
                  <a:srgbClr val="FF0000"/>
                </a:solidFill>
              </a:rPr>
              <a:t>Real </a:t>
            </a:r>
            <a:r>
              <a:rPr lang="en-US" sz="2800" dirty="0" err="1" smtClean="0">
                <a:solidFill>
                  <a:srgbClr val="FF0000"/>
                </a:solidFill>
              </a:rPr>
              <a:t>Couette</a:t>
            </a:r>
            <a:r>
              <a:rPr lang="en-US" sz="2800" dirty="0" smtClean="0"/>
              <a:t> who eventually formed his own party </a:t>
            </a:r>
            <a:r>
              <a:rPr lang="en-US" sz="2800" dirty="0" smtClean="0">
                <a:solidFill>
                  <a:srgbClr val="FF0000"/>
                </a:solidFill>
              </a:rPr>
              <a:t>Le </a:t>
            </a:r>
            <a:r>
              <a:rPr lang="en-US" sz="2800" dirty="0" err="1" smtClean="0">
                <a:solidFill>
                  <a:srgbClr val="FF0000"/>
                </a:solidFill>
              </a:rPr>
              <a:t>Railliement</a:t>
            </a:r>
            <a:r>
              <a:rPr lang="en-US" sz="2800" dirty="0" smtClean="0">
                <a:solidFill>
                  <a:srgbClr val="FF0000"/>
                </a:solidFill>
              </a:rPr>
              <a:t> des </a:t>
            </a:r>
            <a:r>
              <a:rPr lang="en-US" sz="2800" dirty="0" err="1" smtClean="0">
                <a:solidFill>
                  <a:srgbClr val="FF0000"/>
                </a:solidFill>
              </a:rPr>
              <a:t>Creditistes</a:t>
            </a:r>
            <a:r>
              <a:rPr lang="en-US" sz="2800" dirty="0" smtClean="0"/>
              <a:t> or simply “</a:t>
            </a:r>
            <a:r>
              <a:rPr lang="en-US" sz="2800" dirty="0" err="1" smtClean="0"/>
              <a:t>Creditistes</a:t>
            </a:r>
            <a:r>
              <a:rPr lang="en-US" sz="2800" dirty="0" smtClean="0"/>
              <a:t>.”</a:t>
            </a:r>
          </a:p>
        </p:txBody>
      </p:sp>
      <p:pic>
        <p:nvPicPr>
          <p:cNvPr id="55300" name="Picture 4" descr="E:\XBOXPNCL.WMF"/>
          <p:cNvPicPr>
            <a:picLocks noChangeAspect="1" noChangeArrowheads="1"/>
          </p:cNvPicPr>
          <p:nvPr/>
        </p:nvPicPr>
        <p:blipFill>
          <a:blip r:embed="rId3" cstate="print"/>
          <a:srcRect/>
          <a:stretch>
            <a:fillRect/>
          </a:stretch>
        </p:blipFill>
        <p:spPr bwMode="auto">
          <a:xfrm>
            <a:off x="6172200" y="5410200"/>
            <a:ext cx="1981200" cy="122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a:solidFill>
                  <a:schemeClr val="hlink"/>
                </a:solidFill>
              </a:rPr>
              <a:t>The Nuclear Issue</a:t>
            </a:r>
          </a:p>
        </p:txBody>
      </p:sp>
      <p:sp>
        <p:nvSpPr>
          <p:cNvPr id="8195" name="Rectangle 3"/>
          <p:cNvSpPr>
            <a:spLocks noGrp="1" noChangeArrowheads="1"/>
          </p:cNvSpPr>
          <p:nvPr>
            <p:ph type="body" idx="1"/>
          </p:nvPr>
        </p:nvSpPr>
        <p:spPr>
          <a:xfrm>
            <a:off x="685800" y="1981200"/>
            <a:ext cx="3810000" cy="4114800"/>
          </a:xfrm>
        </p:spPr>
        <p:txBody>
          <a:bodyPr>
            <a:normAutofit lnSpcReduction="10000"/>
          </a:bodyPr>
          <a:lstStyle/>
          <a:p>
            <a:r>
              <a:rPr lang="en-GB" dirty="0"/>
              <a:t>The Canadian government continued to struggle with the question of whether or not to accept nuclear weapons on Canadian soil.</a:t>
            </a:r>
          </a:p>
        </p:txBody>
      </p:sp>
      <p:pic>
        <p:nvPicPr>
          <p:cNvPr id="8196" name="Picture 4"/>
          <p:cNvPicPr>
            <a:picLocks noChangeAspect="1" noChangeArrowheads="1"/>
          </p:cNvPicPr>
          <p:nvPr/>
        </p:nvPicPr>
        <p:blipFill>
          <a:blip r:embed="rId2" cstate="print"/>
          <a:srcRect/>
          <a:stretch>
            <a:fillRect/>
          </a:stretch>
        </p:blipFill>
        <p:spPr bwMode="auto">
          <a:xfrm>
            <a:off x="4572000" y="1905000"/>
            <a:ext cx="2286000" cy="3429000"/>
          </a:xfrm>
          <a:prstGeom prst="rect">
            <a:avLst/>
          </a:prstGeom>
          <a:noFill/>
          <a:ln w="9525">
            <a:noFill/>
            <a:miter lim="800000"/>
            <a:headEnd/>
            <a:tailEnd/>
          </a:ln>
          <a:effectLst/>
        </p:spPr>
      </p:pic>
      <p:pic>
        <p:nvPicPr>
          <p:cNvPr id="8197" name="Picture 5"/>
          <p:cNvPicPr>
            <a:picLocks noChangeAspect="1" noChangeArrowheads="1"/>
          </p:cNvPicPr>
          <p:nvPr/>
        </p:nvPicPr>
        <p:blipFill>
          <a:blip r:embed="rId3" cstate="print"/>
          <a:srcRect/>
          <a:stretch>
            <a:fillRect/>
          </a:stretch>
        </p:blipFill>
        <p:spPr bwMode="auto">
          <a:xfrm>
            <a:off x="6629400" y="3048000"/>
            <a:ext cx="2032000"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t>The Domino Theory</a:t>
            </a:r>
          </a:p>
        </p:txBody>
      </p:sp>
      <p:sp>
        <p:nvSpPr>
          <p:cNvPr id="131075" name="Rectangle 3"/>
          <p:cNvSpPr>
            <a:spLocks noGrp="1" noChangeArrowheads="1"/>
          </p:cNvSpPr>
          <p:nvPr>
            <p:ph type="body" sz="half" idx="1"/>
          </p:nvPr>
        </p:nvSpPr>
        <p:spPr>
          <a:xfrm>
            <a:off x="457200" y="1314450"/>
            <a:ext cx="8456613" cy="5137150"/>
          </a:xfrm>
        </p:spPr>
        <p:txBody>
          <a:bodyPr/>
          <a:lstStyle/>
          <a:p>
            <a:pPr>
              <a:lnSpc>
                <a:spcPct val="90000"/>
              </a:lnSpc>
            </a:pPr>
            <a:r>
              <a:rPr lang="en-US" sz="2800"/>
              <a:t>American policymakers developed the “Domino Theory” as a justification for the involvement. This theory stated, “If South Vietnam falls to the Communist, Laos, Cambodia, Thailand, Burma, India and Pakistan would also fall like dominos. The Pacific Islands and even Australia could be at risk”.   </a:t>
            </a:r>
          </a:p>
        </p:txBody>
      </p:sp>
      <p:pic>
        <p:nvPicPr>
          <p:cNvPr id="131088" name="Picture 16" descr="GotchabytheBLUES_-_floating_dominos_1"/>
          <p:cNvPicPr>
            <a:picLocks noChangeAspect="1" noChangeArrowheads="1"/>
          </p:cNvPicPr>
          <p:nvPr/>
        </p:nvPicPr>
        <p:blipFill>
          <a:blip r:embed="rId2" cstate="print"/>
          <a:srcRect/>
          <a:stretch>
            <a:fillRect/>
          </a:stretch>
        </p:blipFill>
        <p:spPr bwMode="auto">
          <a:xfrm>
            <a:off x="4973638" y="3621088"/>
            <a:ext cx="4041775" cy="29559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88900"/>
            <a:ext cx="8229600" cy="1143000"/>
          </a:xfrm>
        </p:spPr>
        <p:txBody>
          <a:bodyPr>
            <a:normAutofit fontScale="90000"/>
          </a:bodyPr>
          <a:lstStyle/>
          <a:p>
            <a:r>
              <a:rPr lang="en-US"/>
              <a:t>Why Did the United States</a:t>
            </a:r>
            <a:br>
              <a:rPr lang="en-US"/>
            </a:br>
            <a:r>
              <a:rPr lang="en-US"/>
              <a:t> Fight a War in Vietnam?</a:t>
            </a:r>
          </a:p>
        </p:txBody>
      </p:sp>
      <p:sp>
        <p:nvSpPr>
          <p:cNvPr id="123907" name="Rectangle 3"/>
          <p:cNvSpPr>
            <a:spLocks noGrp="1" noChangeArrowheads="1"/>
          </p:cNvSpPr>
          <p:nvPr>
            <p:ph type="body" sz="half" idx="1"/>
          </p:nvPr>
        </p:nvSpPr>
        <p:spPr>
          <a:xfrm>
            <a:off x="0" y="1443038"/>
            <a:ext cx="5162550" cy="5046662"/>
          </a:xfrm>
        </p:spPr>
        <p:txBody>
          <a:bodyPr>
            <a:normAutofit lnSpcReduction="10000"/>
          </a:bodyPr>
          <a:lstStyle/>
          <a:p>
            <a:r>
              <a:rPr lang="en-US" sz="2800" dirty="0"/>
              <a:t>Basically to hold the line against the spread of world Communism. </a:t>
            </a:r>
            <a:r>
              <a:rPr lang="en-US" sz="2800" dirty="0">
                <a:solidFill>
                  <a:srgbClr val="FF0000"/>
                </a:solidFill>
              </a:rPr>
              <a:t>America paid for the war</a:t>
            </a:r>
            <a:r>
              <a:rPr lang="en-US" sz="2800" dirty="0"/>
              <a:t> the French fought against Communist Vietnam as a part of the Truman Doctrine (1947) “to help free peoples to maintain their free institutions and their national integrity against … totalitarian regimes.”  In the 1950’s, America became involved again. </a:t>
            </a:r>
          </a:p>
        </p:txBody>
      </p:sp>
      <p:pic>
        <p:nvPicPr>
          <p:cNvPr id="123908" name="Picture 4" descr="Vietnam"/>
          <p:cNvPicPr>
            <a:picLocks noGrp="1" noChangeAspect="1" noChangeArrowheads="1"/>
          </p:cNvPicPr>
          <p:nvPr>
            <p:ph sz="half" idx="2"/>
          </p:nvPr>
        </p:nvPicPr>
        <p:blipFill>
          <a:blip r:embed="rId2" cstate="print"/>
          <a:srcRect l="-525" r="345" b="1711"/>
          <a:stretch>
            <a:fillRect/>
          </a:stretch>
        </p:blipFill>
        <p:spPr>
          <a:xfrm>
            <a:off x="5211763" y="1744663"/>
            <a:ext cx="3667125" cy="4495800"/>
          </a:xfrm>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US Military Involvement</a:t>
            </a:r>
            <a:endParaRPr lang="en-CA" dirty="0"/>
          </a:p>
        </p:txBody>
      </p:sp>
      <p:sp>
        <p:nvSpPr>
          <p:cNvPr id="6" name="Content Placeholder 5"/>
          <p:cNvSpPr>
            <a:spLocks noGrp="1"/>
          </p:cNvSpPr>
          <p:nvPr>
            <p:ph idx="1"/>
          </p:nvPr>
        </p:nvSpPr>
        <p:spPr>
          <a:xfrm>
            <a:off x="228600" y="1600200"/>
            <a:ext cx="5105400" cy="4525963"/>
          </a:xfrm>
        </p:spPr>
        <p:txBody>
          <a:bodyPr>
            <a:normAutofit fontScale="85000" lnSpcReduction="10000"/>
          </a:bodyPr>
          <a:lstStyle/>
          <a:p>
            <a:r>
              <a:rPr lang="en-CA" dirty="0" smtClean="0"/>
              <a:t>U.S. </a:t>
            </a:r>
            <a:r>
              <a:rPr lang="en-CA" dirty="0" smtClean="0">
                <a:solidFill>
                  <a:srgbClr val="FF0000"/>
                </a:solidFill>
              </a:rPr>
              <a:t>combat units</a:t>
            </a:r>
            <a:r>
              <a:rPr lang="en-CA" dirty="0" smtClean="0"/>
              <a:t> were deployed beginning in 1965. Operations spanned international borders, with Laos and Cambodia heavily bombed. </a:t>
            </a:r>
            <a:r>
              <a:rPr lang="en-CA" b="1" dirty="0" smtClean="0"/>
              <a:t>American involvement in the war peaked in 1968</a:t>
            </a:r>
            <a:r>
              <a:rPr lang="en-CA" dirty="0" smtClean="0"/>
              <a:t>, at the time of the Tet Offensive. After this, U.S. ground forces were gradually withdrawn as part of a policy known asVietnamization.</a:t>
            </a:r>
            <a:endParaRPr lang="en-CA" dirty="0"/>
          </a:p>
        </p:txBody>
      </p:sp>
      <p:pic>
        <p:nvPicPr>
          <p:cNvPr id="7" name="Picture 2"/>
          <p:cNvPicPr>
            <a:picLocks noChangeAspect="1" noChangeArrowheads="1"/>
          </p:cNvPicPr>
          <p:nvPr/>
        </p:nvPicPr>
        <p:blipFill>
          <a:blip r:embed="rId2" cstate="print"/>
          <a:srcRect/>
          <a:stretch>
            <a:fillRect/>
          </a:stretch>
        </p:blipFill>
        <p:spPr bwMode="auto">
          <a:xfrm>
            <a:off x="5334000" y="2057400"/>
            <a:ext cx="328134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a:t>Helicopters</a:t>
            </a:r>
          </a:p>
        </p:txBody>
      </p:sp>
      <p:sp>
        <p:nvSpPr>
          <p:cNvPr id="173059" name="Rectangle 3"/>
          <p:cNvSpPr>
            <a:spLocks noGrp="1" noChangeArrowheads="1"/>
          </p:cNvSpPr>
          <p:nvPr>
            <p:ph type="body" sz="half" idx="1"/>
          </p:nvPr>
        </p:nvSpPr>
        <p:spPr>
          <a:xfrm>
            <a:off x="457200" y="1600200"/>
            <a:ext cx="3822700" cy="4946650"/>
          </a:xfrm>
        </p:spPr>
        <p:txBody>
          <a:bodyPr/>
          <a:lstStyle/>
          <a:p>
            <a:r>
              <a:rPr lang="en-US"/>
              <a:t>Of all aircraft, the</a:t>
            </a:r>
            <a:r>
              <a:rPr lang="en-US" b="1"/>
              <a:t> </a:t>
            </a:r>
            <a:r>
              <a:rPr lang="en-US"/>
              <a:t>helicopter was the most useful, dropping platoons in the jungle clearings and out again. They were excellent air ambulances. </a:t>
            </a:r>
          </a:p>
        </p:txBody>
      </p:sp>
      <p:pic>
        <p:nvPicPr>
          <p:cNvPr id="173064" name="Picture 8" descr="98198S">
            <a:hlinkClick r:id="rId2"/>
          </p:cNvPr>
          <p:cNvPicPr>
            <a:picLocks noGrp="1" noChangeAspect="1" noChangeArrowheads="1"/>
          </p:cNvPicPr>
          <p:nvPr>
            <p:ph sz="quarter" idx="3"/>
          </p:nvPr>
        </p:nvPicPr>
        <p:blipFill>
          <a:blip r:embed="rId3" cstate="print"/>
          <a:srcRect/>
          <a:stretch>
            <a:fillRect/>
          </a:stretch>
        </p:blipFill>
        <p:spPr>
          <a:xfrm>
            <a:off x="4092575" y="1851025"/>
            <a:ext cx="4754563" cy="3389313"/>
          </a:xfrm>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The War in America</a:t>
            </a:r>
          </a:p>
        </p:txBody>
      </p:sp>
      <p:sp>
        <p:nvSpPr>
          <p:cNvPr id="23555" name="Rectangle 3"/>
          <p:cNvSpPr>
            <a:spLocks noGrp="1" noChangeArrowheads="1"/>
          </p:cNvSpPr>
          <p:nvPr>
            <p:ph type="body" sz="half" idx="1"/>
          </p:nvPr>
        </p:nvSpPr>
        <p:spPr>
          <a:xfrm>
            <a:off x="457200" y="1600200"/>
            <a:ext cx="5822950" cy="4495800"/>
          </a:xfrm>
        </p:spPr>
        <p:txBody>
          <a:bodyPr>
            <a:normAutofit/>
          </a:bodyPr>
          <a:lstStyle/>
          <a:p>
            <a:pPr>
              <a:lnSpc>
                <a:spcPct val="80000"/>
              </a:lnSpc>
            </a:pPr>
            <a:r>
              <a:rPr lang="en-US" dirty="0"/>
              <a:t>The Vietnam War had a major impact on everyday life in America, and the Johnson administration was forced to consider domestic consequences of its decisions daily.</a:t>
            </a:r>
          </a:p>
          <a:p>
            <a:pPr>
              <a:lnSpc>
                <a:spcPct val="80000"/>
              </a:lnSpc>
            </a:pPr>
            <a:r>
              <a:rPr lang="en-US" dirty="0"/>
              <a:t>Since there were not enough volunteers to continue to fight a protracted war, the </a:t>
            </a:r>
            <a:r>
              <a:rPr lang="en-US" dirty="0" smtClean="0"/>
              <a:t>US </a:t>
            </a:r>
            <a:r>
              <a:rPr lang="en-US" dirty="0" smtClean="0">
                <a:solidFill>
                  <a:srgbClr val="FF0000"/>
                </a:solidFill>
              </a:rPr>
              <a:t>government </a:t>
            </a:r>
            <a:r>
              <a:rPr lang="en-US" dirty="0">
                <a:solidFill>
                  <a:srgbClr val="FF0000"/>
                </a:solidFill>
              </a:rPr>
              <a:t>instituted a draft</a:t>
            </a:r>
            <a:r>
              <a:rPr lang="en-US" dirty="0"/>
              <a:t>. </a:t>
            </a:r>
          </a:p>
        </p:txBody>
      </p:sp>
      <p:pic>
        <p:nvPicPr>
          <p:cNvPr id="23557" name="Picture 5" descr="unclebush"/>
          <p:cNvPicPr>
            <a:picLocks noGrp="1" noChangeAspect="1" noChangeArrowheads="1"/>
          </p:cNvPicPr>
          <p:nvPr>
            <p:ph sz="quarter" idx="2"/>
          </p:nvPr>
        </p:nvPicPr>
        <p:blipFill>
          <a:blip r:embed="rId2" cstate="print"/>
          <a:srcRect l="6091" r="6609"/>
          <a:stretch>
            <a:fillRect/>
          </a:stretch>
        </p:blipFill>
        <p:spPr>
          <a:xfrm>
            <a:off x="6626225" y="1420813"/>
            <a:ext cx="1911350" cy="2520950"/>
          </a:xfrm>
          <a:noFill/>
          <a:ln/>
        </p:spPr>
      </p:pic>
      <p:pic>
        <p:nvPicPr>
          <p:cNvPr id="23560" name="Picture 8" descr="vet102b"/>
          <p:cNvPicPr>
            <a:picLocks noGrp="1" noChangeAspect="1" noChangeArrowheads="1"/>
          </p:cNvPicPr>
          <p:nvPr>
            <p:ph sz="quarter" idx="3"/>
          </p:nvPr>
        </p:nvPicPr>
        <p:blipFill>
          <a:blip r:embed="rId3" cstate="print"/>
          <a:srcRect/>
          <a:stretch>
            <a:fillRect/>
          </a:stretch>
        </p:blipFill>
        <p:spPr>
          <a:xfrm>
            <a:off x="6719888" y="4094163"/>
            <a:ext cx="1919287" cy="2417762"/>
          </a:xfrm>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1450</TotalTime>
  <Words>2555</Words>
  <Application>Microsoft Office PowerPoint</Application>
  <PresentationFormat>On-screen Show (4:3)</PresentationFormat>
  <Paragraphs>224</Paragraphs>
  <Slides>49</Slides>
  <Notes>1</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Office Theme</vt:lpstr>
      <vt:lpstr>Image</vt:lpstr>
      <vt:lpstr>Cuban Missile Crisis &amp; Vietnam</vt:lpstr>
      <vt:lpstr>The Vietnam War 1955-1975</vt:lpstr>
      <vt:lpstr>Slide 3</vt:lpstr>
      <vt:lpstr>Conflict Between France &amp; Vietnam</vt:lpstr>
      <vt:lpstr>The Domino Theory</vt:lpstr>
      <vt:lpstr>Why Did the United States  Fight a War in Vietnam?</vt:lpstr>
      <vt:lpstr>US Military Involvement</vt:lpstr>
      <vt:lpstr>Helicopters</vt:lpstr>
      <vt:lpstr>The War in America</vt:lpstr>
      <vt:lpstr>Anti-War Sentiments</vt:lpstr>
      <vt:lpstr>Anti-War Protests</vt:lpstr>
      <vt:lpstr>The Tet Offensive</vt:lpstr>
      <vt:lpstr>The My Lai Massacre</vt:lpstr>
      <vt:lpstr>A Secret Plan to End the War</vt:lpstr>
      <vt:lpstr>Vietnamization</vt:lpstr>
      <vt:lpstr>The Fall to Communism</vt:lpstr>
      <vt:lpstr>Longest and Most Unpopular War</vt:lpstr>
      <vt:lpstr>Canada: The Election of 1957</vt:lpstr>
      <vt:lpstr>John Diefenbaker</vt:lpstr>
      <vt:lpstr>The Election of 1958</vt:lpstr>
      <vt:lpstr>The Diefenbaker Government</vt:lpstr>
      <vt:lpstr>The Diefenbaker  Government</vt:lpstr>
      <vt:lpstr>The Diefenbaker Era</vt:lpstr>
      <vt:lpstr>Diefenbaker and the United States</vt:lpstr>
      <vt:lpstr>The Cuban Missile Crisis</vt:lpstr>
      <vt:lpstr>Cuban Missile Crisis</vt:lpstr>
      <vt:lpstr>Setting the Stage</vt:lpstr>
      <vt:lpstr>The Bay of Pigs Invasion</vt:lpstr>
      <vt:lpstr>The Cuban Missile Crisis – A Chronology</vt:lpstr>
      <vt:lpstr>Range of Weapons</vt:lpstr>
      <vt:lpstr>Chronology Continued</vt:lpstr>
      <vt:lpstr>The Aerial Photos</vt:lpstr>
      <vt:lpstr>Why Cuba Mr. Krushchev?</vt:lpstr>
      <vt:lpstr>The American Response</vt:lpstr>
      <vt:lpstr>The Escalation Ladder</vt:lpstr>
      <vt:lpstr>Why was  “Do Nothing” not an option?</vt:lpstr>
      <vt:lpstr>Go to the UN?</vt:lpstr>
      <vt:lpstr>Naval Blockade</vt:lpstr>
      <vt:lpstr>Strategic Airstrike</vt:lpstr>
      <vt:lpstr>Invasion</vt:lpstr>
      <vt:lpstr>What Happened?</vt:lpstr>
      <vt:lpstr>Calling the bluff.....</vt:lpstr>
      <vt:lpstr>Canada: The End of Conservative Power</vt:lpstr>
      <vt:lpstr>Lester B. Pearson</vt:lpstr>
      <vt:lpstr>The Liberals and Lester “Mike” Pearson</vt:lpstr>
      <vt:lpstr>Canadian Nationalism  and the Liberals</vt:lpstr>
      <vt:lpstr>Post-War CCF Party</vt:lpstr>
      <vt:lpstr>Social Credit Party</vt:lpstr>
      <vt:lpstr>The Nuclear Issue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 Iachetta</dc:creator>
  <cp:lastModifiedBy>Teacher</cp:lastModifiedBy>
  <cp:revision>54</cp:revision>
  <dcterms:created xsi:type="dcterms:W3CDTF">2006-08-16T00:00:00Z</dcterms:created>
  <dcterms:modified xsi:type="dcterms:W3CDTF">2013-04-11T16:13:28Z</dcterms:modified>
</cp:coreProperties>
</file>