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257" r:id="rId3"/>
    <p:sldId id="258" r:id="rId4"/>
    <p:sldId id="259" r:id="rId5"/>
    <p:sldId id="260" r:id="rId6"/>
    <p:sldId id="269" r:id="rId7"/>
    <p:sldId id="261" r:id="rId8"/>
    <p:sldId id="262" r:id="rId9"/>
    <p:sldId id="270" r:id="rId10"/>
    <p:sldId id="283" r:id="rId11"/>
    <p:sldId id="263" r:id="rId12"/>
    <p:sldId id="264" r:id="rId13"/>
    <p:sldId id="271" r:id="rId14"/>
    <p:sldId id="265" r:id="rId15"/>
    <p:sldId id="266" r:id="rId16"/>
    <p:sldId id="272" r:id="rId17"/>
    <p:sldId id="267" r:id="rId18"/>
    <p:sldId id="273" r:id="rId19"/>
    <p:sldId id="268" r:id="rId20"/>
    <p:sldId id="274" r:id="rId21"/>
    <p:sldId id="282" r:id="rId22"/>
    <p:sldId id="275" r:id="rId23"/>
    <p:sldId id="276" r:id="rId24"/>
    <p:sldId id="277" r:id="rId25"/>
    <p:sldId id="278" r:id="rId26"/>
    <p:sldId id="279" r:id="rId27"/>
    <p:sldId id="280" r:id="rId28"/>
    <p:sldId id="284" r:id="rId29"/>
    <p:sldId id="28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1" d="100"/>
          <a:sy n="61" d="100"/>
        </p:scale>
        <p:origin x="-100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7629E5-1840-FA42-8451-9A3E4CB5786D}" type="datetimeFigureOut">
              <a:rPr lang="en-US" smtClean="0"/>
              <a:t>2014-09-14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995297-C657-0644-A288-33149EA164F0}" type="slidenum">
              <a:rPr lang="en-US" smtClean="0"/>
              <a:t>‹#›</a:t>
            </a:fld>
            <a:endParaRPr lang="en-US"/>
          </a:p>
        </p:txBody>
      </p:sp>
    </p:spTree>
    <p:extLst>
      <p:ext uri="{BB962C8B-B14F-4D97-AF65-F5344CB8AC3E}">
        <p14:creationId xmlns:p14="http://schemas.microsoft.com/office/powerpoint/2010/main" val="5937855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995297-C657-0644-A288-33149EA164F0}" type="slidenum">
              <a:rPr lang="en-US" smtClean="0"/>
              <a:t>28</a:t>
            </a:fld>
            <a:endParaRPr lang="en-US"/>
          </a:p>
        </p:txBody>
      </p:sp>
    </p:spTree>
    <p:extLst>
      <p:ext uri="{BB962C8B-B14F-4D97-AF65-F5344CB8AC3E}">
        <p14:creationId xmlns:p14="http://schemas.microsoft.com/office/powerpoint/2010/main" val="282833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CA"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CA"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6DE84BDD-D13D-A442-BE31-1BA0331836FD}" type="datetimeFigureOut">
              <a:rPr lang="en-US" smtClean="0"/>
              <a:t>2014-09-14</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5F71D1C-0FD5-8742-9707-D52B6F30BC7D}"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extLst/>
          </a:lstStyle>
          <a:p>
            <a:fld id="{6DE84BDD-D13D-A442-BE31-1BA0331836FD}" type="datetimeFigureOut">
              <a:rPr lang="en-US" smtClean="0"/>
              <a:t>2014-09-14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F71D1C-0FD5-8742-9707-D52B6F30BC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extLst/>
          </a:lstStyle>
          <a:p>
            <a:fld id="{6DE84BDD-D13D-A442-BE31-1BA0331836FD}" type="datetimeFigureOut">
              <a:rPr lang="en-US" smtClean="0"/>
              <a:t>2014-09-14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F71D1C-0FD5-8742-9707-D52B6F30BC7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CA"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extLst/>
          </a:lstStyle>
          <a:p>
            <a:fld id="{6DE84BDD-D13D-A442-BE31-1BA0331836FD}" type="datetimeFigureOut">
              <a:rPr lang="en-US" smtClean="0"/>
              <a:t>2014-09-14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F71D1C-0FD5-8742-9707-D52B6F30BC7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CA"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CA"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6DE84BDD-D13D-A442-BE31-1BA0331836FD}" type="datetimeFigureOut">
              <a:rPr lang="en-US" smtClean="0"/>
              <a:t>2014-09-14</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5F71D1C-0FD5-8742-9707-D52B6F30BC7D}"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CA"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5" name="Date Placeholder 4"/>
          <p:cNvSpPr>
            <a:spLocks noGrp="1"/>
          </p:cNvSpPr>
          <p:nvPr>
            <p:ph type="dt" sz="half" idx="10"/>
          </p:nvPr>
        </p:nvSpPr>
        <p:spPr/>
        <p:txBody>
          <a:bodyPr/>
          <a:lstStyle>
            <a:extLst/>
          </a:lstStyle>
          <a:p>
            <a:fld id="{6DE84BDD-D13D-A442-BE31-1BA0331836FD}" type="datetimeFigureOut">
              <a:rPr lang="en-US" smtClean="0"/>
              <a:t>2014-09-14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55F71D1C-0FD5-8742-9707-D52B6F30BC7D}"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CA"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CA"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CA"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7" name="Date Placeholder 6"/>
          <p:cNvSpPr>
            <a:spLocks noGrp="1"/>
          </p:cNvSpPr>
          <p:nvPr>
            <p:ph type="dt" sz="half" idx="10"/>
          </p:nvPr>
        </p:nvSpPr>
        <p:spPr/>
        <p:txBody>
          <a:bodyPr/>
          <a:lstStyle>
            <a:extLst/>
          </a:lstStyle>
          <a:p>
            <a:fld id="{6DE84BDD-D13D-A442-BE31-1BA0331836FD}" type="datetimeFigureOut">
              <a:rPr lang="en-US" smtClean="0"/>
              <a:t>2014-09-14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55F71D1C-0FD5-8742-9707-D52B6F30BC7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CA"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DE84BDD-D13D-A442-BE31-1BA0331836FD}" type="datetimeFigureOut">
              <a:rPr lang="en-US" smtClean="0"/>
              <a:t>2014-09-14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5F71D1C-0FD5-8742-9707-D52B6F30BC7D}"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DE84BDD-D13D-A442-BE31-1BA0331836FD}" type="datetimeFigureOut">
              <a:rPr lang="en-US" smtClean="0"/>
              <a:t>2014-09-14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5F71D1C-0FD5-8742-9707-D52B6F30BC7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CA"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CA"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6DE84BDD-D13D-A442-BE31-1BA0331836FD}" type="datetimeFigureOut">
              <a:rPr lang="en-US" smtClean="0"/>
              <a:t>2014-09-14</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5F71D1C-0FD5-8742-9707-D52B6F30BC7D}"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CA"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CA"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CA" smtClean="0">
                <a:solidFill>
                  <a:schemeClr val="lt1"/>
                </a:solidFill>
                <a:latin typeface="+mn-lt"/>
                <a:ea typeface="+mn-ea"/>
                <a:cs typeface="+mn-cs"/>
              </a:rPr>
              <a:t>Drag picture to placeholder or click icon to add</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6DE84BDD-D13D-A442-BE31-1BA0331836FD}" type="datetimeFigureOut">
              <a:rPr lang="en-US" smtClean="0"/>
              <a:t>2014-09-14</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5F71D1C-0FD5-8742-9707-D52B6F30BC7D}"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6DE84BDD-D13D-A442-BE31-1BA0331836FD}" type="datetimeFigureOut">
              <a:rPr lang="en-US" smtClean="0"/>
              <a:t>2014-09-14</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55F71D1C-0FD5-8742-9707-D52B6F30BC7D}"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CA"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CA" smtClean="0"/>
              <a:t>Click to edit Master text styles</a:t>
            </a:r>
          </a:p>
          <a:p>
            <a:pPr lvl="1" eaLnBrk="1" latinLnBrk="0" hangingPunct="1"/>
            <a:r>
              <a:rPr kumimoji="0" lang="en-CA" smtClean="0"/>
              <a:t>Second level</a:t>
            </a:r>
          </a:p>
          <a:p>
            <a:pPr lvl="2" eaLnBrk="1" latinLnBrk="0" hangingPunct="1"/>
            <a:r>
              <a:rPr kumimoji="0" lang="en-CA" smtClean="0"/>
              <a:t>Third level</a:t>
            </a:r>
          </a:p>
          <a:p>
            <a:pPr lvl="3" eaLnBrk="1" latinLnBrk="0" hangingPunct="1"/>
            <a:r>
              <a:rPr kumimoji="0" lang="en-CA" smtClean="0"/>
              <a:t>Fourth level</a:t>
            </a:r>
          </a:p>
          <a:p>
            <a:pPr lvl="4" eaLnBrk="1" latinLnBrk="0" hangingPunct="1"/>
            <a:r>
              <a:rPr kumimoji="0" lang="en-CA"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Causes of the First World War</a:t>
            </a:r>
            <a:endParaRPr lang="en-US" dirty="0"/>
          </a:p>
        </p:txBody>
      </p:sp>
      <p:sp>
        <p:nvSpPr>
          <p:cNvPr id="3" name="Subtitle 2"/>
          <p:cNvSpPr>
            <a:spLocks noGrp="1"/>
          </p:cNvSpPr>
          <p:nvPr>
            <p:ph type="subTitle" idx="1"/>
          </p:nvPr>
        </p:nvSpPr>
        <p:spPr/>
        <p:txBody>
          <a:bodyPr/>
          <a:lstStyle/>
          <a:p>
            <a:r>
              <a:rPr lang="en-US" dirty="0" smtClean="0"/>
              <a:t>SS 11</a:t>
            </a:r>
            <a:endParaRPr lang="en-US" dirty="0"/>
          </a:p>
        </p:txBody>
      </p:sp>
      <p:pic>
        <p:nvPicPr>
          <p:cNvPr id="4" name="Picture 3" descr="article-2226235-0F7F8D0300000578-696_964x68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606" y="2617332"/>
            <a:ext cx="5941703" cy="4203570"/>
          </a:xfrm>
          <a:prstGeom prst="rect">
            <a:avLst/>
          </a:prstGeom>
        </p:spPr>
      </p:pic>
    </p:spTree>
    <p:extLst>
      <p:ext uri="{BB962C8B-B14F-4D97-AF65-F5344CB8AC3E}">
        <p14:creationId xmlns:p14="http://schemas.microsoft.com/office/powerpoint/2010/main" val="5433632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ome2.jpg"/>
          <p:cNvPicPr>
            <a:picLocks noGrp="1" noChangeAspect="1"/>
          </p:cNvPicPr>
          <p:nvPr>
            <p:ph idx="1"/>
          </p:nvPr>
        </p:nvPicPr>
        <p:blipFill>
          <a:blip r:embed="rId2">
            <a:extLst>
              <a:ext uri="{28A0092B-C50C-407E-A947-70E740481C1C}">
                <a14:useLocalDpi xmlns:a14="http://schemas.microsoft.com/office/drawing/2010/main" val="0"/>
              </a:ext>
            </a:extLst>
          </a:blip>
          <a:srcRect t="6327" b="6327"/>
          <a:stretch>
            <a:fillRect/>
          </a:stretch>
        </p:blipFill>
        <p:spPr/>
      </p:pic>
    </p:spTree>
    <p:extLst>
      <p:ext uri="{BB962C8B-B14F-4D97-AF65-F5344CB8AC3E}">
        <p14:creationId xmlns:p14="http://schemas.microsoft.com/office/powerpoint/2010/main" val="18588048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Nationalism</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Type 1: A strong feeling or patriotism and pride for one’s country, and/or the desire of a people to preserve its own language, religion, and traditions.  </a:t>
            </a:r>
            <a:endParaRPr lang="en-CA" dirty="0"/>
          </a:p>
          <a:p>
            <a:pPr lvl="0"/>
            <a:r>
              <a:rPr lang="en-US" dirty="0"/>
              <a:t>Type 2: exists within an ethnic group that does not have its own country.  These groups desire to be liberated from a dominant ethnic group, different than themselves.  </a:t>
            </a:r>
            <a:endParaRPr lang="en-CA" dirty="0"/>
          </a:p>
          <a:p>
            <a:r>
              <a:rPr lang="en-US" dirty="0"/>
              <a:t>Most European countries valued national interests over anything and wanted to assert themselves and their national identities.</a:t>
            </a:r>
            <a:r>
              <a:rPr lang="en-CA" dirty="0"/>
              <a:t> </a:t>
            </a:r>
            <a:endParaRPr lang="en-US" dirty="0"/>
          </a:p>
        </p:txBody>
      </p:sp>
    </p:spTree>
    <p:extLst>
      <p:ext uri="{BB962C8B-B14F-4D97-AF65-F5344CB8AC3E}">
        <p14:creationId xmlns:p14="http://schemas.microsoft.com/office/powerpoint/2010/main" val="23655718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Balkans – “Powder Keg of Europe”</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There were 11 Slav groups in A-H that were nationalistic and wanted independence.  A number of rebellions took place within the Austrian Empire as various groups tried to break free of Austrian rule. </a:t>
            </a:r>
            <a:endParaRPr lang="en-US" dirty="0" smtClean="0"/>
          </a:p>
          <a:p>
            <a:pPr marL="0" indent="0">
              <a:buNone/>
            </a:pPr>
            <a:endParaRPr lang="en-US" dirty="0" smtClean="0"/>
          </a:p>
          <a:p>
            <a:r>
              <a:rPr lang="en-US" b="1" dirty="0"/>
              <a:t>Black Hand: </a:t>
            </a:r>
            <a:r>
              <a:rPr lang="en-US" dirty="0"/>
              <a:t>A terrorist organization formed by Bosnian Serbs determined to free Bosnia from A-H.  Their goal was to liberate all the ethnic groups of Slav-descent in A-H and form what they called “Greater Serbia”, later known as Yugoslavia.</a:t>
            </a:r>
            <a:r>
              <a:rPr lang="en-CA" dirty="0"/>
              <a:t> </a:t>
            </a:r>
            <a:endParaRPr lang="en-US" dirty="0"/>
          </a:p>
        </p:txBody>
      </p:sp>
    </p:spTree>
    <p:extLst>
      <p:ext uri="{BB962C8B-B14F-4D97-AF65-F5344CB8AC3E}">
        <p14:creationId xmlns:p14="http://schemas.microsoft.com/office/powerpoint/2010/main" val="23926537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a3db3f5997eedc35f20abe793172cc41.jpg"/>
          <p:cNvPicPr>
            <a:picLocks noGrp="1" noChangeAspect="1"/>
          </p:cNvPicPr>
          <p:nvPr>
            <p:ph idx="1"/>
          </p:nvPr>
        </p:nvPicPr>
        <p:blipFill>
          <a:blip r:embed="rId2">
            <a:extLst>
              <a:ext uri="{28A0092B-C50C-407E-A947-70E740481C1C}">
                <a14:useLocalDpi xmlns:a14="http://schemas.microsoft.com/office/drawing/2010/main" val="0"/>
              </a:ext>
            </a:extLst>
          </a:blip>
          <a:srcRect l="-50925" r="-50925"/>
          <a:stretch>
            <a:fillRect/>
          </a:stretch>
        </p:blipFill>
        <p:spPr>
          <a:xfrm>
            <a:off x="-2970128" y="0"/>
            <a:ext cx="11426068" cy="6858000"/>
          </a:xfrm>
        </p:spPr>
      </p:pic>
      <p:pic>
        <p:nvPicPr>
          <p:cNvPr id="6" name="Picture 5" descr="BQHBvhb1nP-9Q635ekyw1Q_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9854" y="0"/>
            <a:ext cx="3544146" cy="3771835"/>
          </a:xfrm>
          <a:prstGeom prst="rect">
            <a:avLst/>
          </a:prstGeom>
        </p:spPr>
      </p:pic>
      <p:pic>
        <p:nvPicPr>
          <p:cNvPr id="7" name="Picture 6" descr="archduk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4518" y="3388346"/>
            <a:ext cx="4189482" cy="3469654"/>
          </a:xfrm>
          <a:prstGeom prst="rect">
            <a:avLst/>
          </a:prstGeom>
        </p:spPr>
      </p:pic>
    </p:spTree>
    <p:extLst>
      <p:ext uri="{BB962C8B-B14F-4D97-AF65-F5344CB8AC3E}">
        <p14:creationId xmlns:p14="http://schemas.microsoft.com/office/powerpoint/2010/main" val="20568777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Imperialism</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Extending the rule of authority of one country over other countries or territories.  Involved the forming and maintenance of an empire through colonies.</a:t>
            </a:r>
            <a:endParaRPr lang="en-CA" dirty="0"/>
          </a:p>
          <a:p>
            <a:pPr lvl="0"/>
            <a:r>
              <a:rPr lang="en-US" dirty="0"/>
              <a:t>Resulted from industrialization because countries needed raw materials to supply factories and markets.  </a:t>
            </a:r>
            <a:endParaRPr lang="en-CA" dirty="0"/>
          </a:p>
          <a:p>
            <a:pPr lvl="0"/>
            <a:r>
              <a:rPr lang="en-US" dirty="0"/>
              <a:t>Countries often came into conflict over competition for colonies – particularly Africa and South-East Asia.  </a:t>
            </a:r>
            <a:endParaRPr lang="en-CA" dirty="0"/>
          </a:p>
        </p:txBody>
      </p:sp>
    </p:spTree>
    <p:extLst>
      <p:ext uri="{BB962C8B-B14F-4D97-AF65-F5344CB8AC3E}">
        <p14:creationId xmlns:p14="http://schemas.microsoft.com/office/powerpoint/2010/main" val="4036801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Context of WWI – Part I</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Great Britain:</a:t>
            </a:r>
            <a:r>
              <a:rPr lang="en-US" dirty="0"/>
              <a:t> “The sun never sets on the British Empire.”  Military and naval bases around the globe.  Britain made tremendously wealthy by its empire.  The envy of other colonial powers.</a:t>
            </a:r>
            <a:r>
              <a:rPr lang="en-CA" dirty="0"/>
              <a:t> </a:t>
            </a:r>
            <a:endParaRPr lang="en-CA" dirty="0" smtClean="0"/>
          </a:p>
          <a:p>
            <a:pPr lvl="0"/>
            <a:r>
              <a:rPr lang="en-US" b="1" dirty="0"/>
              <a:t>France:</a:t>
            </a:r>
            <a:r>
              <a:rPr lang="en-US" dirty="0"/>
              <a:t> Large holdings in Central Africa.  Had a history of problems maintaining its empire.  Germany main rival of France in Europe.</a:t>
            </a:r>
            <a:endParaRPr lang="en-CA" dirty="0"/>
          </a:p>
          <a:p>
            <a:r>
              <a:rPr lang="en-US" b="1" dirty="0"/>
              <a:t>Belgium, Holland, Spain, Portugal, and Italy:</a:t>
            </a:r>
            <a:r>
              <a:rPr lang="en-US" dirty="0"/>
              <a:t> Minor players on the European scene.  All managed to secure some colonies.</a:t>
            </a:r>
            <a:r>
              <a:rPr lang="en-CA" dirty="0"/>
              <a:t> </a:t>
            </a:r>
            <a:endParaRPr lang="en-CA" dirty="0" smtClean="0"/>
          </a:p>
          <a:p>
            <a:pPr marL="0" indent="0">
              <a:buNone/>
            </a:pPr>
            <a:endParaRPr lang="en-US" dirty="0"/>
          </a:p>
        </p:txBody>
      </p:sp>
    </p:spTree>
    <p:extLst>
      <p:ext uri="{BB962C8B-B14F-4D97-AF65-F5344CB8AC3E}">
        <p14:creationId xmlns:p14="http://schemas.microsoft.com/office/powerpoint/2010/main" val="6814392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sun never sets on the British Empire”</a:t>
            </a:r>
            <a:endParaRPr lang="en-US" dirty="0"/>
          </a:p>
        </p:txBody>
      </p:sp>
      <p:pic>
        <p:nvPicPr>
          <p:cNvPr id="4" name="Content Placeholder 3" descr="cfwxl.png"/>
          <p:cNvPicPr>
            <a:picLocks noGrp="1" noChangeAspect="1"/>
          </p:cNvPicPr>
          <p:nvPr>
            <p:ph idx="1"/>
          </p:nvPr>
        </p:nvPicPr>
        <p:blipFill>
          <a:blip r:embed="rId2">
            <a:extLst>
              <a:ext uri="{28A0092B-C50C-407E-A947-70E740481C1C}">
                <a14:useLocalDpi xmlns:a14="http://schemas.microsoft.com/office/drawing/2010/main" val="0"/>
              </a:ext>
            </a:extLst>
          </a:blip>
          <a:srcRect l="4866" r="4866"/>
          <a:stretch>
            <a:fillRect/>
          </a:stretch>
        </p:blipFill>
        <p:spPr/>
      </p:pic>
    </p:spTree>
    <p:extLst>
      <p:ext uri="{BB962C8B-B14F-4D97-AF65-F5344CB8AC3E}">
        <p14:creationId xmlns:p14="http://schemas.microsoft.com/office/powerpoint/2010/main" val="30342656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Context of WWI – Part II</a:t>
            </a:r>
            <a:endParaRPr lang="en-US" dirty="0"/>
          </a:p>
        </p:txBody>
      </p:sp>
      <p:sp>
        <p:nvSpPr>
          <p:cNvPr id="3" name="Content Placeholder 2"/>
          <p:cNvSpPr>
            <a:spLocks noGrp="1"/>
          </p:cNvSpPr>
          <p:nvPr>
            <p:ph idx="1"/>
          </p:nvPr>
        </p:nvSpPr>
        <p:spPr/>
        <p:txBody>
          <a:bodyPr>
            <a:normAutofit fontScale="70000" lnSpcReduction="20000"/>
          </a:bodyPr>
          <a:lstStyle/>
          <a:p>
            <a:pPr lvl="0"/>
            <a:r>
              <a:rPr lang="en-US" b="1" dirty="0"/>
              <a:t>Russia:</a:t>
            </a:r>
            <a:r>
              <a:rPr lang="en-US" dirty="0"/>
              <a:t> Promoted Pan-Slavism (Unite the Slavic peoples of the Balkans).  Wanted control of a warm water port, thus dominance in the Balkans would allow Russia to be the “Big Brother” in the Balkans. </a:t>
            </a:r>
            <a:endParaRPr lang="en-CA" dirty="0"/>
          </a:p>
          <a:p>
            <a:pPr lvl="0"/>
            <a:r>
              <a:rPr lang="en-US" b="1" dirty="0"/>
              <a:t>Austria-Hungary: </a:t>
            </a:r>
            <a:r>
              <a:rPr lang="en-US" dirty="0"/>
              <a:t>Also sought to dominate the Balkans, not for imperial reasons, more for survival and prevent the disintegration of Austria-Hungary.  As such, A-H stood aggressively in the way of Russian advancement in the region.</a:t>
            </a:r>
            <a:endParaRPr lang="en-CA" dirty="0"/>
          </a:p>
          <a:p>
            <a:pPr lvl="0"/>
            <a:r>
              <a:rPr lang="en-US" b="1" dirty="0"/>
              <a:t>Germany: </a:t>
            </a:r>
            <a:r>
              <a:rPr lang="en-US" dirty="0"/>
              <a:t>Colonial holdings were a drain on Germany.  Sought to acquire more colonies, thus more raw materials for industrial expansion.  This pursuit changed many relationships between other countries that had reason to fear German expansion, mainly Britain and France.  </a:t>
            </a:r>
            <a:endParaRPr lang="en-CA" dirty="0"/>
          </a:p>
          <a:p>
            <a:endParaRPr lang="en-US" dirty="0"/>
          </a:p>
        </p:txBody>
      </p:sp>
    </p:spTree>
    <p:extLst>
      <p:ext uri="{BB962C8B-B14F-4D97-AF65-F5344CB8AC3E}">
        <p14:creationId xmlns:p14="http://schemas.microsoft.com/office/powerpoint/2010/main" val="20596776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l_conf_berlin_99_1.jpg"/>
          <p:cNvPicPr>
            <a:picLocks noGrp="1" noChangeAspect="1"/>
          </p:cNvPicPr>
          <p:nvPr>
            <p:ph idx="1"/>
          </p:nvPr>
        </p:nvPicPr>
        <p:blipFill>
          <a:blip r:embed="rId2">
            <a:extLst>
              <a:ext uri="{28A0092B-C50C-407E-A947-70E740481C1C}">
                <a14:useLocalDpi xmlns:a14="http://schemas.microsoft.com/office/drawing/2010/main" val="0"/>
              </a:ext>
            </a:extLst>
          </a:blip>
          <a:srcRect l="-35273" r="-35273"/>
          <a:stretch>
            <a:fillRect/>
          </a:stretch>
        </p:blipFill>
        <p:spPr>
          <a:xfrm>
            <a:off x="-2976873" y="0"/>
            <a:ext cx="15050908" cy="6858000"/>
          </a:xfrm>
        </p:spPr>
      </p:pic>
    </p:spTree>
    <p:extLst>
      <p:ext uri="{BB962C8B-B14F-4D97-AF65-F5344CB8AC3E}">
        <p14:creationId xmlns:p14="http://schemas.microsoft.com/office/powerpoint/2010/main" val="321780112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Assassination</a:t>
            </a:r>
            <a:endParaRPr lang="en-US" dirty="0"/>
          </a:p>
        </p:txBody>
      </p:sp>
      <p:sp>
        <p:nvSpPr>
          <p:cNvPr id="3" name="Content Placeholder 2"/>
          <p:cNvSpPr>
            <a:spLocks noGrp="1"/>
          </p:cNvSpPr>
          <p:nvPr>
            <p:ph idx="1"/>
          </p:nvPr>
        </p:nvSpPr>
        <p:spPr/>
        <p:txBody>
          <a:bodyPr/>
          <a:lstStyle/>
          <a:p>
            <a:r>
              <a:rPr lang="en-US" dirty="0" smtClean="0"/>
              <a:t>June 28, 1914 – </a:t>
            </a:r>
            <a:r>
              <a:rPr lang="en-CA" dirty="0"/>
              <a:t>Archduke Franz Ferdinand, the heir to the Austrian throne, and his </a:t>
            </a:r>
            <a:r>
              <a:rPr lang="en-CA" dirty="0" smtClean="0"/>
              <a:t>wife Sophie, </a:t>
            </a:r>
            <a:r>
              <a:rPr lang="en-CA" dirty="0"/>
              <a:t>killed by </a:t>
            </a:r>
            <a:r>
              <a:rPr lang="en-CA" dirty="0" err="1"/>
              <a:t>Gavrilo</a:t>
            </a:r>
            <a:r>
              <a:rPr lang="en-CA" dirty="0"/>
              <a:t> </a:t>
            </a:r>
            <a:r>
              <a:rPr lang="en-CA" dirty="0" err="1"/>
              <a:t>Princip</a:t>
            </a:r>
            <a:r>
              <a:rPr lang="en-CA" dirty="0"/>
              <a:t>, a member of the Black Hand, while visiting Bosnia. </a:t>
            </a:r>
            <a:r>
              <a:rPr lang="en-US" dirty="0" smtClean="0"/>
              <a:t>“The shot heard around the world.”</a:t>
            </a:r>
            <a:endParaRPr lang="en-US" dirty="0"/>
          </a:p>
        </p:txBody>
      </p:sp>
      <p:pic>
        <p:nvPicPr>
          <p:cNvPr id="4" name="Picture 3" descr="Assassination-of-Archduke-Franz-Ferdina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2400" y="4239368"/>
            <a:ext cx="3572263" cy="2375700"/>
          </a:xfrm>
          <a:prstGeom prst="rect">
            <a:avLst/>
          </a:prstGeom>
        </p:spPr>
      </p:pic>
    </p:spTree>
    <p:extLst>
      <p:ext uri="{BB962C8B-B14F-4D97-AF65-F5344CB8AC3E}">
        <p14:creationId xmlns:p14="http://schemas.microsoft.com/office/powerpoint/2010/main" val="37969239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I can….identify and explain the main causes of WWI</a:t>
            </a:r>
          </a:p>
          <a:p>
            <a:pPr marL="0" indent="0">
              <a:buNone/>
            </a:pPr>
            <a:endParaRPr lang="en-US" dirty="0"/>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3819" y="2757002"/>
            <a:ext cx="4842401" cy="3759982"/>
          </a:xfrm>
          <a:prstGeom prst="rect">
            <a:avLst/>
          </a:prstGeom>
        </p:spPr>
      </p:pic>
    </p:spTree>
    <p:extLst>
      <p:ext uri="{BB962C8B-B14F-4D97-AF65-F5344CB8AC3E}">
        <p14:creationId xmlns:p14="http://schemas.microsoft.com/office/powerpoint/2010/main" val="22310051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2663382.jpg"/>
          <p:cNvPicPr>
            <a:picLocks noGrp="1" noChangeAspect="1"/>
          </p:cNvPicPr>
          <p:nvPr>
            <p:ph idx="1"/>
          </p:nvPr>
        </p:nvPicPr>
        <p:blipFill>
          <a:blip r:embed="rId2">
            <a:extLst>
              <a:ext uri="{28A0092B-C50C-407E-A947-70E740481C1C}">
                <a14:useLocalDpi xmlns:a14="http://schemas.microsoft.com/office/drawing/2010/main" val="0"/>
              </a:ext>
            </a:extLst>
          </a:blip>
          <a:srcRect t="11837" b="11837"/>
          <a:stretch>
            <a:fillRect/>
          </a:stretch>
        </p:blipFill>
        <p:spPr>
          <a:xfrm>
            <a:off x="0" y="0"/>
            <a:ext cx="6640987" cy="3652543"/>
          </a:xfrm>
        </p:spPr>
      </p:pic>
      <p:pic>
        <p:nvPicPr>
          <p:cNvPr id="9" name="Picture 8" descr="FranzFerdinand_unifor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5016" y="-1"/>
            <a:ext cx="2538984" cy="3652543"/>
          </a:xfrm>
          <a:prstGeom prst="rect">
            <a:avLst/>
          </a:prstGeom>
        </p:spPr>
      </p:pic>
      <p:pic>
        <p:nvPicPr>
          <p:cNvPr id="10" name="Picture 9" descr="Assassination-of-Archduke-Franz-Ferdinand-of-Austri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52543"/>
            <a:ext cx="4762500" cy="3205457"/>
          </a:xfrm>
          <a:prstGeom prst="rect">
            <a:avLst/>
          </a:prstGeom>
        </p:spPr>
      </p:pic>
      <p:pic>
        <p:nvPicPr>
          <p:cNvPr id="11" name="Picture 10" descr="Postcard_for_the_assassination_of_Archduke_Franz_Ferdinand_in_Sarajev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3585" y="3512090"/>
            <a:ext cx="5230415" cy="3347466"/>
          </a:xfrm>
          <a:prstGeom prst="rect">
            <a:avLst/>
          </a:prstGeom>
        </p:spPr>
      </p:pic>
    </p:spTree>
    <p:extLst>
      <p:ext uri="{BB962C8B-B14F-4D97-AF65-F5344CB8AC3E}">
        <p14:creationId xmlns:p14="http://schemas.microsoft.com/office/powerpoint/2010/main" val="183894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Chain of Friendship” </a:t>
            </a:r>
            <a:endParaRPr lang="en-US" dirty="0"/>
          </a:p>
        </p:txBody>
      </p:sp>
      <p:pic>
        <p:nvPicPr>
          <p:cNvPr id="4" name="Content Placeholder 3" descr="6815506_f496.jpg"/>
          <p:cNvPicPr>
            <a:picLocks noGrp="1" noChangeAspect="1"/>
          </p:cNvPicPr>
          <p:nvPr>
            <p:ph idx="1"/>
          </p:nvPr>
        </p:nvPicPr>
        <p:blipFill>
          <a:blip r:embed="rId2">
            <a:extLst>
              <a:ext uri="{28A0092B-C50C-407E-A947-70E740481C1C}">
                <a14:useLocalDpi xmlns:a14="http://schemas.microsoft.com/office/drawing/2010/main" val="0"/>
              </a:ext>
            </a:extLst>
          </a:blip>
          <a:srcRect l="-12867" r="-12867"/>
          <a:stretch>
            <a:fillRect/>
          </a:stretch>
        </p:blipFill>
        <p:spPr/>
      </p:pic>
    </p:spTree>
    <p:extLst>
      <p:ext uri="{BB962C8B-B14F-4D97-AF65-F5344CB8AC3E}">
        <p14:creationId xmlns:p14="http://schemas.microsoft.com/office/powerpoint/2010/main" val="1326232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Countdown to War – Part I</a:t>
            </a:r>
            <a:endParaRPr lang="en-US" dirty="0"/>
          </a:p>
        </p:txBody>
      </p:sp>
      <p:sp>
        <p:nvSpPr>
          <p:cNvPr id="3" name="Content Placeholder 2"/>
          <p:cNvSpPr>
            <a:spLocks noGrp="1"/>
          </p:cNvSpPr>
          <p:nvPr>
            <p:ph idx="1"/>
          </p:nvPr>
        </p:nvSpPr>
        <p:spPr/>
        <p:txBody>
          <a:bodyPr>
            <a:normAutofit fontScale="85000" lnSpcReduction="20000"/>
          </a:bodyPr>
          <a:lstStyle/>
          <a:p>
            <a:pPr lvl="0"/>
            <a:r>
              <a:rPr lang="en-CA" b="1" dirty="0"/>
              <a:t>Blank Cheque:</a:t>
            </a:r>
            <a:r>
              <a:rPr lang="en-CA" dirty="0"/>
              <a:t> Germany gives A-H the famous Blank Cheque, which meant that Germany would support A-H, even if it meant going to war.  Germany felt certain that Britain would remain neutral if war broke out.</a:t>
            </a:r>
          </a:p>
          <a:p>
            <a:pPr lvl="0"/>
            <a:r>
              <a:rPr lang="en-CA" b="1" dirty="0"/>
              <a:t>A-H Prepares for War:</a:t>
            </a:r>
            <a:r>
              <a:rPr lang="en-CA" dirty="0"/>
              <a:t> With the support of Germany, A-H began to prepare for war against Serbia.</a:t>
            </a:r>
          </a:p>
          <a:p>
            <a:pPr lvl="0"/>
            <a:r>
              <a:rPr lang="en-CA" b="1" dirty="0"/>
              <a:t>The Ultimatum:</a:t>
            </a:r>
            <a:r>
              <a:rPr lang="en-CA" dirty="0"/>
              <a:t> Because the Black Hand was a Serbian terrorist organization, the Austrians sent Serbia an ultimatum – hand over the terrorist or face war.</a:t>
            </a:r>
          </a:p>
          <a:p>
            <a:endParaRPr lang="en-US" dirty="0"/>
          </a:p>
        </p:txBody>
      </p:sp>
    </p:spTree>
    <p:extLst>
      <p:ext uri="{BB962C8B-B14F-4D97-AF65-F5344CB8AC3E}">
        <p14:creationId xmlns:p14="http://schemas.microsoft.com/office/powerpoint/2010/main" val="24889736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II</a:t>
            </a:r>
            <a:endParaRPr lang="en-US" dirty="0"/>
          </a:p>
        </p:txBody>
      </p:sp>
      <p:sp>
        <p:nvSpPr>
          <p:cNvPr id="3" name="Content Placeholder 2"/>
          <p:cNvSpPr>
            <a:spLocks noGrp="1"/>
          </p:cNvSpPr>
          <p:nvPr>
            <p:ph idx="1"/>
          </p:nvPr>
        </p:nvSpPr>
        <p:spPr/>
        <p:txBody>
          <a:bodyPr/>
          <a:lstStyle/>
          <a:p>
            <a:pPr lvl="0"/>
            <a:r>
              <a:rPr lang="en-CA" b="1" dirty="0"/>
              <a:t>Serbia’s Reply:</a:t>
            </a:r>
            <a:r>
              <a:rPr lang="en-CA" dirty="0"/>
              <a:t> Although agreeing to most of the points of the ultimatum, Serbia asked for clarification on a few points.  A-H interpreted this response to be a rejection, as it was looking for an excuse to go to war.</a:t>
            </a:r>
          </a:p>
          <a:p>
            <a:r>
              <a:rPr lang="en-CA" b="1" dirty="0"/>
              <a:t>July 28</a:t>
            </a:r>
            <a:r>
              <a:rPr lang="en-CA" b="1" baseline="30000" dirty="0"/>
              <a:t>th</a:t>
            </a:r>
            <a:r>
              <a:rPr lang="en-CA" b="1" dirty="0"/>
              <a:t>, 1914</a:t>
            </a:r>
            <a:r>
              <a:rPr lang="en-CA" dirty="0"/>
              <a:t>, Austria Hungary declared war on Serbia. </a:t>
            </a:r>
            <a:endParaRPr lang="en-US" dirty="0"/>
          </a:p>
        </p:txBody>
      </p:sp>
    </p:spTree>
    <p:extLst>
      <p:ext uri="{BB962C8B-B14F-4D97-AF65-F5344CB8AC3E}">
        <p14:creationId xmlns:p14="http://schemas.microsoft.com/office/powerpoint/2010/main" val="15562698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III</a:t>
            </a:r>
            <a:endParaRPr lang="en-US" dirty="0"/>
          </a:p>
        </p:txBody>
      </p:sp>
      <p:sp>
        <p:nvSpPr>
          <p:cNvPr id="3" name="Content Placeholder 2"/>
          <p:cNvSpPr>
            <a:spLocks noGrp="1"/>
          </p:cNvSpPr>
          <p:nvPr>
            <p:ph idx="1"/>
          </p:nvPr>
        </p:nvSpPr>
        <p:spPr/>
        <p:txBody>
          <a:bodyPr>
            <a:normAutofit lnSpcReduction="10000"/>
          </a:bodyPr>
          <a:lstStyle/>
          <a:p>
            <a:pPr lvl="0"/>
            <a:r>
              <a:rPr lang="en-CA" b="1" dirty="0"/>
              <a:t>Russia’s Mobilization: </a:t>
            </a:r>
            <a:r>
              <a:rPr lang="en-CA" dirty="0"/>
              <a:t>Under Tsar Nicholas II, Russia gives Serbia its own version of a blank cheque and began to mobilize its army against A-H.  </a:t>
            </a:r>
          </a:p>
          <a:p>
            <a:r>
              <a:rPr lang="en-CA" b="1" dirty="0"/>
              <a:t>Germany Declares War on Russia:</a:t>
            </a:r>
            <a:r>
              <a:rPr lang="en-CA" dirty="0"/>
              <a:t> Under Kaiser Wilhelm II, Germany demands that Russia stand down.  When this didn’t happen, Germany supports A-H by mobilizing its army and declaring war on Russia. </a:t>
            </a:r>
            <a:endParaRPr lang="en-US" dirty="0"/>
          </a:p>
        </p:txBody>
      </p:sp>
    </p:spTree>
    <p:extLst>
      <p:ext uri="{BB962C8B-B14F-4D97-AF65-F5344CB8AC3E}">
        <p14:creationId xmlns:p14="http://schemas.microsoft.com/office/powerpoint/2010/main" val="366651311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IV</a:t>
            </a:r>
            <a:endParaRPr lang="en-US" dirty="0"/>
          </a:p>
        </p:txBody>
      </p:sp>
      <p:sp>
        <p:nvSpPr>
          <p:cNvPr id="3" name="Content Placeholder 2"/>
          <p:cNvSpPr>
            <a:spLocks noGrp="1"/>
          </p:cNvSpPr>
          <p:nvPr>
            <p:ph idx="1"/>
          </p:nvPr>
        </p:nvSpPr>
        <p:spPr/>
        <p:txBody>
          <a:bodyPr/>
          <a:lstStyle/>
          <a:p>
            <a:pPr lvl="0"/>
            <a:r>
              <a:rPr lang="en-CA" b="1" dirty="0"/>
              <a:t>France Supports Russia:</a:t>
            </a:r>
            <a:r>
              <a:rPr lang="en-CA" dirty="0"/>
              <a:t> Due to their alliance, France promises Russia its support. </a:t>
            </a:r>
          </a:p>
          <a:p>
            <a:r>
              <a:rPr lang="en-CA" b="1" dirty="0"/>
              <a:t>Germany Declares War on France:</a:t>
            </a:r>
            <a:r>
              <a:rPr lang="en-CA" dirty="0"/>
              <a:t> Germany felt threatened by Russia and France and ordered them to stop mobilizing.  Upon refusal, Germany declares war on France. </a:t>
            </a:r>
            <a:endParaRPr lang="en-US" dirty="0"/>
          </a:p>
        </p:txBody>
      </p:sp>
    </p:spTree>
    <p:extLst>
      <p:ext uri="{BB962C8B-B14F-4D97-AF65-F5344CB8AC3E}">
        <p14:creationId xmlns:p14="http://schemas.microsoft.com/office/powerpoint/2010/main" val="188285311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Schlieffen</a:t>
            </a:r>
            <a:r>
              <a:rPr lang="en-US" dirty="0" smtClean="0"/>
              <a:t> Plan</a:t>
            </a:r>
            <a:endParaRPr lang="en-US" dirty="0"/>
          </a:p>
        </p:txBody>
      </p:sp>
      <p:sp>
        <p:nvSpPr>
          <p:cNvPr id="3" name="Content Placeholder 2"/>
          <p:cNvSpPr>
            <a:spLocks noGrp="1"/>
          </p:cNvSpPr>
          <p:nvPr>
            <p:ph idx="1"/>
          </p:nvPr>
        </p:nvSpPr>
        <p:spPr/>
        <p:txBody>
          <a:bodyPr/>
          <a:lstStyle/>
          <a:p>
            <a:r>
              <a:rPr lang="en-CA" dirty="0" smtClean="0"/>
              <a:t>Germany </a:t>
            </a:r>
            <a:r>
              <a:rPr lang="en-CA" dirty="0"/>
              <a:t>planned to attack France through the neutral country of Belgium in order to avoid a two-front </a:t>
            </a:r>
            <a:r>
              <a:rPr lang="en-CA" dirty="0" smtClean="0"/>
              <a:t>war. </a:t>
            </a:r>
          </a:p>
          <a:p>
            <a:r>
              <a:rPr lang="en-CA" dirty="0" smtClean="0"/>
              <a:t>Belgian </a:t>
            </a:r>
            <a:r>
              <a:rPr lang="en-CA" dirty="0"/>
              <a:t>neutrality was guaranteed by Britain.  </a:t>
            </a:r>
            <a:endParaRPr lang="en-US" dirty="0"/>
          </a:p>
        </p:txBody>
      </p:sp>
      <p:pic>
        <p:nvPicPr>
          <p:cNvPr id="4" name="Picture 3" descr="cromac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6116" y="3640523"/>
            <a:ext cx="4175444" cy="3217477"/>
          </a:xfrm>
          <a:prstGeom prst="rect">
            <a:avLst/>
          </a:prstGeom>
        </p:spPr>
      </p:pic>
    </p:spTree>
    <p:extLst>
      <p:ext uri="{BB962C8B-B14F-4D97-AF65-F5344CB8AC3E}">
        <p14:creationId xmlns:p14="http://schemas.microsoft.com/office/powerpoint/2010/main" val="125592736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V</a:t>
            </a:r>
            <a:endParaRPr lang="en-US" dirty="0"/>
          </a:p>
        </p:txBody>
      </p:sp>
      <p:sp>
        <p:nvSpPr>
          <p:cNvPr id="3" name="Content Placeholder 2"/>
          <p:cNvSpPr>
            <a:spLocks noGrp="1"/>
          </p:cNvSpPr>
          <p:nvPr>
            <p:ph idx="1"/>
          </p:nvPr>
        </p:nvSpPr>
        <p:spPr/>
        <p:txBody>
          <a:bodyPr/>
          <a:lstStyle/>
          <a:p>
            <a:pPr lvl="0"/>
            <a:r>
              <a:rPr lang="en-CA" b="1" dirty="0" smtClean="0"/>
              <a:t>August 4, 1914 - Britain </a:t>
            </a:r>
            <a:r>
              <a:rPr lang="en-CA" b="1" dirty="0"/>
              <a:t>Declares War on Germany:</a:t>
            </a:r>
            <a:r>
              <a:rPr lang="en-CA" dirty="0"/>
              <a:t> Because Britain had agreed to protect the neutrality of Belgium, it declared war on Germany when Germany invaded Belgium.  </a:t>
            </a:r>
            <a:endParaRPr lang="en-CA" dirty="0" smtClean="0"/>
          </a:p>
          <a:p>
            <a:pPr lvl="0"/>
            <a:r>
              <a:rPr lang="en-CA" dirty="0" smtClean="0"/>
              <a:t>The </a:t>
            </a:r>
            <a:r>
              <a:rPr lang="en-CA" dirty="0"/>
              <a:t>First World War had begun</a:t>
            </a:r>
            <a:r>
              <a:rPr lang="en-CA" dirty="0" smtClean="0"/>
              <a:t>.</a:t>
            </a:r>
            <a:endParaRPr lang="en-CA" dirty="0"/>
          </a:p>
          <a:p>
            <a:r>
              <a:rPr lang="en-US" dirty="0" smtClean="0"/>
              <a:t>Canada automatically at War upon British Declaration</a:t>
            </a:r>
            <a:endParaRPr lang="en-US" dirty="0"/>
          </a:p>
        </p:txBody>
      </p:sp>
    </p:spTree>
    <p:extLst>
      <p:ext uri="{BB962C8B-B14F-4D97-AF65-F5344CB8AC3E}">
        <p14:creationId xmlns:p14="http://schemas.microsoft.com/office/powerpoint/2010/main" val="315193250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Feud</a:t>
            </a:r>
            <a:endParaRPr lang="en-US" dirty="0"/>
          </a:p>
        </p:txBody>
      </p:sp>
      <p:pic>
        <p:nvPicPr>
          <p:cNvPr id="4" name="Content Placeholder 3" descr="index.jpg"/>
          <p:cNvPicPr>
            <a:picLocks noGrp="1" noChangeAspect="1"/>
          </p:cNvPicPr>
          <p:nvPr>
            <p:ph idx="1"/>
          </p:nvPr>
        </p:nvPicPr>
        <p:blipFill>
          <a:blip r:embed="rId3">
            <a:extLst>
              <a:ext uri="{28A0092B-C50C-407E-A947-70E740481C1C}">
                <a14:useLocalDpi xmlns:a14="http://schemas.microsoft.com/office/drawing/2010/main" val="0"/>
              </a:ext>
            </a:extLst>
          </a:blip>
          <a:srcRect l="-75654" r="-75654"/>
          <a:stretch>
            <a:fillRect/>
          </a:stretch>
        </p:blipFill>
        <p:spPr>
          <a:xfrm>
            <a:off x="-2380764" y="1396536"/>
            <a:ext cx="7980618" cy="5461464"/>
          </a:xfrm>
        </p:spPr>
      </p:pic>
      <p:pic>
        <p:nvPicPr>
          <p:cNvPr id="5" name="Picture 4" descr="kaiser_wilhel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414" y="1396536"/>
            <a:ext cx="3058443" cy="5461464"/>
          </a:xfrm>
          <a:prstGeom prst="rect">
            <a:avLst/>
          </a:prstGeom>
        </p:spPr>
      </p:pic>
      <p:pic>
        <p:nvPicPr>
          <p:cNvPr id="6" name="Picture 5" descr="imag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1857" y="1400492"/>
            <a:ext cx="2942143" cy="5457508"/>
          </a:xfrm>
          <a:prstGeom prst="rect">
            <a:avLst/>
          </a:prstGeom>
        </p:spPr>
      </p:pic>
    </p:spTree>
    <p:extLst>
      <p:ext uri="{BB962C8B-B14F-4D97-AF65-F5344CB8AC3E}">
        <p14:creationId xmlns:p14="http://schemas.microsoft.com/office/powerpoint/2010/main" val="19969524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5574cd445dea7a40e7dddcde4e6c4e7a.jpg"/>
          <p:cNvPicPr>
            <a:picLocks noGrp="1" noChangeAspect="1"/>
          </p:cNvPicPr>
          <p:nvPr>
            <p:ph idx="1"/>
          </p:nvPr>
        </p:nvPicPr>
        <p:blipFill>
          <a:blip r:embed="rId2">
            <a:extLst>
              <a:ext uri="{28A0092B-C50C-407E-A947-70E740481C1C}">
                <a14:useLocalDpi xmlns:a14="http://schemas.microsoft.com/office/drawing/2010/main" val="0"/>
              </a:ext>
            </a:extLst>
          </a:blip>
          <a:srcRect l="-80586" r="-80586"/>
          <a:stretch>
            <a:fillRect/>
          </a:stretch>
        </p:blipFill>
        <p:spPr>
          <a:xfrm>
            <a:off x="-3743362" y="0"/>
            <a:ext cx="12216004" cy="6858000"/>
          </a:xfrm>
        </p:spPr>
      </p:pic>
      <p:pic>
        <p:nvPicPr>
          <p:cNvPr id="5" name="Picture 4" descr="HL-EdBull-Aug13-1914-Britain-Declares-war-on-Austria-Hungar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9919" y="-166571"/>
            <a:ext cx="5174081" cy="3880561"/>
          </a:xfrm>
          <a:prstGeom prst="rect">
            <a:avLst/>
          </a:prstGeom>
        </p:spPr>
      </p:pic>
      <p:pic>
        <p:nvPicPr>
          <p:cNvPr id="6" name="Picture 5" descr="Evening-World-August-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9919" y="3329466"/>
            <a:ext cx="5174081" cy="3528533"/>
          </a:xfrm>
          <a:prstGeom prst="rect">
            <a:avLst/>
          </a:prstGeom>
        </p:spPr>
      </p:pic>
    </p:spTree>
    <p:extLst>
      <p:ext uri="{BB962C8B-B14F-4D97-AF65-F5344CB8AC3E}">
        <p14:creationId xmlns:p14="http://schemas.microsoft.com/office/powerpoint/2010/main" val="27217159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lstStyle/>
          <a:p>
            <a:pPr marL="0" indent="0" algn="ctr">
              <a:buNone/>
            </a:pPr>
            <a:r>
              <a:rPr lang="en-US" dirty="0"/>
              <a:t>The following concepts represent the underlying or background causes of the First World War.  Although these issues by themselves may not have led to war, in combination, the result was catastrophic</a:t>
            </a:r>
            <a:r>
              <a:rPr lang="en-US" dirty="0" smtClean="0"/>
              <a:t>.</a:t>
            </a:r>
          </a:p>
          <a:p>
            <a:pPr marL="0" indent="0">
              <a:buNone/>
            </a:pPr>
            <a:endParaRPr lang="en-US" dirty="0" smtClean="0"/>
          </a:p>
          <a:p>
            <a:pPr marL="0" indent="0" algn="ctr">
              <a:buNone/>
            </a:pPr>
            <a:r>
              <a:rPr lang="en-US" dirty="0" smtClean="0"/>
              <a:t>M.A.N.I.A.</a:t>
            </a:r>
            <a:endParaRPr lang="en-CA" dirty="0"/>
          </a:p>
          <a:p>
            <a:pPr marL="0" indent="0">
              <a:buNone/>
            </a:pPr>
            <a:endParaRPr lang="en-US" dirty="0"/>
          </a:p>
        </p:txBody>
      </p:sp>
      <p:pic>
        <p:nvPicPr>
          <p:cNvPr id="4" name="Picture 3" descr="1d92f6_f98f7abcb4cfa6c584cd617dbaa916b2.jpg_102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0380" y="4165360"/>
            <a:ext cx="1928119" cy="2495789"/>
          </a:xfrm>
          <a:prstGeom prst="rect">
            <a:avLst/>
          </a:prstGeom>
        </p:spPr>
      </p:pic>
    </p:spTree>
    <p:extLst>
      <p:ext uri="{BB962C8B-B14F-4D97-AF65-F5344CB8AC3E}">
        <p14:creationId xmlns:p14="http://schemas.microsoft.com/office/powerpoint/2010/main" val="10030390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Militarism</a:t>
            </a:r>
            <a:endParaRPr lang="en-US" dirty="0"/>
          </a:p>
        </p:txBody>
      </p:sp>
      <p:sp>
        <p:nvSpPr>
          <p:cNvPr id="3" name="Content Placeholder 2"/>
          <p:cNvSpPr>
            <a:spLocks noGrp="1"/>
          </p:cNvSpPr>
          <p:nvPr>
            <p:ph idx="1"/>
          </p:nvPr>
        </p:nvSpPr>
        <p:spPr/>
        <p:txBody>
          <a:bodyPr/>
          <a:lstStyle/>
          <a:p>
            <a:pPr lvl="0"/>
            <a:r>
              <a:rPr lang="en-US" dirty="0"/>
              <a:t>The policy of making a country’s armed forces very strong, and allowing military interests to dominate government policy.</a:t>
            </a:r>
            <a:endParaRPr lang="en-CA" dirty="0"/>
          </a:p>
          <a:p>
            <a:r>
              <a:rPr lang="en-US" dirty="0"/>
              <a:t>Accepts war as a respectable way of advancing a country’s interests and resolving disputes.</a:t>
            </a:r>
            <a:r>
              <a:rPr lang="en-CA" dirty="0"/>
              <a:t> </a:t>
            </a:r>
            <a:endParaRPr lang="en-CA" dirty="0" smtClean="0"/>
          </a:p>
          <a:p>
            <a:pPr lvl="0"/>
            <a:r>
              <a:rPr lang="en-US" dirty="0"/>
              <a:t>Naval and arms races increased tension, and the possibility of war in Europe.</a:t>
            </a:r>
            <a:endParaRPr lang="en-CA" dirty="0"/>
          </a:p>
          <a:p>
            <a:pPr marL="0" indent="0">
              <a:buNone/>
            </a:pPr>
            <a:endParaRPr lang="en-US" dirty="0"/>
          </a:p>
        </p:txBody>
      </p:sp>
    </p:spTree>
    <p:extLst>
      <p:ext uri="{BB962C8B-B14F-4D97-AF65-F5344CB8AC3E}">
        <p14:creationId xmlns:p14="http://schemas.microsoft.com/office/powerpoint/2010/main" val="4201164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Militarism</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Early 1900s, the British Navy was the largest in the world – a necessity in order to protect its huge empire.  Because Germany wanted to expand its colonial holdings, it required a large navy as well.  This element brought Germany into direct conflict with Britain</a:t>
            </a:r>
            <a:r>
              <a:rPr lang="en-US" dirty="0" smtClean="0"/>
              <a:t>.</a:t>
            </a:r>
          </a:p>
          <a:p>
            <a:pPr marL="0" lvl="0" indent="0">
              <a:buNone/>
            </a:pPr>
            <a:endParaRPr lang="en-CA" dirty="0"/>
          </a:p>
          <a:p>
            <a:pPr lvl="0"/>
            <a:r>
              <a:rPr lang="en-US" b="1" dirty="0"/>
              <a:t>Arms Race</a:t>
            </a:r>
            <a:r>
              <a:rPr lang="en-US" dirty="0"/>
              <a:t>: a competition to see who could build the strongest and largest navy.  Focal point – the launching of the Dreadnought class warships in the early 20</a:t>
            </a:r>
            <a:r>
              <a:rPr lang="en-US" baseline="30000" dirty="0"/>
              <a:t>th</a:t>
            </a:r>
            <a:r>
              <a:rPr lang="en-US" dirty="0"/>
              <a:t> century.</a:t>
            </a:r>
            <a:endParaRPr lang="en-CA" dirty="0"/>
          </a:p>
          <a:p>
            <a:pPr lvl="0"/>
            <a:r>
              <a:rPr lang="en-US" dirty="0"/>
              <a:t>German competition with France and Russia to build the largest army.  </a:t>
            </a:r>
            <a:endParaRPr lang="en-CA" dirty="0"/>
          </a:p>
          <a:p>
            <a:pPr marL="0" indent="0">
              <a:buNone/>
            </a:pPr>
            <a:endParaRPr lang="en-US" dirty="0"/>
          </a:p>
        </p:txBody>
      </p:sp>
    </p:spTree>
    <p:extLst>
      <p:ext uri="{BB962C8B-B14F-4D97-AF65-F5344CB8AC3E}">
        <p14:creationId xmlns:p14="http://schemas.microsoft.com/office/powerpoint/2010/main" val="38011573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Dreadnought Class</a:t>
            </a:r>
            <a:endParaRPr lang="en-US" dirty="0"/>
          </a:p>
        </p:txBody>
      </p:sp>
      <p:pic>
        <p:nvPicPr>
          <p:cNvPr id="4" name="Content Placeholder 3" descr="hms_dreadnought_smoak.jpg"/>
          <p:cNvPicPr>
            <a:picLocks noGrp="1" noChangeAspect="1"/>
          </p:cNvPicPr>
          <p:nvPr>
            <p:ph idx="1"/>
          </p:nvPr>
        </p:nvPicPr>
        <p:blipFill>
          <a:blip r:embed="rId2">
            <a:extLst>
              <a:ext uri="{28A0092B-C50C-407E-A947-70E740481C1C}">
                <a14:useLocalDpi xmlns:a14="http://schemas.microsoft.com/office/drawing/2010/main" val="0"/>
              </a:ext>
            </a:extLst>
          </a:blip>
          <a:srcRect t="7539" b="7539"/>
          <a:stretch>
            <a:fillRect/>
          </a:stretch>
        </p:blipFill>
        <p:spPr/>
      </p:pic>
    </p:spTree>
    <p:extLst>
      <p:ext uri="{BB962C8B-B14F-4D97-AF65-F5344CB8AC3E}">
        <p14:creationId xmlns:p14="http://schemas.microsoft.com/office/powerpoint/2010/main" val="15541264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Alliances</a:t>
            </a:r>
            <a:endParaRPr lang="en-US" dirty="0"/>
          </a:p>
        </p:txBody>
      </p:sp>
      <p:sp>
        <p:nvSpPr>
          <p:cNvPr id="3" name="Content Placeholder 2"/>
          <p:cNvSpPr>
            <a:spLocks noGrp="1"/>
          </p:cNvSpPr>
          <p:nvPr>
            <p:ph idx="1"/>
          </p:nvPr>
        </p:nvSpPr>
        <p:spPr/>
        <p:txBody>
          <a:bodyPr/>
          <a:lstStyle/>
          <a:p>
            <a:pPr lvl="0"/>
            <a:r>
              <a:rPr lang="en-US" dirty="0"/>
              <a:t>The close association of nations for the achievement of common objectives, or a group of countries united for the purpose of joint military protection.  The principal method for nations to ensure their security in the years leading up to WWI.</a:t>
            </a:r>
            <a:endParaRPr lang="en-CA" dirty="0"/>
          </a:p>
          <a:p>
            <a:pPr lvl="0"/>
            <a:r>
              <a:rPr lang="en-US" dirty="0"/>
              <a:t>Colonial rivalries in Europe led each country to seek friends (defensive alliances) for their protection.</a:t>
            </a:r>
            <a:endParaRPr lang="en-CA" dirty="0"/>
          </a:p>
          <a:p>
            <a:endParaRPr lang="en-US" dirty="0"/>
          </a:p>
        </p:txBody>
      </p:sp>
    </p:spTree>
    <p:extLst>
      <p:ext uri="{BB962C8B-B14F-4D97-AF65-F5344CB8AC3E}">
        <p14:creationId xmlns:p14="http://schemas.microsoft.com/office/powerpoint/2010/main" val="15336678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Context of WWI</a:t>
            </a:r>
            <a:endParaRPr lang="en-US" dirty="0"/>
          </a:p>
        </p:txBody>
      </p:sp>
      <p:sp>
        <p:nvSpPr>
          <p:cNvPr id="3" name="Content Placeholder 2"/>
          <p:cNvSpPr>
            <a:spLocks noGrp="1"/>
          </p:cNvSpPr>
          <p:nvPr>
            <p:ph idx="1"/>
          </p:nvPr>
        </p:nvSpPr>
        <p:spPr/>
        <p:txBody>
          <a:bodyPr/>
          <a:lstStyle/>
          <a:p>
            <a:pPr lvl="0"/>
            <a:r>
              <a:rPr lang="en-US" b="1" dirty="0"/>
              <a:t>Triple Alliance (Central Powers):</a:t>
            </a:r>
            <a:r>
              <a:rPr lang="en-US" dirty="0"/>
              <a:t> Germany, Austria-Hungary and Italy, all agreed to support each other if attacked</a:t>
            </a:r>
            <a:r>
              <a:rPr lang="en-US" dirty="0" smtClean="0"/>
              <a:t>.</a:t>
            </a:r>
          </a:p>
          <a:p>
            <a:pPr marL="0" lvl="0" indent="0">
              <a:buNone/>
            </a:pPr>
            <a:endParaRPr lang="en-CA" dirty="0"/>
          </a:p>
          <a:p>
            <a:r>
              <a:rPr lang="en-US" b="1" dirty="0"/>
              <a:t>Triple Entente (Allied Powers):</a:t>
            </a:r>
            <a:r>
              <a:rPr lang="en-US" dirty="0"/>
              <a:t> France, Russia and Britain, loosely agreed to support each other.  No formal agreement ever signed, only France and Russia truly formed a defensive alliance. </a:t>
            </a:r>
          </a:p>
        </p:txBody>
      </p:sp>
    </p:spTree>
    <p:extLst>
      <p:ext uri="{BB962C8B-B14F-4D97-AF65-F5344CB8AC3E}">
        <p14:creationId xmlns:p14="http://schemas.microsoft.com/office/powerpoint/2010/main" val="13926400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p_1914_WWI_Alliances.jpg"/>
          <p:cNvPicPr>
            <a:picLocks noGrp="1" noChangeAspect="1"/>
          </p:cNvPicPr>
          <p:nvPr>
            <p:ph idx="1"/>
          </p:nvPr>
        </p:nvPicPr>
        <p:blipFill>
          <a:blip r:embed="rId2">
            <a:extLst>
              <a:ext uri="{28A0092B-C50C-407E-A947-70E740481C1C}">
                <a14:useLocalDpi xmlns:a14="http://schemas.microsoft.com/office/drawing/2010/main" val="0"/>
              </a:ext>
            </a:extLst>
          </a:blip>
          <a:srcRect l="-21776" r="-21776"/>
          <a:stretch>
            <a:fillRect/>
          </a:stretch>
        </p:blipFill>
        <p:spPr>
          <a:xfrm>
            <a:off x="-1790288" y="0"/>
            <a:ext cx="12636101" cy="6858000"/>
          </a:xfrm>
        </p:spPr>
      </p:pic>
    </p:spTree>
    <p:extLst>
      <p:ext uri="{BB962C8B-B14F-4D97-AF65-F5344CB8AC3E}">
        <p14:creationId xmlns:p14="http://schemas.microsoft.com/office/powerpoint/2010/main" val="305333681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51</TotalTime>
  <Words>1230</Words>
  <Application>Microsoft Macintosh PowerPoint</Application>
  <PresentationFormat>On-screen Show (4:3)</PresentationFormat>
  <Paragraphs>71</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Foundry</vt:lpstr>
      <vt:lpstr>Causes of the First World War</vt:lpstr>
      <vt:lpstr>Objectives</vt:lpstr>
      <vt:lpstr>Intro</vt:lpstr>
      <vt:lpstr>Militarism</vt:lpstr>
      <vt:lpstr>Examples of Militarism</vt:lpstr>
      <vt:lpstr>Dreadnought Class</vt:lpstr>
      <vt:lpstr>Alliances</vt:lpstr>
      <vt:lpstr>In Context of WWI</vt:lpstr>
      <vt:lpstr>PowerPoint Presentation</vt:lpstr>
      <vt:lpstr>PowerPoint Presentation</vt:lpstr>
      <vt:lpstr>Nationalism</vt:lpstr>
      <vt:lpstr>The Balkans – “Powder Keg of Europe”</vt:lpstr>
      <vt:lpstr>PowerPoint Presentation</vt:lpstr>
      <vt:lpstr>Imperialism</vt:lpstr>
      <vt:lpstr>In Context of WWI – Part I</vt:lpstr>
      <vt:lpstr>“The sun never sets on the British Empire”</vt:lpstr>
      <vt:lpstr>In Context of WWI – Part II</vt:lpstr>
      <vt:lpstr>PowerPoint Presentation</vt:lpstr>
      <vt:lpstr>Assassination</vt:lpstr>
      <vt:lpstr>PowerPoint Presentation</vt:lpstr>
      <vt:lpstr>“A Chain of Friendship” </vt:lpstr>
      <vt:lpstr>Countdown to War – Part I</vt:lpstr>
      <vt:lpstr>Part II</vt:lpstr>
      <vt:lpstr>Part III</vt:lpstr>
      <vt:lpstr>Part IV</vt:lpstr>
      <vt:lpstr>Schlieffen Plan</vt:lpstr>
      <vt:lpstr>Part V</vt:lpstr>
      <vt:lpstr>Family Feud</vt:lpstr>
      <vt:lpstr>PowerPoint Presentation</vt:lpstr>
    </vt:vector>
  </TitlesOfParts>
  <Company>Delta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of the First World War</dc:title>
  <dc:creator>SD37</dc:creator>
  <cp:lastModifiedBy>SD37</cp:lastModifiedBy>
  <cp:revision>6</cp:revision>
  <dcterms:created xsi:type="dcterms:W3CDTF">2014-09-14T21:20:56Z</dcterms:created>
  <dcterms:modified xsi:type="dcterms:W3CDTF">2014-09-14T22:20:25Z</dcterms:modified>
</cp:coreProperties>
</file>