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70C814-039F-49F6-82BB-A924452DE1C9}">
  <a:tblStyle styleId="{6470C814-039F-49F6-82BB-A924452DE1C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cause-and-effect-essay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106" y="3189610"/>
            <a:ext cx="4888083" cy="3668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 descr="singlepanel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26000" y="3193586"/>
            <a:ext cx="4318000" cy="288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 descr="CauseEffect_Header.Web_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2614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 burned my hand when I touched the hot stove.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 slept in and missed my bus.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mouse ran across the floor and the girl screamed.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door was locked, so I didn’t go to class.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 b="1"/>
              <a:t>Cause </a:t>
            </a:r>
            <a:r>
              <a:rPr lang="en-US" sz="4000"/>
              <a:t>– something that occurs and has a consequence</a:t>
            </a:r>
            <a:endParaRPr/>
          </a:p>
          <a:p>
            <a:pPr marL="34290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 b="1"/>
              <a:t>Effect </a:t>
            </a:r>
            <a:r>
              <a:rPr lang="en-US" sz="4000"/>
              <a:t>– the consequence(s) of the action/event  NOTE: “consequences” can be positive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-4281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Cause + Effect</a:t>
            </a:r>
            <a:endParaRPr b="1"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198200" y="958425"/>
            <a:ext cx="8721000" cy="56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Events have </a:t>
            </a:r>
            <a:r>
              <a:rPr lang="en-US" b="1"/>
              <a:t>immediate </a:t>
            </a:r>
            <a:r>
              <a:rPr lang="en-US"/>
              <a:t>(short term) and </a:t>
            </a:r>
            <a:r>
              <a:rPr lang="en-US" b="1"/>
              <a:t>underlying</a:t>
            </a:r>
            <a:r>
              <a:rPr lang="en-US"/>
              <a:t> (long term) causes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Consequences can be</a:t>
            </a:r>
            <a:r>
              <a:rPr lang="en-US" b="1"/>
              <a:t> intended </a:t>
            </a:r>
            <a:r>
              <a:rPr lang="en-US"/>
              <a:t>or </a:t>
            </a:r>
            <a:r>
              <a:rPr lang="en-US" b="1"/>
              <a:t>unintended</a:t>
            </a:r>
            <a:r>
              <a:rPr lang="en-US"/>
              <a:t>, and </a:t>
            </a:r>
            <a:r>
              <a:rPr lang="en-US" b="1"/>
              <a:t>immediate</a:t>
            </a:r>
            <a:r>
              <a:rPr lang="en-US"/>
              <a:t> or </a:t>
            </a:r>
            <a:r>
              <a:rPr lang="en-US" b="1"/>
              <a:t>delayed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All prior events are not causes.  All following events are not effects.  There must be reason to believe that one event influenced another (</a:t>
            </a:r>
            <a:r>
              <a:rPr lang="en-US" b="1"/>
              <a:t>connections</a:t>
            </a:r>
            <a:r>
              <a:rPr lang="en-US"/>
              <a:t>).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Events have </a:t>
            </a:r>
            <a:r>
              <a:rPr lang="en-US" b="1"/>
              <a:t>different types of causes </a:t>
            </a:r>
            <a:r>
              <a:rPr lang="en-US"/>
              <a:t>(ie: social, political, economic, cultural, etc.)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Effects may be </a:t>
            </a:r>
            <a:r>
              <a:rPr lang="en-US" b="1"/>
              <a:t>direct</a:t>
            </a:r>
            <a:r>
              <a:rPr lang="en-US"/>
              <a:t> or </a:t>
            </a:r>
            <a:r>
              <a:rPr lang="en-US" b="1"/>
              <a:t>indirect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17"/>
          <p:cNvGraphicFramePr/>
          <p:nvPr/>
        </p:nvGraphicFramePr>
        <p:xfrm>
          <a:off x="457200" y="892899"/>
          <a:ext cx="8229600" cy="5364500"/>
        </p:xfrm>
        <a:graphic>
          <a:graphicData uri="http://schemas.openxmlformats.org/drawingml/2006/table">
            <a:tbl>
              <a:tblPr firstRow="1" bandRow="1">
                <a:noFill/>
                <a:tableStyleId>{6470C814-039F-49F6-82BB-A924452DE1C9}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CAUSE</a:t>
                      </a: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EFFECT(S)</a:t>
                      </a: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E-books are becoming more and more popular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Char char="-"/>
                      </a:pPr>
                      <a:r>
                        <a:rPr lang="en-US" sz="2400"/>
                        <a:t>The sales of paper books are declining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Char char="-"/>
                      </a:pPr>
                      <a:r>
                        <a:rPr lang="en-US" sz="2400"/>
                        <a:t>Bookstores are closing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Char char="-"/>
                      </a:pPr>
                      <a:r>
                        <a:rPr lang="en-US" sz="2400"/>
                        <a:t>There are fewer jobs in publishing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Char char="-"/>
                      </a:pPr>
                      <a:r>
                        <a:rPr lang="en-US" sz="2400"/>
                        <a:t>It is easier to take books to read “on the go” (ie: on holiday, transit, school, etc.)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8"/>
          <p:cNvGraphicFramePr/>
          <p:nvPr/>
        </p:nvGraphicFramePr>
        <p:xfrm>
          <a:off x="457200" y="892899"/>
          <a:ext cx="8229600" cy="4267220"/>
        </p:xfrm>
        <a:graphic>
          <a:graphicData uri="http://schemas.openxmlformats.org/drawingml/2006/table">
            <a:tbl>
              <a:tblPr firstRow="1" bandRow="1">
                <a:noFill/>
                <a:tableStyleId>{6470C814-039F-49F6-82BB-A924452DE1C9}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CAUSE</a:t>
                      </a:r>
                      <a:endParaRPr sz="2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EFFECT(S)</a:t>
                      </a:r>
                      <a:endParaRPr sz="2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Netflix has increasingly been  creating its own content (TV series, movies, documentaries, etc.) for people to stream on their subscription service</a:t>
                      </a: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9"/>
          <p:cNvGraphicFramePr/>
          <p:nvPr/>
        </p:nvGraphicFramePr>
        <p:xfrm>
          <a:off x="457200" y="892899"/>
          <a:ext cx="8229600" cy="3535700"/>
        </p:xfrm>
        <a:graphic>
          <a:graphicData uri="http://schemas.openxmlformats.org/drawingml/2006/table">
            <a:tbl>
              <a:tblPr firstRow="1" bandRow="1">
                <a:noFill/>
                <a:tableStyleId>{6470C814-039F-49F6-82BB-A924452DE1C9}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/>
                        <a:t>CAUSE</a:t>
                      </a:r>
                      <a:endParaRPr sz="2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EFFECT(S)</a:t>
                      </a:r>
                      <a:endParaRPr sz="2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dirty="0"/>
                        <a:t>In recent years, people are more aware of how human activity has a negative effect on the environment</a:t>
                      </a: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9304-EB82-AF4E-B87D-1E211649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Reformation Causes?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0B0B5-523E-8948-BA32-C7B46D077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D6B2BC-4F38-F844-B664-BD04FC03A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30702"/>
              </p:ext>
            </p:extLst>
          </p:nvPr>
        </p:nvGraphicFramePr>
        <p:xfrm>
          <a:off x="457200" y="1600200"/>
          <a:ext cx="8229600" cy="4710828"/>
        </p:xfrm>
        <a:graphic>
          <a:graphicData uri="http://schemas.openxmlformats.org/drawingml/2006/table">
            <a:tbl>
              <a:tblPr firstRow="1" bandRow="1">
                <a:noFill/>
                <a:tableStyleId>{6470C814-039F-49F6-82BB-A924452DE1C9}</a:tableStyleId>
              </a:tblPr>
              <a:tblGrid>
                <a:gridCol w="3113903">
                  <a:extLst>
                    <a:ext uri="{9D8B030D-6E8A-4147-A177-3AD203B41FA5}">
                      <a16:colId xmlns:a16="http://schemas.microsoft.com/office/drawing/2014/main" val="3097200762"/>
                    </a:ext>
                  </a:extLst>
                </a:gridCol>
                <a:gridCol w="5115697">
                  <a:extLst>
                    <a:ext uri="{9D8B030D-6E8A-4147-A177-3AD203B41FA5}">
                      <a16:colId xmlns:a16="http://schemas.microsoft.com/office/drawing/2014/main" val="2157107104"/>
                    </a:ext>
                  </a:extLst>
                </a:gridCol>
              </a:tblGrid>
              <a:tr h="96177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/>
                        <a:t>CAUSE</a:t>
                      </a:r>
                      <a:endParaRPr sz="2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EFFECT(S)</a:t>
                      </a:r>
                      <a:endParaRPr sz="2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551493375"/>
                  </a:ext>
                </a:extLst>
              </a:tr>
              <a:tr h="35641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sz="2400" dirty="0"/>
                        <a:t>Elizabeth I crowned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Spanish Armada attacks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400" dirty="0"/>
                        <a:t>Charles </a:t>
                      </a:r>
                      <a:r>
                        <a:rPr lang="en-CA" sz="2400"/>
                        <a:t>I dies</a:t>
                      </a:r>
                      <a:endParaRPr lang="en-CA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400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35315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73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9304-EB82-AF4E-B87D-1E211649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Reformation Causes?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0B0B5-523E-8948-BA32-C7B46D077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D6B2BC-4F38-F844-B664-BD04FC03A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71177"/>
              </p:ext>
            </p:extLst>
          </p:nvPr>
        </p:nvGraphicFramePr>
        <p:xfrm>
          <a:off x="457200" y="1600200"/>
          <a:ext cx="8229600" cy="4525962"/>
        </p:xfrm>
        <a:graphic>
          <a:graphicData uri="http://schemas.openxmlformats.org/drawingml/2006/table">
            <a:tbl>
              <a:tblPr firstRow="1" bandRow="1">
                <a:noFill/>
                <a:tableStyleId>{6470C814-039F-49F6-82BB-A924452DE1C9}</a:tableStyleId>
              </a:tblPr>
              <a:tblGrid>
                <a:gridCol w="3113903">
                  <a:extLst>
                    <a:ext uri="{9D8B030D-6E8A-4147-A177-3AD203B41FA5}">
                      <a16:colId xmlns:a16="http://schemas.microsoft.com/office/drawing/2014/main" val="3097200762"/>
                    </a:ext>
                  </a:extLst>
                </a:gridCol>
                <a:gridCol w="5115697">
                  <a:extLst>
                    <a:ext uri="{9D8B030D-6E8A-4147-A177-3AD203B41FA5}">
                      <a16:colId xmlns:a16="http://schemas.microsoft.com/office/drawing/2014/main" val="2157107104"/>
                    </a:ext>
                  </a:extLst>
                </a:gridCol>
              </a:tblGrid>
              <a:tr h="96177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/>
                        <a:t>CAUSE</a:t>
                      </a:r>
                      <a:endParaRPr sz="2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EFFECT(S)</a:t>
                      </a:r>
                      <a:endParaRPr sz="2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551493375"/>
                  </a:ext>
                </a:extLst>
              </a:tr>
              <a:tr h="35641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1. </a:t>
                      </a: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2.</a:t>
                      </a:r>
                      <a:endParaRPr lang="en-CA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2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400" dirty="0"/>
                        <a:t>3.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  <a:p>
                      <a:pPr marL="285750" marR="0" lvl="0" indent="-1333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35315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56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293</Words>
  <Application>Microsoft Macintosh PowerPoint</Application>
  <PresentationFormat>On-screen Show (4:3)</PresentationFormat>
  <Paragraphs>71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Cause + Effect</vt:lpstr>
      <vt:lpstr>PowerPoint Presentation</vt:lpstr>
      <vt:lpstr>PowerPoint Presentation</vt:lpstr>
      <vt:lpstr>PowerPoint Presentation</vt:lpstr>
      <vt:lpstr>Reformation Causes?</vt:lpstr>
      <vt:lpstr>Reformation Causes?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Scott Campbell</cp:lastModifiedBy>
  <cp:revision>3</cp:revision>
  <dcterms:modified xsi:type="dcterms:W3CDTF">2019-10-03T18:53:35Z</dcterms:modified>
</cp:coreProperties>
</file>