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3" r:id="rId3"/>
    <p:sldId id="258" r:id="rId4"/>
    <p:sldId id="257" r:id="rId5"/>
    <p:sldId id="259" r:id="rId6"/>
    <p:sldId id="270" r:id="rId7"/>
    <p:sldId id="268" r:id="rId8"/>
    <p:sldId id="269" r:id="rId9"/>
    <p:sldId id="260" r:id="rId10"/>
    <p:sldId id="261" r:id="rId11"/>
    <p:sldId id="262" r:id="rId12"/>
    <p:sldId id="271" r:id="rId13"/>
    <p:sldId id="263" r:id="rId14"/>
    <p:sldId id="264" r:id="rId15"/>
    <p:sldId id="265" r:id="rId16"/>
    <p:sldId id="266" r:id="rId17"/>
    <p:sldId id="267" r:id="rId18"/>
    <p:sldId id="27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2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CA"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CA"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46DCFEC-438A-8844-B538-24E86852E643}" type="datetimeFigureOut">
              <a:rPr lang="en-US" smtClean="0"/>
              <a:t>2014-09-22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C38EB5A-6ECE-8742-835A-B6246BCCF3F2}"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extLst/>
          </a:lstStyle>
          <a:p>
            <a:fld id="{346DCFEC-438A-8844-B538-24E86852E643}" type="datetimeFigureOut">
              <a:rPr lang="en-US" smtClean="0"/>
              <a:t>2014-09-22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38EB5A-6ECE-8742-835A-B6246BCCF3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extLst/>
          </a:lstStyle>
          <a:p>
            <a:fld id="{346DCFEC-438A-8844-B538-24E86852E643}" type="datetimeFigureOut">
              <a:rPr lang="en-US" smtClean="0"/>
              <a:t>2014-09-22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38EB5A-6ECE-8742-835A-B6246BCCF3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CA"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extLst/>
          </a:lstStyle>
          <a:p>
            <a:fld id="{346DCFEC-438A-8844-B538-24E86852E643}" type="datetimeFigureOut">
              <a:rPr lang="en-US" smtClean="0"/>
              <a:t>2014-09-22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38EB5A-6ECE-8742-835A-B6246BCCF3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CA"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CA"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46DCFEC-438A-8844-B538-24E86852E643}" type="datetimeFigureOut">
              <a:rPr lang="en-US" smtClean="0"/>
              <a:t>2014-09-22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C38EB5A-6ECE-8742-835A-B6246BCCF3F2}"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CA"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extLst/>
          </a:lstStyle>
          <a:p>
            <a:fld id="{346DCFEC-438A-8844-B538-24E86852E643}" type="datetimeFigureOut">
              <a:rPr lang="en-US" smtClean="0"/>
              <a:t>2014-09-22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3C38EB5A-6ECE-8742-835A-B6246BCCF3F2}"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CA"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CA"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CA"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7" name="Date Placeholder 6"/>
          <p:cNvSpPr>
            <a:spLocks noGrp="1"/>
          </p:cNvSpPr>
          <p:nvPr>
            <p:ph type="dt" sz="half" idx="10"/>
          </p:nvPr>
        </p:nvSpPr>
        <p:spPr/>
        <p:txBody>
          <a:bodyPr/>
          <a:lstStyle>
            <a:extLst/>
          </a:lstStyle>
          <a:p>
            <a:fld id="{346DCFEC-438A-8844-B538-24E86852E643}" type="datetimeFigureOut">
              <a:rPr lang="en-US" smtClean="0"/>
              <a:t>2014-09-22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3C38EB5A-6ECE-8742-835A-B6246BCCF3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CA"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46DCFEC-438A-8844-B538-24E86852E643}" type="datetimeFigureOut">
              <a:rPr lang="en-US" smtClean="0"/>
              <a:t>2014-09-22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C38EB5A-6ECE-8742-835A-B6246BCCF3F2}"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46DCFEC-438A-8844-B538-24E86852E643}" type="datetimeFigureOut">
              <a:rPr lang="en-US" smtClean="0"/>
              <a:t>2014-09-22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C38EB5A-6ECE-8742-835A-B6246BCCF3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CA"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CA"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46DCFEC-438A-8844-B538-24E86852E643}" type="datetimeFigureOut">
              <a:rPr lang="en-US" smtClean="0"/>
              <a:t>2014-09-22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C38EB5A-6ECE-8742-835A-B6246BCCF3F2}"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CA"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CA"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CA"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46DCFEC-438A-8844-B538-24E86852E643}" type="datetimeFigureOut">
              <a:rPr lang="en-US" smtClean="0"/>
              <a:t>2014-09-22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C38EB5A-6ECE-8742-835A-B6246BCCF3F2}"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46DCFEC-438A-8844-B538-24E86852E643}" type="datetimeFigureOut">
              <a:rPr lang="en-US" smtClean="0"/>
              <a:t>2014-09-22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C38EB5A-6ECE-8742-835A-B6246BCCF3F2}"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CA"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 Id="rId3"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 Id="rId3" Type="http://schemas.openxmlformats.org/officeDocument/2006/relationships/image" Target="../media/image1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 Id="rId3" Type="http://schemas.openxmlformats.org/officeDocument/2006/relationships/image" Target="../media/image1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Canada Goes to War</a:t>
            </a:r>
            <a:endParaRPr lang="en-US" dirty="0"/>
          </a:p>
        </p:txBody>
      </p:sp>
      <p:sp>
        <p:nvSpPr>
          <p:cNvPr id="3" name="Subtitle 2"/>
          <p:cNvSpPr>
            <a:spLocks noGrp="1"/>
          </p:cNvSpPr>
          <p:nvPr>
            <p:ph type="subTitle" idx="1"/>
          </p:nvPr>
        </p:nvSpPr>
        <p:spPr/>
        <p:txBody>
          <a:bodyPr/>
          <a:lstStyle/>
          <a:p>
            <a:r>
              <a:rPr lang="en-US" dirty="0" smtClean="0"/>
              <a:t>SS 11</a:t>
            </a:r>
            <a:endParaRPr lang="en-US" dirty="0"/>
          </a:p>
        </p:txBody>
      </p:sp>
      <p:pic>
        <p:nvPicPr>
          <p:cNvPr id="4" name="Picture 3" descr="Canad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183" y="2981539"/>
            <a:ext cx="2446933" cy="3641947"/>
          </a:xfrm>
          <a:prstGeom prst="rect">
            <a:avLst/>
          </a:prstGeom>
        </p:spPr>
      </p:pic>
    </p:spTree>
    <p:extLst>
      <p:ext uri="{BB962C8B-B14F-4D97-AF65-F5344CB8AC3E}">
        <p14:creationId xmlns:p14="http://schemas.microsoft.com/office/powerpoint/2010/main" val="133982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List at least three reasons why Canadians would volunteer for service?</a:t>
            </a:r>
            <a:endParaRPr lang="en-US" dirty="0"/>
          </a:p>
        </p:txBody>
      </p:sp>
      <p:pic>
        <p:nvPicPr>
          <p:cNvPr id="4" name="Picture 3" descr="3g12414u-15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922" y="2832448"/>
            <a:ext cx="2400958" cy="3657460"/>
          </a:xfrm>
          <a:prstGeom prst="rect">
            <a:avLst/>
          </a:prstGeom>
        </p:spPr>
      </p:pic>
      <p:pic>
        <p:nvPicPr>
          <p:cNvPr id="5" name="Picture 4" descr="ww1-follow-m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8778" y="2772892"/>
            <a:ext cx="2378549" cy="3717016"/>
          </a:xfrm>
          <a:prstGeom prst="rect">
            <a:avLst/>
          </a:prstGeom>
        </p:spPr>
      </p:pic>
    </p:spTree>
    <p:extLst>
      <p:ext uri="{BB962C8B-B14F-4D97-AF65-F5344CB8AC3E}">
        <p14:creationId xmlns:p14="http://schemas.microsoft.com/office/powerpoint/2010/main" val="1844300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Answering the Call</a:t>
            </a:r>
            <a:endParaRPr lang="en-US" dirty="0"/>
          </a:p>
        </p:txBody>
      </p:sp>
      <p:sp>
        <p:nvSpPr>
          <p:cNvPr id="3" name="Content Placeholder 2"/>
          <p:cNvSpPr>
            <a:spLocks noGrp="1"/>
          </p:cNvSpPr>
          <p:nvPr>
            <p:ph idx="1"/>
          </p:nvPr>
        </p:nvSpPr>
        <p:spPr/>
        <p:txBody>
          <a:bodyPr>
            <a:normAutofit fontScale="85000" lnSpcReduction="20000"/>
          </a:bodyPr>
          <a:lstStyle/>
          <a:p>
            <a:pPr lvl="0"/>
            <a:r>
              <a:rPr lang="en-CA" b="1" dirty="0"/>
              <a:t>Sense of Patriotism: </a:t>
            </a:r>
            <a:r>
              <a:rPr lang="en-CA" dirty="0"/>
              <a:t>Canadians felt proud to serve their country.  Strong sentimental ties to Great Britain from English-speaking Canada.  </a:t>
            </a:r>
          </a:p>
          <a:p>
            <a:pPr lvl="0"/>
            <a:r>
              <a:rPr lang="en-CA" b="1" dirty="0"/>
              <a:t>Feelings of Excitement &amp; Adventure:</a:t>
            </a:r>
            <a:r>
              <a:rPr lang="en-CA" dirty="0"/>
              <a:t> Many young men viewed war as an adventure and enlisted for the sense of excitement they thought the war would bring.  They would be heroes when they returned.  No one knew how long the war would really last.  Home by Christmas.  </a:t>
            </a:r>
          </a:p>
          <a:p>
            <a:r>
              <a:rPr lang="en-CA" dirty="0"/>
              <a:t>Aboriginal, African, and Asian-Canadians were not allowed to serve at first.  Although allowed eventually, they were not often promoted.</a:t>
            </a:r>
            <a:r>
              <a:rPr lang="en-CA" dirty="0"/>
              <a:t> </a:t>
            </a:r>
            <a:endParaRPr lang="en-US" dirty="0"/>
          </a:p>
        </p:txBody>
      </p:sp>
    </p:spTree>
    <p:extLst>
      <p:ext uri="{BB962C8B-B14F-4D97-AF65-F5344CB8AC3E}">
        <p14:creationId xmlns:p14="http://schemas.microsoft.com/office/powerpoint/2010/main" val="938499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Canadian Perspective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smtClean="0"/>
              <a:t>“When the war started I wanted to go, but I was too young, only fifteen.  By the time I was seventeen, I couldn’t wait any longer.  I guess I was afraid the war would end before I got a chance to get involved.” – Source Unknown</a:t>
            </a:r>
          </a:p>
          <a:p>
            <a:pPr marL="0" indent="0">
              <a:buNone/>
            </a:pPr>
            <a:endParaRPr lang="en-US" i="1" dirty="0" smtClean="0"/>
          </a:p>
          <a:p>
            <a:pPr marL="0" indent="0">
              <a:buNone/>
            </a:pPr>
            <a:r>
              <a:rPr lang="en-US" i="1" dirty="0" smtClean="0"/>
              <a:t>“A lot of us were farm boys.  Fighting was bound to be more exciting than farming and none of us thought we’d ever get another chance to see overseas places like England and France.” – Source Unknown</a:t>
            </a:r>
            <a:endParaRPr lang="en-US" i="1" dirty="0"/>
          </a:p>
        </p:txBody>
      </p:sp>
    </p:spTree>
    <p:extLst>
      <p:ext uri="{BB962C8B-B14F-4D97-AF65-F5344CB8AC3E}">
        <p14:creationId xmlns:p14="http://schemas.microsoft.com/office/powerpoint/2010/main" val="2250925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the Troops</a:t>
            </a:r>
            <a:endParaRPr lang="en-US" dirty="0"/>
          </a:p>
        </p:txBody>
      </p:sp>
      <p:sp>
        <p:nvSpPr>
          <p:cNvPr id="3" name="Content Placeholder 2"/>
          <p:cNvSpPr>
            <a:spLocks noGrp="1"/>
          </p:cNvSpPr>
          <p:nvPr>
            <p:ph idx="1"/>
          </p:nvPr>
        </p:nvSpPr>
        <p:spPr/>
        <p:txBody>
          <a:bodyPr>
            <a:normAutofit/>
          </a:bodyPr>
          <a:lstStyle/>
          <a:p>
            <a:pPr lvl="0"/>
            <a:r>
              <a:rPr lang="en-CA" dirty="0"/>
              <a:t>Sir Sam Hughes was Canada’s Minister of Militia and Defence at the beginning of the war.  </a:t>
            </a:r>
          </a:p>
          <a:p>
            <a:pPr lvl="0"/>
            <a:r>
              <a:rPr lang="en-CA" dirty="0"/>
              <a:t>Hughes set up a training camp for over 30,000 men at </a:t>
            </a:r>
            <a:r>
              <a:rPr lang="en-CA" u="sng" dirty="0" err="1"/>
              <a:t>Valcartier</a:t>
            </a:r>
            <a:r>
              <a:rPr lang="en-CA" dirty="0"/>
              <a:t>, Quebec</a:t>
            </a:r>
            <a:r>
              <a:rPr lang="en-CA" dirty="0" smtClean="0"/>
              <a:t>.</a:t>
            </a:r>
            <a:endParaRPr lang="en-CA" dirty="0"/>
          </a:p>
        </p:txBody>
      </p:sp>
      <p:pic>
        <p:nvPicPr>
          <p:cNvPr id="4" name="Picture 3" descr="f562717c-2977-491b-9eb2-8d2205b51c8f.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1447" y="4293068"/>
            <a:ext cx="1730996" cy="2200419"/>
          </a:xfrm>
          <a:prstGeom prst="rect">
            <a:avLst/>
          </a:prstGeom>
        </p:spPr>
      </p:pic>
      <p:pic>
        <p:nvPicPr>
          <p:cNvPr id="5" name="Picture 4" descr="valcarttrainin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394" y="4159431"/>
            <a:ext cx="4645668" cy="2470056"/>
          </a:xfrm>
          <a:prstGeom prst="rect">
            <a:avLst/>
          </a:prstGeom>
        </p:spPr>
      </p:pic>
    </p:spTree>
    <p:extLst>
      <p:ext uri="{BB962C8B-B14F-4D97-AF65-F5344CB8AC3E}">
        <p14:creationId xmlns:p14="http://schemas.microsoft.com/office/powerpoint/2010/main" val="4086227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Ready</a:t>
            </a:r>
            <a:endParaRPr lang="en-US" dirty="0"/>
          </a:p>
        </p:txBody>
      </p:sp>
      <p:sp>
        <p:nvSpPr>
          <p:cNvPr id="3" name="Content Placeholder 2"/>
          <p:cNvSpPr>
            <a:spLocks noGrp="1"/>
          </p:cNvSpPr>
          <p:nvPr>
            <p:ph idx="1"/>
          </p:nvPr>
        </p:nvSpPr>
        <p:spPr/>
        <p:txBody>
          <a:bodyPr/>
          <a:lstStyle/>
          <a:p>
            <a:pPr lvl="0"/>
            <a:r>
              <a:rPr lang="en-CA" dirty="0"/>
              <a:t>Troops were issued the </a:t>
            </a:r>
            <a:r>
              <a:rPr lang="en-CA" u="sng" dirty="0"/>
              <a:t>Ross Rifle</a:t>
            </a:r>
            <a:r>
              <a:rPr lang="en-CA" dirty="0"/>
              <a:t> (manufactured in Canada), which was good for sharp shooting, but poor in trench warfare.</a:t>
            </a:r>
          </a:p>
          <a:p>
            <a:pPr lvl="0"/>
            <a:r>
              <a:rPr lang="en-CA" dirty="0"/>
              <a:t>By October 1914, Canadian troops were on their way across the Atlantic, and by February, Canadian troops were on their way to the front lines of Europe.  </a:t>
            </a:r>
          </a:p>
          <a:p>
            <a:endParaRPr lang="en-US" dirty="0"/>
          </a:p>
          <a:p>
            <a:endParaRPr lang="en-US" dirty="0"/>
          </a:p>
        </p:txBody>
      </p:sp>
      <p:pic>
        <p:nvPicPr>
          <p:cNvPr id="4" name="Picture 3" descr="59321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7071" y="5630726"/>
            <a:ext cx="3787374" cy="1083581"/>
          </a:xfrm>
          <a:prstGeom prst="rect">
            <a:avLst/>
          </a:prstGeom>
        </p:spPr>
      </p:pic>
    </p:spTree>
    <p:extLst>
      <p:ext uri="{BB962C8B-B14F-4D97-AF65-F5344CB8AC3E}">
        <p14:creationId xmlns:p14="http://schemas.microsoft.com/office/powerpoint/2010/main" val="1235787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Measures Act</a:t>
            </a:r>
            <a:endParaRPr lang="en-US" dirty="0"/>
          </a:p>
        </p:txBody>
      </p:sp>
      <p:sp>
        <p:nvSpPr>
          <p:cNvPr id="3" name="Content Placeholder 2"/>
          <p:cNvSpPr>
            <a:spLocks noGrp="1"/>
          </p:cNvSpPr>
          <p:nvPr>
            <p:ph idx="1"/>
          </p:nvPr>
        </p:nvSpPr>
        <p:spPr/>
        <p:txBody>
          <a:bodyPr>
            <a:normAutofit/>
          </a:bodyPr>
          <a:lstStyle/>
          <a:p>
            <a:pPr lvl="0"/>
            <a:r>
              <a:rPr lang="en-CA" dirty="0"/>
              <a:t>PM Borden wanted greater control over the country’s affairs to meet the demands of the war.</a:t>
            </a:r>
            <a:endParaRPr lang="en-CA" sz="2400" dirty="0"/>
          </a:p>
          <a:p>
            <a:pPr lvl="1"/>
            <a:r>
              <a:rPr lang="en-CA" sz="2800" dirty="0"/>
              <a:t>Introduced the War Measures Act</a:t>
            </a:r>
            <a:endParaRPr lang="en-CA" sz="2000" dirty="0"/>
          </a:p>
          <a:p>
            <a:pPr lvl="2"/>
            <a:r>
              <a:rPr lang="en-CA" sz="2400" dirty="0"/>
              <a:t>Granted the Canadian Government the authority to do everything necessary “for the security, defence, peace, order and welfare of Canada.</a:t>
            </a:r>
            <a:r>
              <a:rPr lang="en-CA" sz="2400" dirty="0" smtClean="0"/>
              <a:t>”</a:t>
            </a:r>
            <a:r>
              <a:rPr lang="en-CA" dirty="0"/>
              <a:t> </a:t>
            </a:r>
            <a:endParaRPr lang="en-CA" sz="2400" dirty="0"/>
          </a:p>
          <a:p>
            <a:pPr marL="0" indent="0">
              <a:buNone/>
            </a:pPr>
            <a:endParaRPr lang="en-US" dirty="0"/>
          </a:p>
        </p:txBody>
      </p:sp>
      <p:pic>
        <p:nvPicPr>
          <p:cNvPr id="4" name="Picture 3" descr="borde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3060" y="4512254"/>
            <a:ext cx="1323739" cy="2144084"/>
          </a:xfrm>
          <a:prstGeom prst="rect">
            <a:avLst/>
          </a:prstGeom>
        </p:spPr>
      </p:pic>
    </p:spTree>
    <p:extLst>
      <p:ext uri="{BB962C8B-B14F-4D97-AF65-F5344CB8AC3E}">
        <p14:creationId xmlns:p14="http://schemas.microsoft.com/office/powerpoint/2010/main" val="1934475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Enemy Aliens</a:t>
            </a:r>
            <a:endParaRPr lang="en-US" dirty="0"/>
          </a:p>
        </p:txBody>
      </p:sp>
      <p:sp>
        <p:nvSpPr>
          <p:cNvPr id="3" name="Content Placeholder 2"/>
          <p:cNvSpPr>
            <a:spLocks noGrp="1"/>
          </p:cNvSpPr>
          <p:nvPr>
            <p:ph idx="1"/>
          </p:nvPr>
        </p:nvSpPr>
        <p:spPr/>
        <p:txBody>
          <a:bodyPr/>
          <a:lstStyle/>
          <a:p>
            <a:pPr marL="630936" lvl="2" indent="0">
              <a:buNone/>
            </a:pPr>
            <a:r>
              <a:rPr lang="en-CA" sz="2400" dirty="0"/>
              <a:t>Striped Canadians of their civil </a:t>
            </a:r>
            <a:r>
              <a:rPr lang="en-CA" sz="2400" dirty="0" smtClean="0"/>
              <a:t>rights</a:t>
            </a:r>
            <a:endParaRPr lang="en-CA" sz="1800" dirty="0"/>
          </a:p>
          <a:p>
            <a:pPr lvl="3"/>
            <a:r>
              <a:rPr lang="en-CA" dirty="0"/>
              <a:t>Anyone suspected of being an enemy alien or threat to the government could be imprisoned or deported or both.</a:t>
            </a:r>
            <a:endParaRPr lang="en-CA" sz="1600" dirty="0"/>
          </a:p>
          <a:p>
            <a:pPr lvl="3"/>
            <a:r>
              <a:rPr lang="en-CA" dirty="0"/>
              <a:t>Recent immigrants from Germany or Austria-Hungary were treated particularly harshly under the act.</a:t>
            </a:r>
            <a:endParaRPr lang="en-CA" sz="1600" dirty="0"/>
          </a:p>
          <a:p>
            <a:pPr lvl="4"/>
            <a:r>
              <a:rPr lang="en-CA" sz="2000" dirty="0"/>
              <a:t>Over a half million were required to carry ID cards</a:t>
            </a:r>
            <a:endParaRPr lang="en-CA" sz="1600" dirty="0"/>
          </a:p>
          <a:p>
            <a:pPr lvl="4"/>
            <a:r>
              <a:rPr lang="en-CA" sz="2000" dirty="0"/>
              <a:t>8578 were held in isolation in internment camps</a:t>
            </a:r>
            <a:endParaRPr lang="en-CA" sz="1600" dirty="0"/>
          </a:p>
          <a:p>
            <a:pPr marL="0" indent="0">
              <a:buNone/>
            </a:pPr>
            <a:endParaRPr lang="en-US" dirty="0"/>
          </a:p>
        </p:txBody>
      </p:sp>
      <p:pic>
        <p:nvPicPr>
          <p:cNvPr id="4" name="Picture 3" descr="war poste 1914-1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509" y="4237393"/>
            <a:ext cx="3076058" cy="2442390"/>
          </a:xfrm>
          <a:prstGeom prst="rect">
            <a:avLst/>
          </a:prstGeom>
        </p:spPr>
      </p:pic>
      <p:pic>
        <p:nvPicPr>
          <p:cNvPr id="5" name="Picture 4" descr="Defence-of-the-Realm-Ac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8010" y="4482683"/>
            <a:ext cx="3429000" cy="2197100"/>
          </a:xfrm>
          <a:prstGeom prst="rect">
            <a:avLst/>
          </a:prstGeom>
        </p:spPr>
      </p:pic>
    </p:spTree>
    <p:extLst>
      <p:ext uri="{BB962C8B-B14F-4D97-AF65-F5344CB8AC3E}">
        <p14:creationId xmlns:p14="http://schemas.microsoft.com/office/powerpoint/2010/main" val="137395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Were these actions necessary?</a:t>
            </a:r>
            <a:endParaRPr lang="en-US" dirty="0"/>
          </a:p>
        </p:txBody>
      </p:sp>
      <p:sp>
        <p:nvSpPr>
          <p:cNvPr id="3" name="Content Placeholder 2"/>
          <p:cNvSpPr>
            <a:spLocks noGrp="1"/>
          </p:cNvSpPr>
          <p:nvPr>
            <p:ph idx="1"/>
          </p:nvPr>
        </p:nvSpPr>
        <p:spPr/>
        <p:txBody>
          <a:bodyPr/>
          <a:lstStyle/>
          <a:p>
            <a:pPr marL="0" indent="0" algn="ctr">
              <a:buNone/>
            </a:pPr>
            <a:r>
              <a:rPr lang="en-US" dirty="0" smtClean="0"/>
              <a:t>Complete a T-Chart with arguments for and against the War Measures Act in 1914</a:t>
            </a:r>
          </a:p>
          <a:p>
            <a:pPr marL="0" indent="0" algn="ctr">
              <a:buNone/>
            </a:pPr>
            <a:endParaRPr lang="en-US" dirty="0"/>
          </a:p>
          <a:p>
            <a:pPr marL="0" indent="0" algn="ct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09432816"/>
              </p:ext>
            </p:extLst>
          </p:nvPr>
        </p:nvGraphicFramePr>
        <p:xfrm>
          <a:off x="1376739" y="2924579"/>
          <a:ext cx="6096000" cy="2187048"/>
        </p:xfrm>
        <a:graphic>
          <a:graphicData uri="http://schemas.openxmlformats.org/drawingml/2006/table">
            <a:tbl>
              <a:tblPr firstRow="1" bandRow="1">
                <a:tableStyleId>{5C22544A-7EE6-4342-B048-85BDC9FD1C3A}</a:tableStyleId>
              </a:tblPr>
              <a:tblGrid>
                <a:gridCol w="3048000"/>
                <a:gridCol w="3048000"/>
              </a:tblGrid>
              <a:tr h="995593">
                <a:tc>
                  <a:txBody>
                    <a:bodyPr/>
                    <a:lstStyle/>
                    <a:p>
                      <a:r>
                        <a:rPr lang="en-US" dirty="0" smtClean="0"/>
                        <a:t>Arguments Supporting War Measures Act</a:t>
                      </a:r>
                      <a:endParaRPr lang="en-US" dirty="0"/>
                    </a:p>
                  </a:txBody>
                  <a:tcPr/>
                </a:tc>
                <a:tc>
                  <a:txBody>
                    <a:bodyPr/>
                    <a:lstStyle/>
                    <a:p>
                      <a:r>
                        <a:rPr lang="en-US" dirty="0" smtClean="0"/>
                        <a:t>Arguments</a:t>
                      </a:r>
                      <a:r>
                        <a:rPr lang="en-US" baseline="0" dirty="0" smtClean="0"/>
                        <a:t> Opposed</a:t>
                      </a:r>
                      <a:endParaRPr lang="en-US" dirty="0"/>
                    </a:p>
                  </a:txBody>
                  <a:tcPr/>
                </a:tc>
              </a:tr>
              <a:tr h="1191455">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693083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 Questions</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Why were Canadians so naïve about the war?</a:t>
            </a:r>
          </a:p>
          <a:p>
            <a:pPr marL="514350" indent="-514350">
              <a:buAutoNum type="arabicParenR"/>
            </a:pPr>
            <a:r>
              <a:rPr lang="en-US" dirty="0" smtClean="0"/>
              <a:t>What had been the Canadian experience of war prior to this?</a:t>
            </a:r>
          </a:p>
          <a:p>
            <a:pPr marL="514350" indent="-514350">
              <a:buAutoNum type="arabicParenR"/>
            </a:pPr>
            <a:r>
              <a:rPr lang="en-US" dirty="0" smtClean="0"/>
              <a:t>Why did Canadians have so little idea about what they were getting into?</a:t>
            </a:r>
          </a:p>
        </p:txBody>
      </p:sp>
      <p:pic>
        <p:nvPicPr>
          <p:cNvPr id="4" name="Picture 3" descr="39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567" y="4731086"/>
            <a:ext cx="2735581" cy="2126914"/>
          </a:xfrm>
          <a:prstGeom prst="rect">
            <a:avLst/>
          </a:prstGeom>
        </p:spPr>
      </p:pic>
    </p:spTree>
    <p:extLst>
      <p:ext uri="{BB962C8B-B14F-4D97-AF65-F5344CB8AC3E}">
        <p14:creationId xmlns:p14="http://schemas.microsoft.com/office/powerpoint/2010/main" val="806597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I can...explain Canada’s entrance into WWI.</a:t>
            </a:r>
          </a:p>
          <a:p>
            <a:r>
              <a:rPr lang="en-US" dirty="0" smtClean="0"/>
              <a:t>I can…outline and explain the War Measures Act.</a:t>
            </a:r>
            <a:endParaRPr lang="en-US" dirty="0"/>
          </a:p>
        </p:txBody>
      </p:sp>
    </p:spTree>
    <p:extLst>
      <p:ext uri="{BB962C8B-B14F-4D97-AF65-F5344CB8AC3E}">
        <p14:creationId xmlns:p14="http://schemas.microsoft.com/office/powerpoint/2010/main" val="2316966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effectLst/>
              </a:rPr>
              <a:t>ANSWERING THE CALL. "The whelps of the lion are joining their sire"</a:t>
            </a:r>
            <a:endParaRPr lang="en-US" sz="3600" dirty="0"/>
          </a:p>
        </p:txBody>
      </p:sp>
      <p:pic>
        <p:nvPicPr>
          <p:cNvPr id="4" name="Content Placeholder 3" descr="cartoon11.jpg"/>
          <p:cNvPicPr>
            <a:picLocks noGrp="1" noChangeAspect="1"/>
          </p:cNvPicPr>
          <p:nvPr>
            <p:ph idx="1"/>
          </p:nvPr>
        </p:nvPicPr>
        <p:blipFill>
          <a:blip r:embed="rId2">
            <a:extLst>
              <a:ext uri="{28A0092B-C50C-407E-A947-70E740481C1C}">
                <a14:useLocalDpi xmlns:a14="http://schemas.microsoft.com/office/drawing/2010/main" val="0"/>
              </a:ext>
            </a:extLst>
          </a:blip>
          <a:srcRect l="-15812" r="-15812"/>
          <a:stretch>
            <a:fillRect/>
          </a:stretch>
        </p:blipFill>
        <p:spPr/>
      </p:pic>
    </p:spTree>
    <p:extLst>
      <p:ext uri="{BB962C8B-B14F-4D97-AF65-F5344CB8AC3E}">
        <p14:creationId xmlns:p14="http://schemas.microsoft.com/office/powerpoint/2010/main" val="157534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Jumping In</a:t>
            </a:r>
            <a:endParaRPr lang="en-US" dirty="0"/>
          </a:p>
        </p:txBody>
      </p:sp>
      <p:sp>
        <p:nvSpPr>
          <p:cNvPr id="3" name="Content Placeholder 2"/>
          <p:cNvSpPr>
            <a:spLocks noGrp="1"/>
          </p:cNvSpPr>
          <p:nvPr>
            <p:ph idx="1"/>
          </p:nvPr>
        </p:nvSpPr>
        <p:spPr/>
        <p:txBody>
          <a:bodyPr/>
          <a:lstStyle/>
          <a:p>
            <a:r>
              <a:rPr lang="en-US" dirty="0" smtClean="0"/>
              <a:t>Canada automatically entered the war as part of the British Empire.  </a:t>
            </a:r>
          </a:p>
          <a:p>
            <a:r>
              <a:rPr lang="en-US" dirty="0" smtClean="0"/>
              <a:t>When Britain declared war, Canada was at war.</a:t>
            </a:r>
            <a:endParaRPr lang="en-US" dirty="0"/>
          </a:p>
        </p:txBody>
      </p:sp>
      <p:pic>
        <p:nvPicPr>
          <p:cNvPr id="4" name="Picture 3" descr="New_Names_Canadian_WW1_recruiting_pos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3709" y="3239203"/>
            <a:ext cx="2397498" cy="3384703"/>
          </a:xfrm>
          <a:prstGeom prst="rect">
            <a:avLst/>
          </a:prstGeom>
        </p:spPr>
      </p:pic>
    </p:spTree>
    <p:extLst>
      <p:ext uri="{BB962C8B-B14F-4D97-AF65-F5344CB8AC3E}">
        <p14:creationId xmlns:p14="http://schemas.microsoft.com/office/powerpoint/2010/main" val="150486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a:t>
            </a:r>
            <a:endParaRPr lang="en-US" dirty="0"/>
          </a:p>
        </p:txBody>
      </p:sp>
      <p:sp>
        <p:nvSpPr>
          <p:cNvPr id="3" name="Content Placeholder 2"/>
          <p:cNvSpPr>
            <a:spLocks noGrp="1"/>
          </p:cNvSpPr>
          <p:nvPr>
            <p:ph idx="1"/>
          </p:nvPr>
        </p:nvSpPr>
        <p:spPr/>
        <p:txBody>
          <a:bodyPr>
            <a:normAutofit/>
          </a:bodyPr>
          <a:lstStyle/>
          <a:p>
            <a:pPr lvl="0"/>
            <a:r>
              <a:rPr lang="en-CA" dirty="0"/>
              <a:t>Canadian support was widespread.  PM Robert Borden and his cabinet decided to support Britain wholeheartedly.  </a:t>
            </a:r>
          </a:p>
          <a:p>
            <a:pPr lvl="0"/>
            <a:r>
              <a:rPr lang="en-CA" dirty="0"/>
              <a:t>Canada offered Britain a force of 25,000 (Canadian Expeditionary Force) men, trained, equipped, and paid for by the Canadian government.  </a:t>
            </a:r>
          </a:p>
          <a:p>
            <a:pPr marL="0" lvl="0" indent="0">
              <a:buNone/>
            </a:pPr>
            <a:r>
              <a:rPr lang="en-CA" dirty="0" smtClean="0"/>
              <a:t>  </a:t>
            </a:r>
            <a:endParaRPr lang="en-CA" dirty="0"/>
          </a:p>
          <a:p>
            <a:pPr marL="0" indent="0">
              <a:buNone/>
            </a:pPr>
            <a:endParaRPr lang="en-CA" dirty="0"/>
          </a:p>
        </p:txBody>
      </p:sp>
      <p:pic>
        <p:nvPicPr>
          <p:cNvPr id="4" name="Picture 3" descr="canad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2614" y="4646962"/>
            <a:ext cx="1434186" cy="2211037"/>
          </a:xfrm>
          <a:prstGeom prst="rect">
            <a:avLst/>
          </a:prstGeom>
        </p:spPr>
      </p:pic>
    </p:spTree>
    <p:extLst>
      <p:ext uri="{BB962C8B-B14F-4D97-AF65-F5344CB8AC3E}">
        <p14:creationId xmlns:p14="http://schemas.microsoft.com/office/powerpoint/2010/main" val="1642373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different takes on the situation…</a:t>
            </a:r>
            <a:endParaRPr lang="en-US" dirty="0"/>
          </a:p>
        </p:txBody>
      </p:sp>
      <p:sp>
        <p:nvSpPr>
          <p:cNvPr id="3" name="Content Placeholder 2"/>
          <p:cNvSpPr>
            <a:spLocks noGrp="1"/>
          </p:cNvSpPr>
          <p:nvPr>
            <p:ph idx="1"/>
          </p:nvPr>
        </p:nvSpPr>
        <p:spPr/>
        <p:txBody>
          <a:bodyPr/>
          <a:lstStyle/>
          <a:p>
            <a:pPr marL="0" indent="0">
              <a:buNone/>
            </a:pPr>
            <a:r>
              <a:rPr lang="en-US" dirty="0" smtClean="0"/>
              <a:t>How do the following two statements differ on Canada’s support for WWI?</a:t>
            </a:r>
            <a:endParaRPr lang="en-US" dirty="0"/>
          </a:p>
        </p:txBody>
      </p:sp>
      <p:pic>
        <p:nvPicPr>
          <p:cNvPr id="4" name="Picture 3" descr="WWI-B-V0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8325" y="2947602"/>
            <a:ext cx="3692651" cy="3224915"/>
          </a:xfrm>
          <a:prstGeom prst="rect">
            <a:avLst/>
          </a:prstGeom>
        </p:spPr>
      </p:pic>
    </p:spTree>
    <p:extLst>
      <p:ext uri="{BB962C8B-B14F-4D97-AF65-F5344CB8AC3E}">
        <p14:creationId xmlns:p14="http://schemas.microsoft.com/office/powerpoint/2010/main" val="3120904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 Robert Borden</a:t>
            </a:r>
            <a:endParaRPr lang="en-US" dirty="0"/>
          </a:p>
        </p:txBody>
      </p:sp>
      <p:sp>
        <p:nvSpPr>
          <p:cNvPr id="3" name="Content Placeholder 2"/>
          <p:cNvSpPr>
            <a:spLocks noGrp="1"/>
          </p:cNvSpPr>
          <p:nvPr>
            <p:ph idx="1"/>
          </p:nvPr>
        </p:nvSpPr>
        <p:spPr/>
        <p:txBody>
          <a:bodyPr/>
          <a:lstStyle/>
          <a:p>
            <a:pPr marL="0" indent="0">
              <a:buNone/>
            </a:pPr>
            <a:r>
              <a:rPr lang="en-US" i="1" dirty="0" smtClean="0"/>
              <a:t>“We are part of the British Empire, so of course we are at war.  That is the law.  We must now decide on the kind of aid that we should send to Britain.  I believe that we should send soldiers to fight alongside the British army in France.  Canadians, I am sure, will be proud to fight of their King and country.”</a:t>
            </a:r>
            <a:endParaRPr lang="en-US" i="1" dirty="0"/>
          </a:p>
        </p:txBody>
      </p:sp>
    </p:spTree>
    <p:extLst>
      <p:ext uri="{BB962C8B-B14F-4D97-AF65-F5344CB8AC3E}">
        <p14:creationId xmlns:p14="http://schemas.microsoft.com/office/powerpoint/2010/main" val="221628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Wilfred Laurier – Leader of the Opposition</a:t>
            </a:r>
            <a:endParaRPr lang="en-US" dirty="0"/>
          </a:p>
        </p:txBody>
      </p:sp>
      <p:sp>
        <p:nvSpPr>
          <p:cNvPr id="3" name="Content Placeholder 2"/>
          <p:cNvSpPr>
            <a:spLocks noGrp="1"/>
          </p:cNvSpPr>
          <p:nvPr>
            <p:ph idx="1"/>
          </p:nvPr>
        </p:nvSpPr>
        <p:spPr/>
        <p:txBody>
          <a:bodyPr/>
          <a:lstStyle/>
          <a:p>
            <a:pPr marL="0" indent="0">
              <a:buNone/>
            </a:pPr>
            <a:r>
              <a:rPr lang="en-US" i="1" dirty="0" smtClean="0"/>
              <a:t>“We are at war.  That is the law.  It is now our job to decide just what to do about this sad fact.  M hope is that the war will soon be over and our help will not be needed.  We should offer both money and food to France and Britain.”</a:t>
            </a:r>
            <a:endParaRPr lang="en-US" i="1" dirty="0"/>
          </a:p>
        </p:txBody>
      </p:sp>
    </p:spTree>
    <p:extLst>
      <p:ext uri="{BB962C8B-B14F-4D97-AF65-F5344CB8AC3E}">
        <p14:creationId xmlns:p14="http://schemas.microsoft.com/office/powerpoint/2010/main" val="1753042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Padding the Numbers</a:t>
            </a:r>
            <a:endParaRPr lang="en-US" dirty="0"/>
          </a:p>
        </p:txBody>
      </p:sp>
      <p:sp>
        <p:nvSpPr>
          <p:cNvPr id="3" name="Content Placeholder 2"/>
          <p:cNvSpPr>
            <a:spLocks noGrp="1"/>
          </p:cNvSpPr>
          <p:nvPr>
            <p:ph idx="1"/>
          </p:nvPr>
        </p:nvSpPr>
        <p:spPr/>
        <p:txBody>
          <a:bodyPr>
            <a:normAutofit fontScale="92500" lnSpcReduction="10000"/>
          </a:bodyPr>
          <a:lstStyle/>
          <a:p>
            <a:pPr lvl="0"/>
            <a:r>
              <a:rPr lang="en-CA" dirty="0"/>
              <a:t>However, while Canada had only 3000 regular army soldiers and two navy cruisers, it had over 60,000 militia (citizen soldiers).  Moreover, Newfoundland (not yet a </a:t>
            </a:r>
            <a:r>
              <a:rPr lang="en-CA" dirty="0" err="1"/>
              <a:t>Cdn</a:t>
            </a:r>
            <a:r>
              <a:rPr lang="en-CA" dirty="0"/>
              <a:t>. Province) offered up its </a:t>
            </a:r>
            <a:r>
              <a:rPr lang="en-CA" dirty="0" smtClean="0"/>
              <a:t>own reg.</a:t>
            </a:r>
          </a:p>
          <a:p>
            <a:pPr lvl="0"/>
            <a:r>
              <a:rPr lang="en-CA" dirty="0" smtClean="0"/>
              <a:t>To </a:t>
            </a:r>
            <a:r>
              <a:rPr lang="en-CA" dirty="0"/>
              <a:t>supplement the forces, Colonel Hughes sent out a call for volunteers.  Over 10,000 volunteered, including hundreds of women who joined as nurses and ambulance drivers.  </a:t>
            </a:r>
          </a:p>
          <a:p>
            <a:endParaRPr lang="en-US" dirty="0"/>
          </a:p>
        </p:txBody>
      </p:sp>
      <p:pic>
        <p:nvPicPr>
          <p:cNvPr id="4" name="Picture 3" descr="XMASHospital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2860" y="5392537"/>
            <a:ext cx="1901140" cy="1465462"/>
          </a:xfrm>
          <a:prstGeom prst="rect">
            <a:avLst/>
          </a:prstGeom>
        </p:spPr>
      </p:pic>
    </p:spTree>
    <p:extLst>
      <p:ext uri="{BB962C8B-B14F-4D97-AF65-F5344CB8AC3E}">
        <p14:creationId xmlns:p14="http://schemas.microsoft.com/office/powerpoint/2010/main" val="17323075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83</TotalTime>
  <Words>836</Words>
  <Application>Microsoft Macintosh PowerPoint</Application>
  <PresentationFormat>On-screen Show (4:3)</PresentationFormat>
  <Paragraphs>56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Foundry</vt:lpstr>
      <vt:lpstr>Canada Goes to War</vt:lpstr>
      <vt:lpstr>Objective</vt:lpstr>
      <vt:lpstr>ANSWERING THE CALL. "The whelps of the lion are joining their sire"</vt:lpstr>
      <vt:lpstr>Jumping In</vt:lpstr>
      <vt:lpstr>Support</vt:lpstr>
      <vt:lpstr>Two different takes on the situation…</vt:lpstr>
      <vt:lpstr>PM Robert Borden</vt:lpstr>
      <vt:lpstr>Wilfred Laurier – Leader of the Opposition</vt:lpstr>
      <vt:lpstr>Padding the Numbers</vt:lpstr>
      <vt:lpstr>Why?</vt:lpstr>
      <vt:lpstr>Answering the Call</vt:lpstr>
      <vt:lpstr>A Canadian Perspective</vt:lpstr>
      <vt:lpstr>Training the Troops</vt:lpstr>
      <vt:lpstr>Getting Ready</vt:lpstr>
      <vt:lpstr>War Measures Act</vt:lpstr>
      <vt:lpstr>Enemy Aliens</vt:lpstr>
      <vt:lpstr>Were these actions necessary?</vt:lpstr>
      <vt:lpstr>Group Discussion Questions</vt:lpstr>
    </vt:vector>
  </TitlesOfParts>
  <Company>Delta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 Goes to War</dc:title>
  <dc:creator>SD37</dc:creator>
  <cp:lastModifiedBy>SD37</cp:lastModifiedBy>
  <cp:revision>5</cp:revision>
  <dcterms:created xsi:type="dcterms:W3CDTF">2014-09-22T19:38:33Z</dcterms:created>
  <dcterms:modified xsi:type="dcterms:W3CDTF">2014-09-22T21:02:24Z</dcterms:modified>
</cp:coreProperties>
</file>