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0" r:id="rId3"/>
    <p:sldId id="264" r:id="rId4"/>
    <p:sldId id="266" r:id="rId5"/>
    <p:sldId id="261" r:id="rId6"/>
    <p:sldId id="262" r:id="rId7"/>
    <p:sldId id="263" r:id="rId8"/>
    <p:sldId id="289" r:id="rId9"/>
    <p:sldId id="257" r:id="rId10"/>
    <p:sldId id="271" r:id="rId11"/>
    <p:sldId id="269" r:id="rId12"/>
    <p:sldId id="265" r:id="rId13"/>
    <p:sldId id="270" r:id="rId14"/>
    <p:sldId id="258" r:id="rId15"/>
    <p:sldId id="267" r:id="rId16"/>
    <p:sldId id="259" r:id="rId17"/>
    <p:sldId id="274" r:id="rId18"/>
    <p:sldId id="276" r:id="rId19"/>
    <p:sldId id="277" r:id="rId20"/>
    <p:sldId id="278" r:id="rId21"/>
    <p:sldId id="281" r:id="rId22"/>
    <p:sldId id="282" r:id="rId23"/>
    <p:sldId id="283" r:id="rId24"/>
    <p:sldId id="284" r:id="rId25"/>
    <p:sldId id="294" r:id="rId26"/>
    <p:sldId id="286" r:id="rId27"/>
    <p:sldId id="287" r:id="rId28"/>
    <p:sldId id="293" r:id="rId29"/>
    <p:sldId id="291" r:id="rId30"/>
  </p:sldIdLst>
  <p:sldSz cx="9144000" cy="6858000" type="screen4x3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0813" y="0"/>
            <a:ext cx="40036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036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E49CCEF-F5BE-45D3-AC06-9ABED82589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09B4D-D2D4-49FD-B8C5-78669123396A}" type="datetimeFigureOut">
              <a:rPr lang="en-CA" smtClean="0"/>
              <a:pPr/>
              <a:t>02/04/2013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30575"/>
            <a:ext cx="7388225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57975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364B6-BAFE-417C-8DFA-F9F105D7CBA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25A56-3505-43B7-B86F-216F008D1377}" type="slidenum">
              <a:rPr lang="en-US"/>
              <a:pPr/>
              <a:t>28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I need to look in NAC for a picture of Joey Smallwood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198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9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9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9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200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00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00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8D011C-1A00-4D0A-8331-24971DD9A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C8D8C-0178-4876-A01A-A1B84E006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944F9-CF9E-4E85-92A0-CBD6744F5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F7E03-1610-4627-82F0-4212C2F5F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885950"/>
            <a:ext cx="8178800" cy="417195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B393-A33A-42C2-8465-7B15DC6B4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A2300-2A3A-4E01-8046-FF94571E5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9A04B-DD46-4EE0-B98B-C101135D2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BA116-791B-484E-BC06-57871A310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84A13-9B2D-4A6A-818B-3584466AE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0B32-F531-448D-9669-C44959E3AC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EFCD6-70B3-4FD4-BB52-31D2FF874F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73DA-FA54-4FC6-9E2B-664F4A4825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57605-A537-4130-92E5-4B821EDF27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A438C-DB59-4E00-A7B5-FD8134CC7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7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7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7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7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7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7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7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98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098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8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098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098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AF50302-A04D-4FE3-B73B-659D2ED6A57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i-intl.com/THEORY/BEVERIDG.HTM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ctions.ic.gc.ca/discourspm/anglais/wlmk/wlmk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ss.utoronto.ca/~reak/ssc/depwar2.htm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c.apc.org/iearn/hgp/aeti/1994-displaced-persons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en.wikipedia.org/wiki/Louis_Stephen_St._Laur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ap.unb.ca/achn/pme/lssldb.htm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s.mun.ca/~melbaker/confederation99/confederation99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hyperlink" Target="http://www.safran-arts.com/joey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way.ca/english/english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3352800" cy="5257800"/>
          </a:xfrm>
        </p:spPr>
        <p:txBody>
          <a:bodyPr/>
          <a:lstStyle/>
          <a:p>
            <a:r>
              <a:rPr lang="en-US"/>
              <a:t>Canada After WWII</a:t>
            </a:r>
          </a:p>
        </p:txBody>
      </p:sp>
      <p:pic>
        <p:nvPicPr>
          <p:cNvPr id="2053" name="Picture 5" descr="To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57200"/>
            <a:ext cx="4462463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Politics – Conscription Crisis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Prime Minister King managed to avert (avoid) a conscription crisis, and therefore French-English relations were strained, not broken</a:t>
            </a:r>
          </a:p>
        </p:txBody>
      </p:sp>
      <p:pic>
        <p:nvPicPr>
          <p:cNvPr id="57348" name="Picture 4" descr="conscriptionwagon 19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00400"/>
            <a:ext cx="4324350" cy="3195638"/>
          </a:xfrm>
          <a:prstGeom prst="rect">
            <a:avLst/>
          </a:prstGeom>
          <a:noFill/>
        </p:spPr>
      </p:pic>
      <p:pic>
        <p:nvPicPr>
          <p:cNvPr id="57349" name="Picture 5" descr="Canada_Quebec_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3302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Politics – Middle Power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52800" cy="4530725"/>
          </a:xfrm>
        </p:spPr>
        <p:txBody>
          <a:bodyPr/>
          <a:lstStyle/>
          <a:p>
            <a:r>
              <a:rPr lang="en-US" sz="2700"/>
              <a:t>Canada was established as a middle power (smaller than a great power, but wealthier than smaller or poorer nations) in the international community (Between USA and USSR)</a:t>
            </a:r>
          </a:p>
          <a:p>
            <a:endParaRPr lang="en-US"/>
          </a:p>
        </p:txBody>
      </p:sp>
      <p:pic>
        <p:nvPicPr>
          <p:cNvPr id="55301" name="Picture 5" descr="c141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133600"/>
            <a:ext cx="4686300" cy="387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Politics – Socialism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dirty="0"/>
              <a:t>Canadian government played a larger role in the lives of Canadians (social safety net)</a:t>
            </a:r>
          </a:p>
          <a:p>
            <a:pPr lvl="1"/>
            <a:r>
              <a:rPr lang="en-US" dirty="0"/>
              <a:t>Rise of Socialist parties such as the CCF in Saskatchewan (led by Tommy Douglas)</a:t>
            </a:r>
          </a:p>
          <a:p>
            <a:endParaRPr lang="en-US" dirty="0"/>
          </a:p>
        </p:txBody>
      </p:sp>
      <p:pic>
        <p:nvPicPr>
          <p:cNvPr id="51204" name="Picture 4" descr="c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70363"/>
            <a:ext cx="3327400" cy="2687637"/>
          </a:xfrm>
          <a:prstGeom prst="rect">
            <a:avLst/>
          </a:prstGeom>
          <a:noFill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04800" y="4267200"/>
            <a:ext cx="4953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2625" lvl="1" indent="-225425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Led to the Liberals (led by PM King) cutting off the “threat from the left” by adopting socialist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Politics – Civil Rights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Civil rights in Canada advanced after WWII as a result of the contributions of African-Canadian and Aboriginal people</a:t>
            </a:r>
          </a:p>
          <a:p>
            <a:endParaRPr lang="en-US"/>
          </a:p>
        </p:txBody>
      </p:sp>
      <p:pic>
        <p:nvPicPr>
          <p:cNvPr id="56325" name="Picture 5" descr="15_poor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124200"/>
            <a:ext cx="4495800" cy="371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Chinese-Canadian_Soldiers-W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76600"/>
            <a:ext cx="3175000" cy="3289300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Changes - Overall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Women were recognized for their contributions to the war effort (1 million employed during war)</a:t>
            </a:r>
          </a:p>
          <a:p>
            <a:pPr>
              <a:lnSpc>
                <a:spcPct val="80000"/>
              </a:lnSpc>
            </a:pPr>
            <a:r>
              <a:rPr lang="en-US" sz="2800"/>
              <a:t>Canada became a more tolerant nation</a:t>
            </a:r>
          </a:p>
          <a:p>
            <a:pPr>
              <a:lnSpc>
                <a:spcPct val="80000"/>
              </a:lnSpc>
            </a:pPr>
            <a:r>
              <a:rPr lang="en-US" sz="2800"/>
              <a:t>Population increased caused by the “baby boom” and a wave of immigration </a:t>
            </a:r>
          </a:p>
        </p:txBody>
      </p:sp>
      <p:pic>
        <p:nvPicPr>
          <p:cNvPr id="44036" name="Picture 4" descr="RCAF women's divisio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038600"/>
            <a:ext cx="3429000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Social Changes</a:t>
            </a:r>
            <a:br>
              <a:rPr lang="en-US" sz="4000"/>
            </a:br>
            <a:r>
              <a:rPr lang="en-US" sz="4000"/>
              <a:t>Impact on Women &amp; Families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r>
              <a:rPr lang="en-US"/>
              <a:t>Marriages that had been postponed because of the war now took place and the “baby boom” followed— the birth rate was relatively high for more than a decade</a:t>
            </a:r>
          </a:p>
          <a:p>
            <a:endParaRPr lang="en-US"/>
          </a:p>
        </p:txBody>
      </p:sp>
      <p:pic>
        <p:nvPicPr>
          <p:cNvPr id="53252" name="Picture 4" descr="image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33575"/>
            <a:ext cx="4086225" cy="408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Social Changes – Loss of Life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Canada lost over 42,000 people to the war</a:t>
            </a:r>
          </a:p>
        </p:txBody>
      </p:sp>
      <p:pic>
        <p:nvPicPr>
          <p:cNvPr id="45060" name="Picture 4" descr="dieppe dead bod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5842000" cy="387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New Social Order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Canadians feared economic problems following the end of the war.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Social Programs such as unemployment insurance which had begun during the war marked a new trend.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Even the Conservative Party felt it necessary to add the term Progressive to their party name.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b="1" i="1" dirty="0" err="1" smtClean="0">
                <a:solidFill>
                  <a:srgbClr val="000000"/>
                </a:solidFill>
                <a:effectLst/>
                <a:hlinkClick r:id="rId3"/>
              </a:rPr>
              <a:t>Beveridge</a:t>
            </a:r>
            <a:r>
              <a:rPr lang="en-US" sz="2000" b="1" i="1" dirty="0" smtClean="0">
                <a:solidFill>
                  <a:srgbClr val="000000"/>
                </a:solidFill>
                <a:effectLst/>
                <a:hlinkClick r:id="rId3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effectLst/>
                <a:hlinkClick r:id="rId3"/>
              </a:rPr>
              <a:t>Report</a:t>
            </a:r>
            <a:r>
              <a:rPr lang="en-US" sz="2000" b="1" dirty="0" smtClean="0">
                <a:solidFill>
                  <a:srgbClr val="000000"/>
                </a:solidFill>
                <a:effectLst/>
                <a:hlinkClick r:id="rId3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000" dirty="0" smtClean="0"/>
              <a:t>in </a:t>
            </a:r>
            <a:r>
              <a:rPr lang="en-US" sz="2000" dirty="0" smtClean="0"/>
              <a:t>Britain had set out a program of social reform which strongly influenced Canadian politicians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219700" y="1885950"/>
          <a:ext cx="2819400" cy="4171950"/>
        </p:xfrm>
        <a:graphic>
          <a:graphicData uri="http://schemas.openxmlformats.org/presentationml/2006/ole">
            <p:oleObj spid="_x0000_s1026" name="Image" r:id="rId4" imgW="9695729" imgH="143466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hlinkClick r:id="rId3"/>
              </a:rPr>
              <a:t>Mackenzie King </a:t>
            </a:r>
            <a:r>
              <a:rPr lang="en-US" sz="3600" smtClean="0"/>
              <a:t>Responds to Social Change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King was not easily convinced that social reform was good for Canadians.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He was shocked by the idea of family allowances but he was also a political realist.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He promised Canadians that once the war was over the government would extend a helping hand - not only to veterans but to all of its war weary citizens.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035550" y="1885950"/>
          <a:ext cx="3186113" cy="4171950"/>
        </p:xfrm>
        <a:graphic>
          <a:graphicData uri="http://schemas.openxmlformats.org/presentationml/2006/ole">
            <p:oleObj spid="_x0000_s2050" name="Image" r:id="rId4" imgW="11868690" imgH="155411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Election of June 11, 1945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953000" cy="5562600"/>
          </a:xfrm>
        </p:spPr>
        <p:txBody>
          <a:bodyPr/>
          <a:lstStyle/>
          <a:p>
            <a:r>
              <a:rPr lang="en-US" sz="2400" smtClean="0"/>
              <a:t>The Liberal slogan was </a:t>
            </a:r>
            <a:r>
              <a:rPr lang="en-US" sz="2400" smtClean="0">
                <a:hlinkClick r:id="rId3"/>
              </a:rPr>
              <a:t>“A New Social Order” </a:t>
            </a:r>
            <a:r>
              <a:rPr lang="en-US" sz="2400" smtClean="0"/>
              <a:t>offering family allowances and a health insurance plan.</a:t>
            </a:r>
          </a:p>
          <a:p>
            <a:r>
              <a:rPr lang="en-US" sz="2400" smtClean="0"/>
              <a:t>It was Mackenzie King’s plan to capture as much ground on the political left as he possibly could.</a:t>
            </a:r>
          </a:p>
          <a:p>
            <a:r>
              <a:rPr lang="en-US" sz="2400" smtClean="0"/>
              <a:t>It was clear that Canadians wanted social programs but not political socialism.</a:t>
            </a:r>
          </a:p>
          <a:p>
            <a:r>
              <a:rPr lang="en-US" sz="2400" smtClean="0"/>
              <a:t>This was the beginning of a trend toward the development of a </a:t>
            </a:r>
            <a:r>
              <a:rPr lang="en-US" sz="2400" smtClean="0">
                <a:solidFill>
                  <a:srgbClr val="FF0000"/>
                </a:solidFill>
              </a:rPr>
              <a:t>“welfare state.”</a:t>
            </a:r>
            <a:r>
              <a:rPr lang="en-US" sz="2400" smtClean="0"/>
              <a:t> </a:t>
            </a: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81600" y="3051175"/>
          <a:ext cx="3454400" cy="2197100"/>
        </p:xfrm>
        <a:graphic>
          <a:graphicData uri="http://schemas.openxmlformats.org/presentationml/2006/ole">
            <p:oleObj spid="_x0000_s3074" name="Image" r:id="rId4" imgW="6391811" imgH="406636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Economy  - Industrial Sector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/>
              <a:t>The “total war” effort caused the Canadian economy to grow (boom)</a:t>
            </a:r>
          </a:p>
          <a:p>
            <a:pPr>
              <a:lnSpc>
                <a:spcPct val="80000"/>
              </a:lnSpc>
            </a:pPr>
            <a:r>
              <a:rPr lang="en-US" sz="2600"/>
              <a:t>However by war’s end - in debt over $10 billion</a:t>
            </a:r>
          </a:p>
          <a:p>
            <a:pPr>
              <a:lnSpc>
                <a:spcPct val="80000"/>
              </a:lnSpc>
            </a:pPr>
            <a:r>
              <a:rPr lang="en-US" sz="2600" b="1" u="sng"/>
              <a:t>Industrial and manufacturing production</a:t>
            </a:r>
            <a:r>
              <a:rPr lang="en-US" sz="2600"/>
              <a:t> replaced agriculture as Canada’s most important economic sector</a:t>
            </a:r>
          </a:p>
          <a:p>
            <a:pPr>
              <a:lnSpc>
                <a:spcPct val="80000"/>
              </a:lnSpc>
            </a:pPr>
            <a:r>
              <a:rPr lang="en-US" sz="2600"/>
              <a:t>Highly skilled workforce created during war</a:t>
            </a:r>
          </a:p>
        </p:txBody>
      </p:sp>
      <p:pic>
        <p:nvPicPr>
          <p:cNvPr id="46085" name="Picture 5" descr="nfbgeneralsteelnf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267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1945 Election</a:t>
            </a:r>
          </a:p>
        </p:txBody>
      </p:sp>
      <p:pic>
        <p:nvPicPr>
          <p:cNvPr id="7173" name="Picture 5" descr="E:\XBOXPNCL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57200"/>
            <a:ext cx="10398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304800" y="1600200"/>
          <a:ext cx="8431213" cy="4038600"/>
        </p:xfrm>
        <a:graphic>
          <a:graphicData uri="http://schemas.openxmlformats.org/presentationml/2006/ole">
            <p:oleObj spid="_x0000_s4098" name="Chart" r:id="rId4" imgW="7305743" imgH="4333965" progId="MSGraph.Chart.8">
              <p:embed followColorScheme="full"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59436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King won a small majority but the CCF had demonstrated remarkable strength.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Immigration to Post War Canada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038600" cy="4591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Life in Europe after the war did not return rapidly to normal.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Refugees filled relocation camps as they waited for an opportunity to make new lives for themselves.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These refugees were called </a:t>
            </a:r>
            <a:r>
              <a:rPr lang="en-US" sz="2400" dirty="0" smtClean="0">
                <a:hlinkClick r:id="rId3"/>
              </a:rPr>
              <a:t>“displaced persons” </a:t>
            </a:r>
            <a:r>
              <a:rPr lang="en-US" sz="2400" dirty="0" smtClean="0"/>
              <a:t>or derisively “DPs.”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 1948 Canada allowed nearly </a:t>
            </a:r>
            <a:r>
              <a:rPr lang="en-US" sz="2400" dirty="0" smtClean="0"/>
              <a:t>500,000 </a:t>
            </a:r>
            <a:r>
              <a:rPr lang="en-US" sz="2400" dirty="0" smtClean="0"/>
              <a:t>immigrants to enter the country.</a:t>
            </a:r>
          </a:p>
        </p:txBody>
      </p:sp>
      <p:pic>
        <p:nvPicPr>
          <p:cNvPr id="8196" name="Picture 4" descr="E:\LEAF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28600"/>
            <a:ext cx="12954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00" name="Object 8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22800" y="2433638"/>
          <a:ext cx="4013200" cy="3076575"/>
        </p:xfrm>
        <a:graphic>
          <a:graphicData uri="http://schemas.openxmlformats.org/presentationml/2006/ole">
            <p:oleObj spid="_x0000_s5122" name="Image" r:id="rId5" imgW="4193435" imgH="3214966" progId="">
              <p:embed/>
            </p:oleObj>
          </a:graphicData>
        </a:graphic>
      </p:graphicFrame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6019800" y="5715000"/>
            <a:ext cx="571500" cy="31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20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"DPs"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Immigration to Canada 1931 to 1956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52399" y="1524000"/>
          <a:ext cx="6415789" cy="3581400"/>
        </p:xfrm>
        <a:graphic>
          <a:graphicData uri="http://schemas.openxmlformats.org/presentationml/2006/ole">
            <p:oleObj spid="_x0000_s6146" name="Chart" r:id="rId3" imgW="8172585" imgH="4171950" progId="MSGraph.Chart.8">
              <p:embed followColorScheme="full"/>
            </p:oleObj>
          </a:graphicData>
        </a:graphic>
      </p:graphicFrame>
      <p:pic>
        <p:nvPicPr>
          <p:cNvPr id="4" name="Picture 5" descr="31429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981200"/>
            <a:ext cx="2158637" cy="30670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5029200"/>
            <a:ext cx="7543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In 1947, Pier 21 in Halifax reopened for immigration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processed many war brides (48,000)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children (22,000)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displaced people (DPs)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refugees (500,000)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Settlement of Post War Immigrants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>
            <p:ph type="chart" sz="half" idx="4294967295"/>
          </p:nvPr>
        </p:nvGraphicFramePr>
        <p:xfrm>
          <a:off x="3578225" y="1409700"/>
          <a:ext cx="5168900" cy="5446713"/>
        </p:xfrm>
        <a:graphic>
          <a:graphicData uri="http://schemas.openxmlformats.org/presentationml/2006/ole">
            <p:oleObj spid="_x0000_s7170" name="Chart" r:id="rId3" imgW="5524500" imgH="5829300" progId="MSGraph.Chart.8">
              <p:embed followColorScheme="full"/>
            </p:oleObj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" y="1219200"/>
            <a:ext cx="3810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 2" pitchFamily="18" charset="2"/>
              <a:buNone/>
            </a:pP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 2" pitchFamily="18" charset="2"/>
              <a:buChar char="¢"/>
            </a:pPr>
            <a:r>
              <a:rPr lang="en-US" b="1">
                <a:solidFill>
                  <a:schemeClr val="tx1"/>
                </a:solidFill>
              </a:rPr>
              <a:t>The largest group of immigrants came from Great Britain followed by Italy, the USA, Germany, Greece, Portugal, Poland and the Netherlands.</a:t>
            </a:r>
          </a:p>
          <a:p>
            <a:pPr>
              <a:buClr>
                <a:schemeClr val="accent2"/>
              </a:buClr>
              <a:buFont typeface="Wingdings 2" pitchFamily="18" charset="2"/>
              <a:buNone/>
            </a:pPr>
            <a:endParaRPr lang="en-US" b="1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 2" pitchFamily="18" charset="2"/>
              <a:buChar char="¾"/>
            </a:pPr>
            <a:r>
              <a:rPr lang="en-US" b="1">
                <a:solidFill>
                  <a:schemeClr val="tx1"/>
                </a:solidFill>
              </a:rPr>
              <a:t>Most settled in Ontario and Quebec.</a:t>
            </a:r>
          </a:p>
          <a:p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Population Growth </a:t>
            </a:r>
            <a:br>
              <a:rPr lang="en-US" smtClean="0"/>
            </a:br>
            <a:r>
              <a:rPr lang="en-US" smtClean="0"/>
              <a:t>1945 - 1970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Population increased 75% in these years - from 12 million to 21 million.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Part of the reason for this was a very high post- war birth rate.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Immigration also played an important role with 2,500,000 immigrants entering Canada from 1945 to 1965.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Much of Canada’s population growth was in the urban centres of the country.</a:t>
            </a:r>
          </a:p>
        </p:txBody>
      </p:sp>
      <p:pic>
        <p:nvPicPr>
          <p:cNvPr id="52229" name="Picture 5" descr="E:\AMCROWD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21336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CA" dirty="0" smtClean="0"/>
              <a:t>King’s retirement from Politics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715000" cy="4530725"/>
          </a:xfrm>
        </p:spPr>
        <p:txBody>
          <a:bodyPr/>
          <a:lstStyle/>
          <a:p>
            <a:r>
              <a:rPr lang="en-CA" sz="2000" dirty="0" smtClean="0"/>
              <a:t>On January 20, 1948, King called on the Liberal Party to hold its first national convention since 1919 to choose a leader. </a:t>
            </a:r>
          </a:p>
          <a:p>
            <a:r>
              <a:rPr lang="en-CA" sz="2000" dirty="0" smtClean="0"/>
              <a:t>The August convention chose </a:t>
            </a:r>
            <a:r>
              <a:rPr lang="en-CA" sz="2000" dirty="0" smtClean="0">
                <a:hlinkClick r:id="rId2" action="ppaction://hlinkfile" tooltip="Louis Stephen St. Laurent"/>
              </a:rPr>
              <a:t>Louis St. Laurent</a:t>
            </a:r>
            <a:r>
              <a:rPr lang="en-CA" sz="2000" dirty="0" smtClean="0"/>
              <a:t> as the new leader of the Liberal Party. </a:t>
            </a:r>
          </a:p>
          <a:p>
            <a:r>
              <a:rPr lang="en-CA" sz="2000" dirty="0" smtClean="0"/>
              <a:t>Three months later, King retired after </a:t>
            </a:r>
            <a:r>
              <a:rPr lang="en-CA" sz="2000" dirty="0" smtClean="0">
                <a:solidFill>
                  <a:srgbClr val="FF0000"/>
                </a:solidFill>
              </a:rPr>
              <a:t>22 years </a:t>
            </a:r>
            <a:r>
              <a:rPr lang="en-CA" sz="2000" dirty="0" smtClean="0"/>
              <a:t>as prime minister.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King also had the most terms </a:t>
            </a:r>
            <a:r>
              <a:rPr lang="en-CA" sz="2000" dirty="0" smtClean="0">
                <a:solidFill>
                  <a:srgbClr val="FF0000"/>
                </a:solidFill>
              </a:rPr>
              <a:t>(six)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as Prime Minister</a:t>
            </a:r>
            <a:r>
              <a:rPr lang="en-CA" sz="2000" dirty="0" smtClean="0"/>
              <a:t>. </a:t>
            </a:r>
          </a:p>
          <a:p>
            <a:r>
              <a:rPr lang="en-CA" sz="2000" dirty="0" smtClean="0"/>
              <a:t>Sir John A. Macdonald was second-in-line, with 19 years, as the longest-serving Prime Minister in Canadian history</a:t>
            </a:r>
          </a:p>
          <a:p>
            <a:r>
              <a:rPr lang="en-CA" sz="2000" dirty="0" smtClean="0"/>
              <a:t>King died on July 22, 1950, aged 75, from pneumonia, with his retirement plans to write his memoirs unfulfilled. </a:t>
            </a:r>
          </a:p>
          <a:p>
            <a:r>
              <a:rPr lang="en-CA" sz="2000" dirty="0" smtClean="0"/>
              <a:t>He is buried in Mount Pleasant Cemetery, Toronto.  </a:t>
            </a:r>
            <a:endParaRPr lang="en-CA" sz="20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3434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95400"/>
            <a:ext cx="24765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29200" y="5380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1066800"/>
          </a:xfrm>
        </p:spPr>
        <p:txBody>
          <a:bodyPr/>
          <a:lstStyle/>
          <a:p>
            <a:r>
              <a:rPr lang="en-US" smtClean="0">
                <a:hlinkClick r:id="rId3"/>
              </a:rPr>
              <a:t>Louis St. Laurent </a:t>
            </a:r>
            <a:r>
              <a:rPr lang="en-US" smtClean="0"/>
              <a:t>1948 - 1957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9800"/>
            <a:ext cx="40132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“Uncle Louis”, as he was called, became the second French-Canadian Prime Minister in 1948.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St. Laurent had been Mackenzie King’s Minister of External Affairs in 1946.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He is identified with Canada’s post-war economic prosperity.</a:t>
            </a: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766763" y="1885950"/>
          <a:ext cx="3394075" cy="4171950"/>
        </p:xfrm>
        <a:graphic>
          <a:graphicData uri="http://schemas.openxmlformats.org/presentationml/2006/ole">
            <p:oleObj spid="_x0000_s8194" name="Image" r:id="rId4" imgW="8031062" imgH="987363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Post-War Prosperity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discovery of oil near Leduc, Alberta in 1947 began a period of economic growth for Canada.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Development included mining iron ore in the Ungava Peninsula, uranium at Elliot Lake and potash from Saskatchewan, as well as aluminum smelting in </a:t>
            </a:r>
            <a:r>
              <a:rPr lang="en-US" sz="2800" dirty="0" err="1" smtClean="0"/>
              <a:t>Kitimat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Canada constructed refineries and pipelines and expanded her already strong industrial base.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Wheat sales until the late 1960s were very profitable but pulp and paper continued to be Canada’s most important industry.</a:t>
            </a:r>
          </a:p>
        </p:txBody>
      </p:sp>
      <p:pic>
        <p:nvPicPr>
          <p:cNvPr id="12292" name="Picture 4" descr="E:\WHEAT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105400"/>
            <a:ext cx="6238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Newfoundland Joins Canada 1949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54102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hlinkClick r:id="rId3"/>
              </a:rPr>
              <a:t>Newfoundland and Labrador became the tenth province of Canada on April 1, 1949.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Newfoundland’s entry into confederation was led by </a:t>
            </a:r>
            <a:r>
              <a:rPr lang="en-US" sz="2400" smtClean="0">
                <a:hlinkClick r:id="rId4"/>
              </a:rPr>
              <a:t>Joey Smallwood </a:t>
            </a:r>
            <a:r>
              <a:rPr lang="en-US" sz="2400" smtClean="0"/>
              <a:t>- in the face of considerable resistance from the </a:t>
            </a:r>
            <a:r>
              <a:rPr lang="en-US" sz="2400" i="1" smtClean="0">
                <a:solidFill>
                  <a:srgbClr val="FF0000"/>
                </a:solidFill>
              </a:rPr>
              <a:t>anti-confederationists</a:t>
            </a:r>
            <a:r>
              <a:rPr lang="en-US" sz="240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 “baby bonus” was very attractive to large Newfoundland families and this allowed Smallwood to convince Newfoundlanders of the economic benefits of joining Canada. </a:t>
            </a:r>
          </a:p>
        </p:txBody>
      </p:sp>
      <p:pic>
        <p:nvPicPr>
          <p:cNvPr id="17415" name="Picture 7" descr="E:\Post War Canada\nfound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62600" y="3082925"/>
            <a:ext cx="3073400" cy="1536700"/>
          </a:xfrm>
          <a:noFill/>
        </p:spPr>
      </p:pic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5791200" y="4800600"/>
            <a:ext cx="21177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20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NEWFOUNDLAND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Commonwealth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4648200" cy="4743450"/>
          </a:xfrm>
        </p:spPr>
        <p:txBody>
          <a:bodyPr/>
          <a:lstStyle/>
          <a:p>
            <a:r>
              <a:rPr lang="en-US" sz="2400" dirty="0" smtClean="0"/>
              <a:t>Canada remained an influential member of the Commonwealth where we provided economic assistance to emerging nations. </a:t>
            </a:r>
          </a:p>
          <a:p>
            <a:r>
              <a:rPr lang="en-US" sz="2400" dirty="0" smtClean="0"/>
              <a:t>We were also strong supporters of the multi-racial nature of this organization.</a:t>
            </a:r>
          </a:p>
          <a:p>
            <a:r>
              <a:rPr lang="en-US" sz="2400" dirty="0" smtClean="0"/>
              <a:t>Our </a:t>
            </a:r>
            <a:r>
              <a:rPr lang="en-US" sz="2400" dirty="0" smtClean="0">
                <a:solidFill>
                  <a:srgbClr val="FF0000"/>
                </a:solidFill>
              </a:rPr>
              <a:t>Commonwealth</a:t>
            </a:r>
            <a:r>
              <a:rPr lang="en-US" sz="2400" dirty="0" smtClean="0"/>
              <a:t> contacts enhanced our respect and effectiveness in world affairs.</a:t>
            </a:r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05400" y="3043238"/>
          <a:ext cx="3530600" cy="2151062"/>
        </p:xfrm>
        <a:graphic>
          <a:graphicData uri="http://schemas.openxmlformats.org/presentationml/2006/ole">
            <p:oleObj spid="_x0000_s51202" name="Image" r:id="rId3" imgW="3672432" imgH="223649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Economy – </a:t>
            </a:r>
            <a:r>
              <a:rPr lang="en-US" sz="3200"/>
              <a:t>Government Control &amp;</a:t>
            </a:r>
            <a:br>
              <a:rPr lang="en-US" sz="3200"/>
            </a:br>
            <a:r>
              <a:rPr lang="en-US" sz="3200"/>
              <a:t>Emergence of Crown Corporations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105400" cy="4378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war created an unprecedented demand for military &amp; civilian goods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Canada </a:t>
            </a:r>
            <a:r>
              <a:rPr lang="en-US" sz="2800" dirty="0"/>
              <a:t>was Britain’s principal supplier of war materials until the US entered the war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in 1940 created the Department of Munitions and Supply - headed by C.D. Howe.</a:t>
            </a:r>
            <a:r>
              <a:rPr lang="en-US" sz="2000" dirty="0"/>
              <a:t> </a:t>
            </a:r>
          </a:p>
        </p:txBody>
      </p:sp>
      <p:pic>
        <p:nvPicPr>
          <p:cNvPr id="50181" name="Picture 5" descr="4899_women_and_coll_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90800"/>
            <a:ext cx="388620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Economy – </a:t>
            </a:r>
            <a:r>
              <a:rPr lang="en-US" sz="3200"/>
              <a:t>Government Control &amp;</a:t>
            </a:r>
            <a:br>
              <a:rPr lang="en-US" sz="3200"/>
            </a:br>
            <a:r>
              <a:rPr lang="en-US" sz="3200"/>
              <a:t>Emergence of Crown Corporations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Under Howe’s direction, the government created 28 </a:t>
            </a:r>
            <a:r>
              <a:rPr lang="en-US" sz="2800" b="1" u="sng"/>
              <a:t>Crown corporations</a:t>
            </a:r>
            <a:r>
              <a:rPr lang="en-US" sz="2800"/>
              <a:t> (companies owned and operated by the government) for large-scale production of manufactured goods 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52229" name="Picture 5" descr="munitionsWor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4286250" cy="375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Economy – </a:t>
            </a:r>
            <a:br>
              <a:rPr lang="en-US" sz="4000"/>
            </a:br>
            <a:r>
              <a:rPr lang="en-US" sz="4000"/>
              <a:t>Impact on Women &amp; Families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When men returned home, many women left their jobs and returned to their traditional role as homemaker </a:t>
            </a:r>
          </a:p>
          <a:p>
            <a:pPr>
              <a:lnSpc>
                <a:spcPct val="90000"/>
              </a:lnSpc>
            </a:pPr>
            <a:r>
              <a:rPr lang="en-US"/>
              <a:t>created immediate employment opportunities for men </a:t>
            </a:r>
          </a:p>
        </p:txBody>
      </p:sp>
      <p:pic>
        <p:nvPicPr>
          <p:cNvPr id="47111" name="Picture 7" descr="Assembly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3962400" cy="3159125"/>
          </a:xfrm>
          <a:prstGeom prst="rect">
            <a:avLst/>
          </a:prstGeom>
          <a:noFill/>
        </p:spPr>
      </p:pic>
      <p:pic>
        <p:nvPicPr>
          <p:cNvPr id="47113" name="Picture 9" descr="tupperpart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36195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Economy – </a:t>
            </a:r>
            <a:br>
              <a:rPr lang="en-US" sz="3600"/>
            </a:br>
            <a:r>
              <a:rPr lang="en-US" sz="3200"/>
              <a:t>Growth of Infrastructure &amp; Exports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From 1946 to 1957, the country saw rising prosperity, fuelled partly by the needs of a rapidly growing population (suburbs) for: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homes,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schools,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hospitals,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roads, and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factories. </a:t>
            </a:r>
          </a:p>
          <a:p>
            <a:pPr>
              <a:lnSpc>
                <a:spcPct val="90000"/>
              </a:lnSpc>
            </a:pPr>
            <a:r>
              <a:rPr lang="en-US" sz="2800"/>
              <a:t>Canada’s exports also continued to grow with its participation in the US-led reconstruction of a war-ravaged Europe</a:t>
            </a:r>
          </a:p>
        </p:txBody>
      </p:sp>
      <p:pic>
        <p:nvPicPr>
          <p:cNvPr id="48133" name="Picture 5" descr="1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19400"/>
            <a:ext cx="3124200" cy="194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Economy – </a:t>
            </a:r>
            <a:br>
              <a:rPr lang="en-US" sz="4000"/>
            </a:br>
            <a:r>
              <a:rPr lang="en-US" sz="4000"/>
              <a:t>Increased Ties to USA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By the end of the war, the United States emerged as the most powerful economy in the world</a:t>
            </a:r>
          </a:p>
          <a:p>
            <a:pPr>
              <a:lnSpc>
                <a:spcPct val="80000"/>
              </a:lnSpc>
            </a:pPr>
            <a:r>
              <a:rPr lang="en-US" sz="2400"/>
              <a:t>helped the Canadian economy in terms of its exports and growth </a:t>
            </a:r>
          </a:p>
          <a:p>
            <a:pPr>
              <a:lnSpc>
                <a:spcPct val="80000"/>
              </a:lnSpc>
            </a:pPr>
            <a:r>
              <a:rPr lang="en-US" sz="2400"/>
              <a:t>The two countries undertook major building projects such as the St. Lawrence Seaway </a:t>
            </a:r>
          </a:p>
        </p:txBody>
      </p:sp>
      <p:pic>
        <p:nvPicPr>
          <p:cNvPr id="49157" name="Picture 5" descr="image?id=3082&amp;rendTypeId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33800"/>
            <a:ext cx="4248150" cy="2857500"/>
          </a:xfrm>
          <a:prstGeom prst="rect">
            <a:avLst/>
          </a:prstGeom>
          <a:noFill/>
        </p:spPr>
      </p:pic>
      <p:pic>
        <p:nvPicPr>
          <p:cNvPr id="49158" name="Picture 6" descr="us-canada-flag-jo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52850"/>
            <a:ext cx="3581400" cy="2693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The St Lawrence</a:t>
            </a:r>
            <a:br>
              <a:rPr lang="en-US" smtClean="0">
                <a:hlinkClick r:id="rId3"/>
              </a:rPr>
            </a:br>
            <a:r>
              <a:rPr lang="en-US" smtClean="0">
                <a:hlinkClick r:id="rId3"/>
              </a:rPr>
              <a:t> Seaway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648200" cy="5257800"/>
          </a:xfrm>
        </p:spPr>
        <p:txBody>
          <a:bodyPr/>
          <a:lstStyle/>
          <a:p>
            <a:r>
              <a:rPr lang="en-US" sz="2400" dirty="0" smtClean="0"/>
              <a:t>This project was undertaken in cooperation with the United States.</a:t>
            </a:r>
          </a:p>
          <a:p>
            <a:r>
              <a:rPr lang="en-US" sz="2400" dirty="0" smtClean="0"/>
              <a:t>Its purpose was to allow ocean going ships to enter Lake Superior.</a:t>
            </a:r>
          </a:p>
          <a:p>
            <a:r>
              <a:rPr lang="en-US" sz="2400" dirty="0" smtClean="0"/>
              <a:t>It would also allow the development of hydro-electric power on the St. Lawrence River.</a:t>
            </a:r>
          </a:p>
          <a:p>
            <a:r>
              <a:rPr lang="en-US" sz="2400" dirty="0" smtClean="0"/>
              <a:t>It was opened in 1959 and is a symbol of the economic ties between Canada and the USA.</a:t>
            </a:r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029200" y="2590800"/>
          <a:ext cx="3810000" cy="1916113"/>
        </p:xfrm>
        <a:graphic>
          <a:graphicData uri="http://schemas.openxmlformats.org/presentationml/2006/ole">
            <p:oleObj spid="_x0000_s9218" name="Image" r:id="rId4" imgW="5304878" imgH="2670392" progId="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943600" y="4876800"/>
          <a:ext cx="1971675" cy="342900"/>
        </p:xfrm>
        <a:graphic>
          <a:graphicData uri="http://schemas.openxmlformats.org/presentationml/2006/ole">
            <p:oleObj spid="_x0000_s9219" name="Image" r:id="rId5" imgW="1971037" imgH="34272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Netherl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43200"/>
            <a:ext cx="3848100" cy="3829050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Politics – Recognition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Canadian WWII contributions were recognized internationally (Dieppe, Hong Kong, Normandy, Liberation of Holland)</a:t>
            </a:r>
          </a:p>
          <a:p>
            <a:pPr>
              <a:lnSpc>
                <a:spcPct val="90000"/>
              </a:lnSpc>
            </a:pPr>
            <a:endParaRPr lang="en-US" sz="3600"/>
          </a:p>
        </p:txBody>
      </p:sp>
      <p:pic>
        <p:nvPicPr>
          <p:cNvPr id="43012" name="Picture 4" descr="pilo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372427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651</TotalTime>
  <Words>1283</Words>
  <Application>Microsoft Office PowerPoint</Application>
  <PresentationFormat>On-screen Show (4:3)</PresentationFormat>
  <Paragraphs>122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Maple</vt:lpstr>
      <vt:lpstr>Image</vt:lpstr>
      <vt:lpstr>Chart</vt:lpstr>
      <vt:lpstr>Canada After WWII</vt:lpstr>
      <vt:lpstr>Economy  - Industrial Sector</vt:lpstr>
      <vt:lpstr>Economy – Government Control &amp; Emergence of Crown Corporations</vt:lpstr>
      <vt:lpstr>Economy – Government Control &amp; Emergence of Crown Corporations</vt:lpstr>
      <vt:lpstr>Economy –  Impact on Women &amp; Families</vt:lpstr>
      <vt:lpstr>Economy –  Growth of Infrastructure &amp; Exports</vt:lpstr>
      <vt:lpstr>Economy –  Increased Ties to USA</vt:lpstr>
      <vt:lpstr>The St Lawrence  Seaway</vt:lpstr>
      <vt:lpstr>Politics – Recognition </vt:lpstr>
      <vt:lpstr>Politics – Conscription Crisis</vt:lpstr>
      <vt:lpstr>Politics – Middle Power</vt:lpstr>
      <vt:lpstr>Politics – Socialism</vt:lpstr>
      <vt:lpstr>Politics – Civil Rights</vt:lpstr>
      <vt:lpstr>Social Changes - Overall</vt:lpstr>
      <vt:lpstr>Social Changes Impact on Women &amp; Families</vt:lpstr>
      <vt:lpstr>Social Changes – Loss of Life</vt:lpstr>
      <vt:lpstr>A New Social Order</vt:lpstr>
      <vt:lpstr>Mackenzie King Responds to Social Change</vt:lpstr>
      <vt:lpstr>The Election of June 11, 1945</vt:lpstr>
      <vt:lpstr>The 1945 Election</vt:lpstr>
      <vt:lpstr>Immigration to Post War Canada</vt:lpstr>
      <vt:lpstr>Immigration to Canada 1931 to 1956</vt:lpstr>
      <vt:lpstr>The Settlement of Post War Immigrants</vt:lpstr>
      <vt:lpstr>Population Growth  1945 - 1970</vt:lpstr>
      <vt:lpstr>King’s retirement from Politics</vt:lpstr>
      <vt:lpstr>Louis St. Laurent 1948 - 1957</vt:lpstr>
      <vt:lpstr>Post-War Prosperity</vt:lpstr>
      <vt:lpstr>Newfoundland Joins Canada 1949</vt:lpstr>
      <vt:lpstr>The Commonwealth</vt:lpstr>
    </vt:vector>
  </TitlesOfParts>
  <Company>Compaq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After WWI</dc:title>
  <dc:creator>Presario6000</dc:creator>
  <cp:lastModifiedBy>Teacher</cp:lastModifiedBy>
  <cp:revision>50</cp:revision>
  <dcterms:created xsi:type="dcterms:W3CDTF">2007-12-11T02:33:26Z</dcterms:created>
  <dcterms:modified xsi:type="dcterms:W3CDTF">2013-04-02T21:07:10Z</dcterms:modified>
</cp:coreProperties>
</file>