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6"/>
  </p:normalViewPr>
  <p:slideViewPr>
    <p:cSldViewPr snapToGrid="0">
      <p:cViewPr varScale="1">
        <p:scale>
          <a:sx n="105" d="100"/>
          <a:sy n="105" d="100"/>
        </p:scale>
        <p:origin x="64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49a5cee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49a5ceef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649a5ceef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49a5ceef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49a5ceef1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649a5ceef1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2dbc616a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2dbc616a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(2:23)</a:t>
            </a:r>
            <a:endParaRPr/>
          </a:p>
        </p:txBody>
      </p:sp>
      <p:sp>
        <p:nvSpPr>
          <p:cNvPr id="100" name="Google Shape;100;g42dbc616a2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(46 seconds)</a:t>
            </a:r>
            <a:endParaRPr sz="1200" b="0" i="0" u="none" strike="noStrike" cap="none">
              <a:solidFill>
                <a:schemeClr val="dk1"/>
              </a:solidFill>
              <a:latin typeface="Calibri"/>
              <a:ea typeface="Calibri"/>
              <a:cs typeface="Calibri"/>
              <a:sym typeface="Calibri"/>
            </a:endParaRPr>
          </a:p>
        </p:txBody>
      </p:sp>
      <p:sp>
        <p:nvSpPr>
          <p:cNvPr id="134" name="Google Shape;13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CJdT6QcSbQ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4qKlbkL3Umc32SL0tLbEVmpSOr6X7lSU/view"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71800" y="3946875"/>
            <a:ext cx="8600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u="sng">
                <a:solidFill>
                  <a:schemeClr val="hlink"/>
                </a:solidFill>
                <a:latin typeface="Arial"/>
                <a:ea typeface="Arial"/>
                <a:cs typeface="Arial"/>
                <a:sym typeface="Arial"/>
                <a:hlinkClick r:id="rId3"/>
              </a:rPr>
              <a:t>https://www.worldometers.info/world-population/</a:t>
            </a:r>
            <a:endParaRPr sz="3000"/>
          </a:p>
        </p:txBody>
      </p:sp>
      <p:pic>
        <p:nvPicPr>
          <p:cNvPr id="90" name="Google Shape;90;p13"/>
          <p:cNvPicPr preferRelativeResize="0"/>
          <p:nvPr/>
        </p:nvPicPr>
        <p:blipFill>
          <a:blip r:embed="rId4">
            <a:alphaModFix/>
          </a:blip>
          <a:stretch>
            <a:fillRect/>
          </a:stretch>
        </p:blipFill>
        <p:spPr>
          <a:xfrm>
            <a:off x="1536938" y="504575"/>
            <a:ext cx="6070126" cy="364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The Bering Land Bridge</a:t>
            </a:r>
            <a:endParaRPr sz="4400" b="0" i="0" u="none" strike="noStrike" cap="none">
              <a:solidFill>
                <a:schemeClr val="dk1"/>
              </a:solidFill>
              <a:latin typeface="Calibri"/>
              <a:ea typeface="Calibri"/>
              <a:cs typeface="Calibri"/>
              <a:sym typeface="Calibri"/>
            </a:endParaRPr>
          </a:p>
        </p:txBody>
      </p:sp>
      <p:pic>
        <p:nvPicPr>
          <p:cNvPr id="143" name="Google Shape;143;p22" descr="Beringia[1].jpg"/>
          <p:cNvPicPr preferRelativeResize="0">
            <a:picLocks noGrp="1"/>
          </p:cNvPicPr>
          <p:nvPr>
            <p:ph type="body" idx="1"/>
          </p:nvPr>
        </p:nvPicPr>
        <p:blipFill rotWithShape="1">
          <a:blip r:embed="rId3">
            <a:alphaModFix/>
          </a:blip>
          <a:srcRect l="-41237" r="-41236"/>
          <a:stretch/>
        </p:blipFill>
        <p:spPr>
          <a:xfrm>
            <a:off x="457200" y="1600200"/>
            <a:ext cx="8229600"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49" name="Google Shape;149;p23" descr="Bering_Land_Bridge.gif"/>
          <p:cNvPicPr preferRelativeResize="0">
            <a:picLocks noGrp="1"/>
          </p:cNvPicPr>
          <p:nvPr>
            <p:ph type="body" idx="1"/>
          </p:nvPr>
        </p:nvPicPr>
        <p:blipFill rotWithShape="1">
          <a:blip r:embed="rId3">
            <a:alphaModFix/>
          </a:blip>
          <a:srcRect l="-72636" r="-72636"/>
          <a:stretch/>
        </p:blipFill>
        <p:spPr>
          <a:xfrm>
            <a:off x="-1169089" y="388696"/>
            <a:ext cx="11763196" cy="64693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55" name="Google Shape;155;p24" descr="beringia.jpg"/>
          <p:cNvPicPr preferRelativeResize="0">
            <a:picLocks noGrp="1"/>
          </p:cNvPicPr>
          <p:nvPr>
            <p:ph type="body" idx="1"/>
          </p:nvPr>
        </p:nvPicPr>
        <p:blipFill rotWithShape="1">
          <a:blip r:embed="rId3">
            <a:alphaModFix/>
          </a:blip>
          <a:srcRect l="-14415" r="-14415"/>
          <a:stretch/>
        </p:blipFill>
        <p:spPr>
          <a:xfrm>
            <a:off x="-450019" y="544256"/>
            <a:ext cx="10149633" cy="55819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61" name="Google Shape;161;p25" descr="drakeclovisgrouprowsmall[1].jpg"/>
          <p:cNvPicPr preferRelativeResize="0">
            <a:picLocks noGrp="1"/>
          </p:cNvPicPr>
          <p:nvPr>
            <p:ph type="body" idx="1"/>
          </p:nvPr>
        </p:nvPicPr>
        <p:blipFill rotWithShape="1">
          <a:blip r:embed="rId3">
            <a:alphaModFix/>
          </a:blip>
          <a:srcRect l="-9770" r="-9770"/>
          <a:stretch/>
        </p:blipFill>
        <p:spPr>
          <a:xfrm>
            <a:off x="-1019048" y="233355"/>
            <a:ext cx="11037078" cy="60699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6" descr="animals.gif"/>
          <p:cNvPicPr preferRelativeResize="0">
            <a:picLocks noGrp="1"/>
          </p:cNvPicPr>
          <p:nvPr>
            <p:ph type="body" idx="1"/>
          </p:nvPr>
        </p:nvPicPr>
        <p:blipFill rotWithShape="1">
          <a:blip r:embed="rId3">
            <a:alphaModFix/>
          </a:blip>
          <a:srcRect t="-24125" b="-24125"/>
          <a:stretch/>
        </p:blipFill>
        <p:spPr>
          <a:xfrm>
            <a:off x="-250203" y="1182249"/>
            <a:ext cx="9162058" cy="50387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Scimitar Cat</a:t>
            </a:r>
            <a:endParaRPr sz="4400" b="0" i="0" u="none" strike="noStrike" cap="none">
              <a:solidFill>
                <a:schemeClr val="dk1"/>
              </a:solidFill>
              <a:latin typeface="Calibri"/>
              <a:ea typeface="Calibri"/>
              <a:cs typeface="Calibri"/>
              <a:sym typeface="Calibri"/>
            </a:endParaRPr>
          </a:p>
        </p:txBody>
      </p:sp>
      <p:pic>
        <p:nvPicPr>
          <p:cNvPr id="172" name="Google Shape;172;p27" descr="scimitar cat.jpg"/>
          <p:cNvPicPr preferRelativeResize="0">
            <a:picLocks noGrp="1"/>
          </p:cNvPicPr>
          <p:nvPr>
            <p:ph type="body" idx="1"/>
          </p:nvPr>
        </p:nvPicPr>
        <p:blipFill rotWithShape="1">
          <a:blip r:embed="rId3">
            <a:alphaModFix/>
          </a:blip>
          <a:srcRect l="-49280" r="-49280"/>
          <a:stretch/>
        </p:blipFill>
        <p:spPr>
          <a:xfrm>
            <a:off x="-427148" y="1050034"/>
            <a:ext cx="10164620" cy="5590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78" name="Google Shape;178;p28" descr="800px-mammoth-zoo-dvur-kralove-e1272927155181.jpg"/>
          <p:cNvPicPr preferRelativeResize="0">
            <a:picLocks noGrp="1"/>
          </p:cNvPicPr>
          <p:nvPr>
            <p:ph type="body" idx="1"/>
          </p:nvPr>
        </p:nvPicPr>
        <p:blipFill rotWithShape="1">
          <a:blip r:embed="rId3">
            <a:alphaModFix/>
          </a:blip>
          <a:srcRect l="-18793" r="-18793"/>
          <a:stretch/>
        </p:blipFill>
        <p:spPr>
          <a:xfrm>
            <a:off x="-1478858" y="98121"/>
            <a:ext cx="12227850" cy="6724847"/>
          </a:xfrm>
          <a:prstGeom prst="rect">
            <a:avLst/>
          </a:prstGeom>
          <a:noFill/>
          <a:ln>
            <a:noFill/>
          </a:ln>
        </p:spPr>
      </p:pic>
      <p:sp>
        <p:nvSpPr>
          <p:cNvPr id="179" name="Google Shape;179;p28"/>
          <p:cNvSpPr txBox="1"/>
          <p:nvPr/>
        </p:nvSpPr>
        <p:spPr>
          <a:xfrm>
            <a:off x="457200" y="498901"/>
            <a:ext cx="2309814"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Calibri"/>
                <a:ea typeface="Calibri"/>
                <a:cs typeface="Calibri"/>
                <a:sym typeface="Calibri"/>
              </a:rPr>
              <a:t>Mammoth</a:t>
            </a:r>
            <a:endParaRPr sz="32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85" name="Google Shape;185;p29" descr="mamut_enano-beringia_rusa-noaa2.jpg"/>
          <p:cNvPicPr preferRelativeResize="0">
            <a:picLocks noGrp="1"/>
          </p:cNvPicPr>
          <p:nvPr>
            <p:ph type="body" idx="1"/>
          </p:nvPr>
        </p:nvPicPr>
        <p:blipFill rotWithShape="1">
          <a:blip r:embed="rId3">
            <a:alphaModFix/>
          </a:blip>
          <a:srcRect l="-26975" r="-26975"/>
          <a:stretch/>
        </p:blipFill>
        <p:spPr>
          <a:xfrm>
            <a:off x="-1134023" y="274638"/>
            <a:ext cx="11598680" cy="6378827"/>
          </a:xfrm>
          <a:prstGeom prst="rect">
            <a:avLst/>
          </a:prstGeom>
          <a:noFill/>
          <a:ln>
            <a:noFill/>
          </a:ln>
        </p:spPr>
      </p:pic>
      <p:sp>
        <p:nvSpPr>
          <p:cNvPr id="186" name="Google Shape;186;p29"/>
          <p:cNvSpPr txBox="1"/>
          <p:nvPr/>
        </p:nvSpPr>
        <p:spPr>
          <a:xfrm>
            <a:off x="1028180" y="428957"/>
            <a:ext cx="2646052"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Fossilized Mammoth</a:t>
            </a:r>
            <a:endParaRPr sz="32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Arctus Simodus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(Giant Short Faced Bear)</a:t>
            </a:r>
            <a:endParaRPr sz="3959" b="0" i="0" u="none" strike="noStrike" cap="none">
              <a:solidFill>
                <a:schemeClr val="dk1"/>
              </a:solidFill>
              <a:latin typeface="Calibri"/>
              <a:ea typeface="Calibri"/>
              <a:cs typeface="Calibri"/>
              <a:sym typeface="Calibri"/>
            </a:endParaRPr>
          </a:p>
        </p:txBody>
      </p:sp>
      <p:pic>
        <p:nvPicPr>
          <p:cNvPr id="192" name="Google Shape;192;p30" descr="Arctus_simodus.jpg"/>
          <p:cNvPicPr preferRelativeResize="0">
            <a:picLocks noGrp="1"/>
          </p:cNvPicPr>
          <p:nvPr>
            <p:ph type="body" idx="1"/>
          </p:nvPr>
        </p:nvPicPr>
        <p:blipFill rotWithShape="1">
          <a:blip r:embed="rId3">
            <a:alphaModFix/>
          </a:blip>
          <a:srcRect l="-13527" r="-13526"/>
          <a:stretch/>
        </p:blipFill>
        <p:spPr>
          <a:xfrm>
            <a:off x="-416306" y="1417638"/>
            <a:ext cx="9560306" cy="525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Rinoceros</a:t>
            </a:r>
            <a:endParaRPr sz="4400" b="0" i="0" u="none" strike="noStrike" cap="none">
              <a:solidFill>
                <a:schemeClr val="dk1"/>
              </a:solidFill>
              <a:latin typeface="Calibri"/>
              <a:ea typeface="Calibri"/>
              <a:cs typeface="Calibri"/>
              <a:sym typeface="Calibri"/>
            </a:endParaRPr>
          </a:p>
        </p:txBody>
      </p:sp>
      <p:pic>
        <p:nvPicPr>
          <p:cNvPr id="198" name="Google Shape;198;p31" descr="brontothere[1].jpg"/>
          <p:cNvPicPr preferRelativeResize="0">
            <a:picLocks noGrp="1"/>
          </p:cNvPicPr>
          <p:nvPr>
            <p:ph type="body" idx="1"/>
          </p:nvPr>
        </p:nvPicPr>
        <p:blipFill rotWithShape="1">
          <a:blip r:embed="rId3">
            <a:alphaModFix/>
          </a:blip>
          <a:srcRect l="-12640" r="-12639"/>
          <a:stretch/>
        </p:blipFill>
        <p:spPr>
          <a:xfrm>
            <a:off x="457200" y="1600200"/>
            <a:ext cx="8229600" cy="4525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a:blip r:embed="rId3">
            <a:alphaModFix/>
          </a:blip>
          <a:stretch>
            <a:fillRect/>
          </a:stretch>
        </p:blipFill>
        <p:spPr>
          <a:xfrm>
            <a:off x="0" y="782600"/>
            <a:ext cx="9144000" cy="47548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04" name="Google Shape;204;p32" descr="bison[1].jpg"/>
          <p:cNvPicPr preferRelativeResize="0">
            <a:picLocks noGrp="1"/>
          </p:cNvPicPr>
          <p:nvPr>
            <p:ph type="body" idx="1"/>
          </p:nvPr>
        </p:nvPicPr>
        <p:blipFill rotWithShape="1">
          <a:blip r:embed="rId3">
            <a:alphaModFix/>
          </a:blip>
          <a:srcRect l="-17641" r="-17640"/>
          <a:stretch/>
        </p:blipFill>
        <p:spPr>
          <a:xfrm>
            <a:off x="-1596575" y="21559"/>
            <a:ext cx="12430763" cy="6836441"/>
          </a:xfrm>
          <a:prstGeom prst="rect">
            <a:avLst/>
          </a:prstGeom>
          <a:noFill/>
          <a:ln>
            <a:noFill/>
          </a:ln>
        </p:spPr>
      </p:pic>
      <p:sp>
        <p:nvSpPr>
          <p:cNvPr id="205" name="Google Shape;205;p32"/>
          <p:cNvSpPr txBox="1"/>
          <p:nvPr/>
        </p:nvSpPr>
        <p:spPr>
          <a:xfrm>
            <a:off x="457200" y="89972"/>
            <a:ext cx="28541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BISON</a:t>
            </a:r>
            <a:endParaRPr sz="360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11" name="Google Shape;211;p33" descr="muskox2web[1].jpg"/>
          <p:cNvPicPr preferRelativeResize="0">
            <a:picLocks noGrp="1"/>
          </p:cNvPicPr>
          <p:nvPr>
            <p:ph type="body" idx="1"/>
          </p:nvPr>
        </p:nvPicPr>
        <p:blipFill rotWithShape="1">
          <a:blip r:embed="rId3">
            <a:alphaModFix/>
          </a:blip>
          <a:srcRect l="-14209" r="-14208"/>
          <a:stretch/>
        </p:blipFill>
        <p:spPr>
          <a:xfrm>
            <a:off x="-989923" y="274638"/>
            <a:ext cx="11278419" cy="6202696"/>
          </a:xfrm>
          <a:prstGeom prst="rect">
            <a:avLst/>
          </a:prstGeom>
          <a:noFill/>
          <a:ln>
            <a:noFill/>
          </a:ln>
        </p:spPr>
      </p:pic>
      <p:sp>
        <p:nvSpPr>
          <p:cNvPr id="212" name="Google Shape;212;p33"/>
          <p:cNvSpPr txBox="1"/>
          <p:nvPr/>
        </p:nvSpPr>
        <p:spPr>
          <a:xfrm>
            <a:off x="457200" y="582312"/>
            <a:ext cx="2283165"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Water Buffalo</a:t>
            </a:r>
            <a:endParaRPr sz="3200" b="1">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Giant Sloth</a:t>
            </a:r>
            <a:endParaRPr sz="4400" b="0" i="0" u="none" strike="noStrike" cap="none">
              <a:solidFill>
                <a:schemeClr val="dk1"/>
              </a:solidFill>
              <a:latin typeface="Calibri"/>
              <a:ea typeface="Calibri"/>
              <a:cs typeface="Calibri"/>
              <a:sym typeface="Calibri"/>
            </a:endParaRPr>
          </a:p>
        </p:txBody>
      </p:sp>
      <p:pic>
        <p:nvPicPr>
          <p:cNvPr id="218" name="Google Shape;218;p34" descr="sloth[1].jpg"/>
          <p:cNvPicPr preferRelativeResize="0">
            <a:picLocks noGrp="1"/>
          </p:cNvPicPr>
          <p:nvPr>
            <p:ph type="body" idx="1"/>
          </p:nvPr>
        </p:nvPicPr>
        <p:blipFill rotWithShape="1">
          <a:blip r:embed="rId3">
            <a:alphaModFix/>
          </a:blip>
          <a:srcRect l="-20386" r="-20386"/>
          <a:stretch/>
        </p:blipFill>
        <p:spPr>
          <a:xfrm>
            <a:off x="-529210" y="922211"/>
            <a:ext cx="10448804" cy="57464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Giant Beaver?</a:t>
            </a:r>
            <a:endParaRPr sz="4400" b="0" i="0" u="none" strike="noStrike" cap="none">
              <a:solidFill>
                <a:schemeClr val="dk1"/>
              </a:solidFill>
              <a:latin typeface="Calibri"/>
              <a:ea typeface="Calibri"/>
              <a:cs typeface="Calibri"/>
              <a:sym typeface="Calibri"/>
            </a:endParaRPr>
          </a:p>
        </p:txBody>
      </p:sp>
      <p:pic>
        <p:nvPicPr>
          <p:cNvPr id="224" name="Google Shape;224;p35" descr="IMGP4893.jpg"/>
          <p:cNvPicPr preferRelativeResize="0">
            <a:picLocks noGrp="1"/>
          </p:cNvPicPr>
          <p:nvPr>
            <p:ph type="body" idx="1"/>
          </p:nvPr>
        </p:nvPicPr>
        <p:blipFill rotWithShape="1">
          <a:blip r:embed="rId3">
            <a:alphaModFix/>
          </a:blip>
          <a:srcRect l="-10452" r="-10451"/>
          <a:stretch/>
        </p:blipFill>
        <p:spPr>
          <a:xfrm>
            <a:off x="-555675" y="1077026"/>
            <a:ext cx="10145461" cy="55796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6" descr="controversy-760x538.jpg"/>
          <p:cNvPicPr preferRelativeResize="0"/>
          <p:nvPr/>
        </p:nvPicPr>
        <p:blipFill rotWithShape="1">
          <a:blip r:embed="rId3">
            <a:alphaModFix/>
          </a:blip>
          <a:srcRect/>
          <a:stretch/>
        </p:blipFill>
        <p:spPr>
          <a:xfrm>
            <a:off x="450250" y="434534"/>
            <a:ext cx="8298157" cy="5874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descr="It's tough to know what happened on Earth thousands of years before anyone started writing anything down. But thanks to the amazing work of anthropologists and paleontologists like those working on National Geographic's Genographic Project, we can begin to piece together the story of our ancestors. Here's how early humans spread from East Africa all around the world. &#10;&#10;Science Insider tells you all you need to know about science: space, medicine, biotech, physiology, and more. &#10;&#10;Subscribe to our channel and visit us at: http://www.businessinsider.com/science&#10;Science Insider on Facebook: https://www.facebook.com/BusinessInsiderScience/&#10;Science Insider on Instagram: https://www.instagram.com/science_insider/&#10;Business Insider on Twitter: https://twitter.com/businessinsider&#10;Tech Insider on Twitter: https://twitter.com/techinsider" title="Map Shows How Humans Migrated Across The Globe">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60"/>
              <a:buFont typeface="Calibri"/>
              <a:buNone/>
            </a:pPr>
            <a:r>
              <a:rPr lang="en-US" sz="4860" b="1" i="0" u="none" strike="noStrike" cap="none">
                <a:solidFill>
                  <a:schemeClr val="dk1"/>
                </a:solidFill>
                <a:latin typeface="Calibri"/>
                <a:ea typeface="Calibri"/>
                <a:cs typeface="Calibri"/>
                <a:sym typeface="Calibri"/>
              </a:rPr>
              <a:t>BERINGIA MIGRATION THEORY</a:t>
            </a:r>
            <a:endParaRPr sz="4860" b="1" i="0" u="none" strike="noStrike" cap="none">
              <a:solidFill>
                <a:schemeClr val="dk1"/>
              </a:solidFill>
              <a:latin typeface="Calibri"/>
              <a:ea typeface="Calibri"/>
              <a:cs typeface="Calibri"/>
              <a:sym typeface="Calibri"/>
            </a:endParaRPr>
          </a:p>
        </p:txBody>
      </p:sp>
      <p:pic>
        <p:nvPicPr>
          <p:cNvPr id="108" name="Google Shape;108;p16" descr="Beringia.jpg"/>
          <p:cNvPicPr preferRelativeResize="0"/>
          <p:nvPr/>
        </p:nvPicPr>
        <p:blipFill rotWithShape="1">
          <a:blip r:embed="rId3">
            <a:alphaModFix/>
          </a:blip>
          <a:srcRect/>
          <a:stretch/>
        </p:blipFill>
        <p:spPr>
          <a:xfrm>
            <a:off x="0" y="1644375"/>
            <a:ext cx="91440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14" name="Google Shape;114;p17" descr="world_map_wallpaper2[1].jpg"/>
          <p:cNvPicPr preferRelativeResize="0">
            <a:picLocks noGrp="1"/>
          </p:cNvPicPr>
          <p:nvPr>
            <p:ph type="body" idx="1"/>
          </p:nvPr>
        </p:nvPicPr>
        <p:blipFill rotWithShape="1">
          <a:blip r:embed="rId3">
            <a:alphaModFix/>
          </a:blip>
          <a:srcRect l="-11510" r="-11510"/>
          <a:stretch/>
        </p:blipFill>
        <p:spPr>
          <a:xfrm>
            <a:off x="-1134022" y="274638"/>
            <a:ext cx="11339414" cy="62362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descr="tmp844602605974847489.png"/>
          <p:cNvPicPr preferRelativeResize="0"/>
          <p:nvPr/>
        </p:nvPicPr>
        <p:blipFill rotWithShape="1">
          <a:blip r:embed="rId3">
            <a:alphaModFix/>
          </a:blip>
          <a:srcRect/>
          <a:stretch/>
        </p:blipFill>
        <p:spPr>
          <a:xfrm>
            <a:off x="0" y="765919"/>
            <a:ext cx="9144000" cy="51103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descr="86da4037ab50cb46269b630a3946bf6d--america--south-america.jpg"/>
          <p:cNvPicPr preferRelativeResize="0"/>
          <p:nvPr/>
        </p:nvPicPr>
        <p:blipFill rotWithShape="1">
          <a:blip r:embed="rId3">
            <a:alphaModFix/>
          </a:blip>
          <a:srcRect/>
          <a:stretch/>
        </p:blipFill>
        <p:spPr>
          <a:xfrm>
            <a:off x="2116550" y="0"/>
            <a:ext cx="5439103"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descr="glaciation.jpg"/>
          <p:cNvPicPr preferRelativeResize="0">
            <a:picLocks noGrp="1"/>
          </p:cNvPicPr>
          <p:nvPr>
            <p:ph type="body" idx="1"/>
          </p:nvPr>
        </p:nvPicPr>
        <p:blipFill rotWithShape="1">
          <a:blip r:embed="rId3">
            <a:alphaModFix/>
          </a:blip>
          <a:srcRect l="-70589" r="-70588"/>
          <a:stretch/>
        </p:blipFill>
        <p:spPr>
          <a:xfrm>
            <a:off x="-3783164" y="0"/>
            <a:ext cx="12469965" cy="6858000"/>
          </a:xfrm>
          <a:prstGeom prst="rect">
            <a:avLst/>
          </a:prstGeom>
          <a:noFill/>
          <a:ln>
            <a:noFill/>
          </a:ln>
        </p:spPr>
      </p:pic>
      <p:pic>
        <p:nvPicPr>
          <p:cNvPr id="130" name="Google Shape;130;p20" descr="glacMap.gif"/>
          <p:cNvPicPr preferRelativeResize="0"/>
          <p:nvPr/>
        </p:nvPicPr>
        <p:blipFill rotWithShape="1">
          <a:blip r:embed="rId4">
            <a:alphaModFix/>
          </a:blip>
          <a:srcRect/>
          <a:stretch/>
        </p:blipFill>
        <p:spPr>
          <a:xfrm>
            <a:off x="5165920" y="846542"/>
            <a:ext cx="3978079" cy="46841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137" name="Google Shape;137;p21" title="beringlandbridge animation.mov">
            <a:hlinkClick r:id="rId3"/>
          </p:cNvPr>
          <p:cNvPicPr preferRelativeResize="0"/>
          <p:nvPr/>
        </p:nvPicPr>
        <p:blipFill>
          <a:blip r:embed="rId4">
            <a:alphaModFix/>
          </a:blip>
          <a:stretch>
            <a:fillRect/>
          </a:stretch>
        </p:blipFill>
        <p:spPr>
          <a:xfrm>
            <a:off x="0" y="12"/>
            <a:ext cx="9144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Words>
  <Application>Microsoft Macintosh PowerPoint</Application>
  <PresentationFormat>On-screen Show (4:3)</PresentationFormat>
  <Paragraphs>18</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https://www.worldometers.info/world-population/</vt:lpstr>
      <vt:lpstr>PowerPoint Presentation</vt:lpstr>
      <vt:lpstr>PowerPoint Presentation</vt:lpstr>
      <vt:lpstr>BERINGIA MIGRATION THEORY</vt:lpstr>
      <vt:lpstr>PowerPoint Presentation</vt:lpstr>
      <vt:lpstr>PowerPoint Presentation</vt:lpstr>
      <vt:lpstr>PowerPoint Presentation</vt:lpstr>
      <vt:lpstr>PowerPoint Presentation</vt:lpstr>
      <vt:lpstr>PowerPoint Presentation</vt:lpstr>
      <vt:lpstr>The Bering Land Bridge</vt:lpstr>
      <vt:lpstr>PowerPoint Presentation</vt:lpstr>
      <vt:lpstr>PowerPoint Presentation</vt:lpstr>
      <vt:lpstr>PowerPoint Presentation</vt:lpstr>
      <vt:lpstr>PowerPoint Presentation</vt:lpstr>
      <vt:lpstr>Scimitar Cat</vt:lpstr>
      <vt:lpstr>PowerPoint Presentation</vt:lpstr>
      <vt:lpstr>PowerPoint Presentation</vt:lpstr>
      <vt:lpstr>Arctus Simodus (Giant Short Faced Bear)</vt:lpstr>
      <vt:lpstr>Rinoceros</vt:lpstr>
      <vt:lpstr>PowerPoint Presentation</vt:lpstr>
      <vt:lpstr>PowerPoint Presentation</vt:lpstr>
      <vt:lpstr>Giant Sloth</vt:lpstr>
      <vt:lpstr>Giant Beaver?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https://www.worldometers.info/world-population/</dc:title>
  <cp:lastModifiedBy>Scott Campbell</cp:lastModifiedBy>
  <cp:revision>1</cp:revision>
  <dcterms:modified xsi:type="dcterms:W3CDTF">2019-12-11T19:59:50Z</dcterms:modified>
</cp:coreProperties>
</file>