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99" r:id="rId3"/>
    <p:sldId id="277" r:id="rId4"/>
    <p:sldId id="278" r:id="rId5"/>
    <p:sldId id="279" r:id="rId6"/>
    <p:sldId id="280" r:id="rId7"/>
    <p:sldId id="281" r:id="rId8"/>
    <p:sldId id="282" r:id="rId9"/>
    <p:sldId id="283" r:id="rId10"/>
    <p:sldId id="284" r:id="rId11"/>
    <p:sldId id="285" r:id="rId12"/>
    <p:sldId id="300" r:id="rId13"/>
    <p:sldId id="301" r:id="rId14"/>
    <p:sldId id="302" r:id="rId15"/>
    <p:sldId id="303" r:id="rId16"/>
    <p:sldId id="308" r:id="rId17"/>
    <p:sldId id="309" r:id="rId18"/>
    <p:sldId id="304" r:id="rId19"/>
    <p:sldId id="305" r:id="rId20"/>
    <p:sldId id="306" r:id="rId21"/>
    <p:sldId id="307" r:id="rId22"/>
    <p:sldId id="286" r:id="rId23"/>
    <p:sldId id="287" r:id="rId24"/>
    <p:sldId id="288" r:id="rId25"/>
    <p:sldId id="289" r:id="rId26"/>
    <p:sldId id="290" r:id="rId27"/>
    <p:sldId id="291" r:id="rId28"/>
    <p:sldId id="311" r:id="rId29"/>
    <p:sldId id="292" r:id="rId30"/>
    <p:sldId id="312" r:id="rId31"/>
    <p:sldId id="314" r:id="rId32"/>
    <p:sldId id="313" r:id="rId33"/>
    <p:sldId id="315" r:id="rId34"/>
    <p:sldId id="316" r:id="rId35"/>
    <p:sldId id="294" r:id="rId36"/>
    <p:sldId id="317" r:id="rId37"/>
    <p:sldId id="318" r:id="rId38"/>
    <p:sldId id="295" r:id="rId39"/>
    <p:sldId id="296" r:id="rId40"/>
    <p:sldId id="319"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6C0000"/>
    <a:srgbClr val="4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44" name="Rectangle 44"/>
          <p:cNvSpPr>
            <a:spLocks noGrp="1" noChangeArrowheads="1"/>
          </p:cNvSpPr>
          <p:nvPr>
            <p:ph type="dt" sz="quarter"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1D8BD707-D9CF-40AE-B4C6-C98DA3205C09}" type="datetimeFigureOut">
              <a:rPr lang="en-US" smtClean="0"/>
              <a:pPr/>
              <a:t>4/25/2013</a:t>
            </a:fld>
            <a:endParaRPr lang="en-US"/>
          </a:p>
        </p:txBody>
      </p:sp>
      <p:sp>
        <p:nvSpPr>
          <p:cNvPr id="45" name="Rectangle 4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6" name="Rectangle 46"/>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3"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108"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108"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108"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108"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hyperlink" Target="http://archives.cbc.ca/society/native_issues/topics/295/" TargetMode="Externa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archives.cbc.ca/politics/civil_unrest/topics/99/"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ambassadors.net/images/cbc_aboriginal.jpg"/>
          <p:cNvPicPr>
            <a:picLocks noChangeAspect="1" noChangeArrowheads="1"/>
          </p:cNvPicPr>
          <p:nvPr/>
        </p:nvPicPr>
        <p:blipFill>
          <a:blip r:embed="rId2" cstate="print"/>
          <a:srcRect/>
          <a:stretch>
            <a:fillRect/>
          </a:stretch>
        </p:blipFill>
        <p:spPr bwMode="auto">
          <a:xfrm>
            <a:off x="0" y="0"/>
            <a:ext cx="9144000" cy="58372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1267" name="Text Box 3"/>
          <p:cNvSpPr txBox="1">
            <a:spLocks noChangeArrowheads="1"/>
          </p:cNvSpPr>
          <p:nvPr/>
        </p:nvSpPr>
        <p:spPr bwMode="auto">
          <a:xfrm>
            <a:off x="228600" y="914400"/>
            <a:ext cx="8686800" cy="3139321"/>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1871    </a:t>
            </a:r>
            <a:r>
              <a:rPr lang="en-CA" b="1" dirty="0">
                <a:solidFill>
                  <a:schemeClr val="tx2">
                    <a:lumMod val="50000"/>
                  </a:schemeClr>
                </a:solidFill>
                <a:latin typeface="Arial Narrow" pitchFamily="34" charset="0"/>
              </a:rPr>
              <a:t>BC joins Confederation.</a:t>
            </a:r>
          </a:p>
          <a:p>
            <a:pPr marL="457200" indent="-457200">
              <a:spcBef>
                <a:spcPct val="50000"/>
              </a:spcBef>
            </a:pPr>
            <a:r>
              <a:rPr lang="en-CA" b="1" dirty="0">
                <a:latin typeface="Arial Narrow" pitchFamily="34" charset="0"/>
              </a:rPr>
              <a:t>Aboriginals have no say in the matter, despite the population differences:</a:t>
            </a:r>
          </a:p>
          <a:p>
            <a:pPr marL="457200" indent="-457200">
              <a:spcBef>
                <a:spcPct val="50000"/>
              </a:spcBef>
            </a:pPr>
            <a:endParaRPr lang="en-CA" b="1" dirty="0">
              <a:latin typeface="Arial Narrow" pitchFamily="34" charset="0"/>
            </a:endParaRPr>
          </a:p>
          <a:p>
            <a:pPr marL="457200" indent="-457200">
              <a:spcBef>
                <a:spcPct val="50000"/>
              </a:spcBef>
            </a:pPr>
            <a:r>
              <a:rPr lang="en-CA" b="1" dirty="0">
                <a:latin typeface="Arial Narrow" pitchFamily="34" charset="0"/>
              </a:rPr>
              <a:t>“WHITE” POPULATION OF BC: 10,586</a:t>
            </a:r>
          </a:p>
          <a:p>
            <a:pPr marL="457200" indent="-457200">
              <a:spcBef>
                <a:spcPct val="50000"/>
              </a:spcBef>
            </a:pPr>
            <a:r>
              <a:rPr lang="en-CA" b="1" dirty="0">
                <a:latin typeface="Arial Narrow" pitchFamily="34" charset="0"/>
              </a:rPr>
              <a:t>TOTAL POPUTION OF BC:         36,274</a:t>
            </a:r>
          </a:p>
          <a:p>
            <a:pPr marL="457200" indent="-457200">
              <a:spcBef>
                <a:spcPct val="50000"/>
              </a:spcBef>
            </a:pPr>
            <a:endParaRPr lang="en-CA" b="1" dirty="0">
              <a:latin typeface="Arial Narrow" pitchFamily="34" charset="0"/>
            </a:endParaRPr>
          </a:p>
          <a:p>
            <a:pPr marL="457200" indent="-457200">
              <a:spcBef>
                <a:spcPct val="50000"/>
              </a:spcBef>
            </a:pPr>
            <a:endParaRPr lang="en-CA" b="1" dirty="0">
              <a:solidFill>
                <a:srgbClr val="6600CC"/>
              </a:solidFill>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352800" y="3429000"/>
            <a:ext cx="3581400" cy="2941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2291" name="Text Box 3"/>
          <p:cNvSpPr txBox="1">
            <a:spLocks noChangeArrowheads="1"/>
          </p:cNvSpPr>
          <p:nvPr/>
        </p:nvSpPr>
        <p:spPr bwMode="auto">
          <a:xfrm>
            <a:off x="228600" y="914400"/>
            <a:ext cx="8686800" cy="3554819"/>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1876    </a:t>
            </a:r>
            <a:r>
              <a:rPr lang="en-CA" b="1" dirty="0">
                <a:solidFill>
                  <a:schemeClr val="tx2">
                    <a:lumMod val="50000"/>
                  </a:schemeClr>
                </a:solidFill>
                <a:latin typeface="Arial Narrow" pitchFamily="34" charset="0"/>
              </a:rPr>
              <a:t>Indian Act established</a:t>
            </a:r>
          </a:p>
          <a:p>
            <a:pPr marL="457200" indent="-457200">
              <a:spcBef>
                <a:spcPct val="50000"/>
              </a:spcBef>
            </a:pPr>
            <a:r>
              <a:rPr lang="en-CA" b="1" dirty="0">
                <a:latin typeface="Arial Narrow" pitchFamily="34" charset="0"/>
              </a:rPr>
              <a:t>Influences all aspects of First Nation’s life from birth to death.</a:t>
            </a:r>
          </a:p>
          <a:p>
            <a:pPr marL="457200" indent="-457200">
              <a:spcBef>
                <a:spcPct val="50000"/>
              </a:spcBef>
              <a:buFontTx/>
              <a:buChar char="-"/>
            </a:pPr>
            <a:r>
              <a:rPr lang="en-CA" b="1" dirty="0">
                <a:latin typeface="Arial Narrow" pitchFamily="34" charset="0"/>
              </a:rPr>
              <a:t>Created “Status” Indians, a status you could lose by:</a:t>
            </a:r>
          </a:p>
          <a:p>
            <a:pPr marL="914400" lvl="1" indent="-457200">
              <a:spcBef>
                <a:spcPct val="50000"/>
              </a:spcBef>
              <a:buFontTx/>
              <a:buChar char="-"/>
            </a:pPr>
            <a:r>
              <a:rPr lang="en-CA" b="1" dirty="0">
                <a:latin typeface="Arial Narrow" pitchFamily="34" charset="0"/>
              </a:rPr>
              <a:t>Voting… if you voted you gave up Indian status</a:t>
            </a:r>
          </a:p>
          <a:p>
            <a:pPr marL="914400" lvl="1" indent="-457200">
              <a:spcBef>
                <a:spcPct val="50000"/>
              </a:spcBef>
              <a:buFontTx/>
              <a:buChar char="-"/>
            </a:pPr>
            <a:r>
              <a:rPr lang="en-CA" b="1" dirty="0">
                <a:latin typeface="Arial Narrow" pitchFamily="34" charset="0"/>
              </a:rPr>
              <a:t>Marrying a non-status Indian</a:t>
            </a:r>
          </a:p>
          <a:p>
            <a:pPr marL="457200" indent="-457200">
              <a:spcBef>
                <a:spcPct val="50000"/>
              </a:spcBef>
            </a:pPr>
            <a:endParaRPr lang="en-CA" b="1" dirty="0">
              <a:solidFill>
                <a:srgbClr val="6600CC"/>
              </a:solidFill>
              <a:latin typeface="Arial Narrow" pitchFamily="34" charset="0"/>
            </a:endParaRPr>
          </a:p>
          <a:p>
            <a:pPr marL="457200" indent="-457200">
              <a:spcBef>
                <a:spcPct val="50000"/>
              </a:spcBef>
              <a:buFontTx/>
              <a:buChar char="-"/>
            </a:pPr>
            <a:r>
              <a:rPr lang="en-CA" b="1" dirty="0">
                <a:solidFill>
                  <a:schemeClr val="tx2"/>
                </a:solidFill>
                <a:latin typeface="Arial Narrow" pitchFamily="34" charset="0"/>
              </a:rPr>
              <a:t>Created Indian Bands and Indian Agents.</a:t>
            </a:r>
          </a:p>
          <a:p>
            <a:pPr marL="457200" indent="-457200">
              <a:spcBef>
                <a:spcPct val="50000"/>
              </a:spcBef>
              <a:buFontTx/>
              <a:buChar char="-"/>
            </a:pPr>
            <a:r>
              <a:rPr lang="en-CA" b="1" dirty="0">
                <a:solidFill>
                  <a:schemeClr val="tx2"/>
                </a:solidFill>
                <a:latin typeface="Arial Narrow" pitchFamily="34" charset="0"/>
              </a:rPr>
              <a:t>Created to “protect” aboriginals.</a:t>
            </a:r>
          </a:p>
        </p:txBody>
      </p:sp>
      <p:pic>
        <p:nvPicPr>
          <p:cNvPr id="2050" name="Picture 2"/>
          <p:cNvPicPr>
            <a:picLocks noChangeAspect="1" noChangeArrowheads="1"/>
          </p:cNvPicPr>
          <p:nvPr/>
        </p:nvPicPr>
        <p:blipFill>
          <a:blip r:embed="rId2" cstate="print"/>
          <a:srcRect/>
          <a:stretch>
            <a:fillRect/>
          </a:stretch>
        </p:blipFill>
        <p:spPr bwMode="auto">
          <a:xfrm>
            <a:off x="5334000" y="2971800"/>
            <a:ext cx="3109912" cy="3595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Indian Act – positives?</a:t>
            </a:r>
          </a:p>
        </p:txBody>
      </p:sp>
      <p:sp>
        <p:nvSpPr>
          <p:cNvPr id="80899" name="Rectangle 3"/>
          <p:cNvSpPr>
            <a:spLocks noGrp="1" noChangeArrowheads="1"/>
          </p:cNvSpPr>
          <p:nvPr>
            <p:ph idx="1"/>
          </p:nvPr>
        </p:nvSpPr>
        <p:spPr>
          <a:xfrm>
            <a:off x="457200" y="1600200"/>
            <a:ext cx="4800600" cy="4530725"/>
          </a:xfrm>
        </p:spPr>
        <p:txBody>
          <a:bodyPr/>
          <a:lstStyle/>
          <a:p>
            <a:pPr eaLnBrk="1" hangingPunct="1">
              <a:buFont typeface="Wingdings" pitchFamily="2" charset="2"/>
              <a:buBlip>
                <a:blip r:embed="rId2"/>
              </a:buBlip>
              <a:defRPr/>
            </a:pPr>
            <a:r>
              <a:rPr lang="en-US" sz="2800" b="1" dirty="0" smtClean="0"/>
              <a:t>Gave special “status” to Aboriginal peoples </a:t>
            </a:r>
          </a:p>
          <a:p>
            <a:pPr eaLnBrk="1" hangingPunct="1">
              <a:buFont typeface="Wingdings" pitchFamily="2" charset="2"/>
              <a:buBlip>
                <a:blip r:embed="rId2"/>
              </a:buBlip>
              <a:defRPr/>
            </a:pPr>
            <a:r>
              <a:rPr lang="en-US" sz="2800" dirty="0" smtClean="0"/>
              <a:t>provided health care, treaty payments, and hunting and fishing rights</a:t>
            </a:r>
          </a:p>
          <a:p>
            <a:pPr eaLnBrk="1" hangingPunct="1">
              <a:buFont typeface="Wingdings" pitchFamily="2" charset="2"/>
              <a:buBlip>
                <a:blip r:embed="rId2"/>
              </a:buBlip>
              <a:defRPr/>
            </a:pPr>
            <a:r>
              <a:rPr lang="en-US" sz="2800" dirty="0" smtClean="0"/>
              <a:t>But – </a:t>
            </a:r>
            <a:r>
              <a:rPr lang="en-US" sz="2800" b="1" dirty="0" smtClean="0"/>
              <a:t>often limited by the government</a:t>
            </a:r>
          </a:p>
          <a:p>
            <a:pPr eaLnBrk="1" hangingPunct="1">
              <a:buFont typeface="Wingdings" pitchFamily="2" charset="2"/>
              <a:buBlip>
                <a:blip r:embed="rId2"/>
              </a:buBlip>
              <a:defRPr/>
            </a:pPr>
            <a:r>
              <a:rPr lang="en-US" sz="2800" dirty="0" smtClean="0"/>
              <a:t>Lost special status if chose to vote or live off reserve</a:t>
            </a:r>
          </a:p>
        </p:txBody>
      </p:sp>
      <p:pic>
        <p:nvPicPr>
          <p:cNvPr id="11268" name="Picture 4" descr="VQ_P2_12_illustration"/>
          <p:cNvPicPr>
            <a:picLocks noChangeAspect="1" noChangeArrowheads="1"/>
          </p:cNvPicPr>
          <p:nvPr/>
        </p:nvPicPr>
        <p:blipFill>
          <a:blip r:embed="rId3" cstate="print"/>
          <a:srcRect/>
          <a:stretch>
            <a:fillRect/>
          </a:stretch>
        </p:blipFill>
        <p:spPr bwMode="auto">
          <a:xfrm>
            <a:off x="5372100" y="1828800"/>
            <a:ext cx="377190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t>Indian Act 1876</a:t>
            </a:r>
          </a:p>
        </p:txBody>
      </p:sp>
      <p:sp>
        <p:nvSpPr>
          <p:cNvPr id="79875" name="Rectangle 3"/>
          <p:cNvSpPr>
            <a:spLocks noGrp="1" noChangeArrowheads="1"/>
          </p:cNvSpPr>
          <p:nvPr>
            <p:ph idx="1"/>
          </p:nvPr>
        </p:nvSpPr>
        <p:spPr>
          <a:xfrm>
            <a:off x="457200" y="1600200"/>
            <a:ext cx="4114800" cy="4530725"/>
          </a:xfrm>
        </p:spPr>
        <p:txBody>
          <a:bodyPr/>
          <a:lstStyle/>
          <a:p>
            <a:pPr eaLnBrk="1" hangingPunct="1">
              <a:lnSpc>
                <a:spcPct val="80000"/>
              </a:lnSpc>
              <a:buFont typeface="Wingdings" pitchFamily="2" charset="2"/>
              <a:buBlip>
                <a:blip r:embed="rId2"/>
              </a:buBlip>
              <a:defRPr/>
            </a:pPr>
            <a:r>
              <a:rPr lang="en-CA" sz="2400" b="1" dirty="0" smtClean="0"/>
              <a:t>turned the Aboriginals into legal wards of the state (like children)</a:t>
            </a:r>
          </a:p>
          <a:p>
            <a:pPr eaLnBrk="1" hangingPunct="1">
              <a:lnSpc>
                <a:spcPct val="80000"/>
              </a:lnSpc>
              <a:buFont typeface="Wingdings" pitchFamily="2" charset="2"/>
              <a:buBlip>
                <a:blip r:embed="rId2"/>
              </a:buBlip>
              <a:defRPr/>
            </a:pPr>
            <a:endParaRPr lang="en-CA" sz="2400" b="1" dirty="0" smtClean="0"/>
          </a:p>
          <a:p>
            <a:pPr eaLnBrk="1" hangingPunct="1">
              <a:lnSpc>
                <a:spcPct val="80000"/>
              </a:lnSpc>
              <a:buFont typeface="Wingdings" pitchFamily="2" charset="2"/>
              <a:buBlip>
                <a:blip r:embed="rId2"/>
              </a:buBlip>
              <a:defRPr/>
            </a:pPr>
            <a:r>
              <a:rPr lang="en-CA" sz="2400" dirty="0" smtClean="0"/>
              <a:t>goal of the government through the Indian Act was to force the </a:t>
            </a:r>
            <a:r>
              <a:rPr lang="en-CA" sz="2400" b="1" u="sng" dirty="0" smtClean="0"/>
              <a:t>assimilation</a:t>
            </a:r>
            <a:r>
              <a:rPr lang="en-CA" sz="2400" dirty="0" smtClean="0"/>
              <a:t> of the Aboriginal peoples </a:t>
            </a:r>
          </a:p>
          <a:p>
            <a:pPr eaLnBrk="1" hangingPunct="1">
              <a:lnSpc>
                <a:spcPct val="80000"/>
              </a:lnSpc>
              <a:buFont typeface="Wingdings" pitchFamily="2" charset="2"/>
              <a:buBlip>
                <a:blip r:embed="rId2"/>
              </a:buBlip>
              <a:defRPr/>
            </a:pPr>
            <a:endParaRPr lang="en-CA" sz="2400" dirty="0" smtClean="0"/>
          </a:p>
          <a:p>
            <a:pPr algn="just" eaLnBrk="1" hangingPunct="1">
              <a:lnSpc>
                <a:spcPct val="80000"/>
              </a:lnSpc>
              <a:buSzPct val="100000"/>
              <a:buFont typeface="Wingdings" pitchFamily="2" charset="2"/>
              <a:buBlip>
                <a:blip r:embed="rId2"/>
              </a:buBlip>
              <a:defRPr/>
            </a:pPr>
            <a:r>
              <a:rPr lang="en-US" sz="2400" dirty="0" smtClean="0"/>
              <a:t>All "half-breed" Indians, like the Métis, were not entitled to Indian status. </a:t>
            </a:r>
          </a:p>
        </p:txBody>
      </p:sp>
      <p:pic>
        <p:nvPicPr>
          <p:cNvPr id="12292" name="Picture 4" descr="residential schools boys"/>
          <p:cNvPicPr>
            <a:picLocks noChangeAspect="1" noChangeArrowheads="1"/>
          </p:cNvPicPr>
          <p:nvPr/>
        </p:nvPicPr>
        <p:blipFill>
          <a:blip r:embed="rId3" cstate="print"/>
          <a:srcRect/>
          <a:stretch>
            <a:fillRect/>
          </a:stretch>
        </p:blipFill>
        <p:spPr bwMode="auto">
          <a:xfrm>
            <a:off x="4800600" y="1524000"/>
            <a:ext cx="3905250" cy="3624263"/>
          </a:xfrm>
          <a:prstGeom prst="rect">
            <a:avLst/>
          </a:prstGeom>
          <a:noFill/>
          <a:ln w="9525">
            <a:noFill/>
            <a:miter lim="800000"/>
            <a:headEnd/>
            <a:tailEnd/>
          </a:ln>
        </p:spPr>
      </p:pic>
      <p:sp>
        <p:nvSpPr>
          <p:cNvPr id="12293" name="Text Box 5"/>
          <p:cNvSpPr txBox="1">
            <a:spLocks noChangeArrowheads="1"/>
          </p:cNvSpPr>
          <p:nvPr/>
        </p:nvSpPr>
        <p:spPr bwMode="auto">
          <a:xfrm>
            <a:off x="4953000" y="5257800"/>
            <a:ext cx="3962400" cy="1190625"/>
          </a:xfrm>
          <a:prstGeom prst="rect">
            <a:avLst/>
          </a:prstGeom>
          <a:noFill/>
          <a:ln w="9525">
            <a:noFill/>
            <a:miter lim="800000"/>
            <a:headEnd/>
            <a:tailEnd/>
          </a:ln>
        </p:spPr>
        <p:txBody>
          <a:bodyPr>
            <a:spAutoFit/>
          </a:bodyPr>
          <a:lstStyle/>
          <a:p>
            <a:pPr>
              <a:spcBef>
                <a:spcPct val="50000"/>
              </a:spcBef>
            </a:pPr>
            <a:r>
              <a:rPr lang="en-US" b="1" i="1">
                <a:solidFill>
                  <a:schemeClr val="tx2"/>
                </a:solidFill>
              </a:rPr>
              <a:t>Assimilation – when a cultural group is encouraged or forced to give up its culture in favour of the dominant culture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CA" smtClean="0"/>
              <a:t>Indian Act – Negatives</a:t>
            </a:r>
            <a:endParaRPr lang="en-US" smtClean="0"/>
          </a:p>
        </p:txBody>
      </p:sp>
      <p:sp>
        <p:nvSpPr>
          <p:cNvPr id="78851" name="Rectangle 3"/>
          <p:cNvSpPr>
            <a:spLocks noGrp="1" noChangeArrowheads="1"/>
          </p:cNvSpPr>
          <p:nvPr>
            <p:ph idx="1"/>
          </p:nvPr>
        </p:nvSpPr>
        <p:spPr>
          <a:xfrm>
            <a:off x="457200" y="1371600"/>
            <a:ext cx="4495800" cy="4530725"/>
          </a:xfrm>
        </p:spPr>
        <p:txBody>
          <a:bodyPr>
            <a:normAutofit fontScale="92500" lnSpcReduction="10000"/>
          </a:bodyPr>
          <a:lstStyle/>
          <a:p>
            <a:pPr eaLnBrk="1" hangingPunct="1">
              <a:lnSpc>
                <a:spcPct val="80000"/>
              </a:lnSpc>
              <a:buFont typeface="Wingdings" pitchFamily="2" charset="2"/>
              <a:buBlip>
                <a:blip r:embed="rId2"/>
              </a:buBlip>
              <a:defRPr/>
            </a:pPr>
            <a:r>
              <a:rPr lang="en-CA" sz="2200" dirty="0" smtClean="0"/>
              <a:t>It was used to </a:t>
            </a:r>
            <a:r>
              <a:rPr lang="en-CA" sz="2200" dirty="0" smtClean="0">
                <a:solidFill>
                  <a:srgbClr val="00B0F0"/>
                </a:solidFill>
              </a:rPr>
              <a:t>ban the potlatch and Sundance  </a:t>
            </a:r>
          </a:p>
          <a:p>
            <a:pPr eaLnBrk="1" hangingPunct="1">
              <a:lnSpc>
                <a:spcPct val="80000"/>
              </a:lnSpc>
              <a:buFont typeface="Wingdings" pitchFamily="2" charset="2"/>
              <a:buBlip>
                <a:blip r:embed="rId2"/>
              </a:buBlip>
              <a:defRPr/>
            </a:pPr>
            <a:r>
              <a:rPr lang="en-CA" sz="2200" dirty="0" smtClean="0"/>
              <a:t>Aboriginals were treated harshly when in possession of alcohol  </a:t>
            </a:r>
          </a:p>
          <a:p>
            <a:pPr eaLnBrk="1" hangingPunct="1">
              <a:lnSpc>
                <a:spcPct val="80000"/>
              </a:lnSpc>
              <a:buFont typeface="Wingdings" pitchFamily="2" charset="2"/>
              <a:buBlip>
                <a:blip r:embed="rId2"/>
              </a:buBlip>
              <a:defRPr/>
            </a:pPr>
            <a:r>
              <a:rPr lang="en-CA" sz="2200" b="1" dirty="0" smtClean="0"/>
              <a:t>Aboriginal </a:t>
            </a:r>
            <a:r>
              <a:rPr lang="en-CA" sz="2200" b="1" dirty="0" smtClean="0">
                <a:solidFill>
                  <a:srgbClr val="00B0F0"/>
                </a:solidFill>
              </a:rPr>
              <a:t>children</a:t>
            </a:r>
            <a:r>
              <a:rPr lang="en-CA" sz="2200" b="1" dirty="0" smtClean="0"/>
              <a:t> were removed from their homes by provincial governments and sent to </a:t>
            </a:r>
            <a:r>
              <a:rPr lang="en-CA" sz="2200" b="1" dirty="0" smtClean="0">
                <a:solidFill>
                  <a:srgbClr val="00B0F0"/>
                </a:solidFill>
              </a:rPr>
              <a:t>residential schools</a:t>
            </a:r>
          </a:p>
          <a:p>
            <a:pPr eaLnBrk="1" hangingPunct="1">
              <a:lnSpc>
                <a:spcPct val="80000"/>
              </a:lnSpc>
              <a:buFont typeface="Wingdings" pitchFamily="2" charset="2"/>
              <a:buBlip>
                <a:blip r:embed="rId2"/>
              </a:buBlip>
              <a:defRPr/>
            </a:pPr>
            <a:r>
              <a:rPr lang="en-CA" sz="2200" b="1" dirty="0" smtClean="0"/>
              <a:t>Status Indians were denied the right to vote</a:t>
            </a:r>
          </a:p>
          <a:p>
            <a:pPr eaLnBrk="1" hangingPunct="1">
              <a:lnSpc>
                <a:spcPct val="80000"/>
              </a:lnSpc>
              <a:buFont typeface="Wingdings" pitchFamily="2" charset="2"/>
              <a:buBlip>
                <a:blip r:embed="rId2"/>
              </a:buBlip>
              <a:defRPr/>
            </a:pPr>
            <a:r>
              <a:rPr lang="en-CA" sz="2200" dirty="0" smtClean="0"/>
              <a:t>they did not sit on juries and </a:t>
            </a:r>
          </a:p>
          <a:p>
            <a:pPr eaLnBrk="1" hangingPunct="1">
              <a:lnSpc>
                <a:spcPct val="80000"/>
              </a:lnSpc>
              <a:buFont typeface="Wingdings" pitchFamily="2" charset="2"/>
              <a:buBlip>
                <a:blip r:embed="rId2"/>
              </a:buBlip>
              <a:defRPr/>
            </a:pPr>
            <a:r>
              <a:rPr lang="en-CA" sz="2200" dirty="0" smtClean="0"/>
              <a:t>they were exempt from conscription in times of war  </a:t>
            </a:r>
          </a:p>
          <a:p>
            <a:pPr eaLnBrk="1" hangingPunct="1">
              <a:lnSpc>
                <a:spcPct val="80000"/>
              </a:lnSpc>
              <a:buFont typeface="Wingdings" pitchFamily="2" charset="2"/>
              <a:buBlip>
                <a:blip r:embed="rId2"/>
              </a:buBlip>
              <a:defRPr/>
            </a:pPr>
            <a:r>
              <a:rPr lang="en-CA" sz="2200" dirty="0" smtClean="0"/>
              <a:t>The definition of “person” which was in the Indian Act until 1951 included “an individual other than an Indian.”</a:t>
            </a:r>
            <a:endParaRPr lang="en-US" sz="2200" dirty="0" smtClean="0"/>
          </a:p>
        </p:txBody>
      </p:sp>
      <p:pic>
        <p:nvPicPr>
          <p:cNvPr id="13316" name="Picture 5" descr="SUNDANCE alberta girl"/>
          <p:cNvPicPr>
            <a:picLocks noChangeAspect="1" noChangeArrowheads="1"/>
          </p:cNvPicPr>
          <p:nvPr/>
        </p:nvPicPr>
        <p:blipFill>
          <a:blip r:embed="rId3" cstate="print"/>
          <a:srcRect/>
          <a:stretch>
            <a:fillRect/>
          </a:stretch>
        </p:blipFill>
        <p:spPr bwMode="auto">
          <a:xfrm>
            <a:off x="5638800" y="1219200"/>
            <a:ext cx="3113088" cy="4673600"/>
          </a:xfrm>
          <a:prstGeom prst="rect">
            <a:avLst/>
          </a:prstGeom>
          <a:noFill/>
          <a:ln w="9525">
            <a:noFill/>
            <a:miter lim="800000"/>
            <a:headEnd/>
            <a:tailEnd/>
          </a:ln>
        </p:spPr>
      </p:pic>
      <p:sp>
        <p:nvSpPr>
          <p:cNvPr id="13317" name="Text Box 6"/>
          <p:cNvSpPr txBox="1">
            <a:spLocks noChangeArrowheads="1"/>
          </p:cNvSpPr>
          <p:nvPr/>
        </p:nvSpPr>
        <p:spPr bwMode="auto">
          <a:xfrm>
            <a:off x="5562600" y="5943600"/>
            <a:ext cx="3581400" cy="366713"/>
          </a:xfrm>
          <a:prstGeom prst="rect">
            <a:avLst/>
          </a:prstGeom>
          <a:noFill/>
          <a:ln w="9525">
            <a:noFill/>
            <a:miter lim="800000"/>
            <a:headEnd/>
            <a:tailEnd/>
          </a:ln>
        </p:spPr>
        <p:txBody>
          <a:bodyPr>
            <a:spAutoFit/>
          </a:bodyPr>
          <a:lstStyle/>
          <a:p>
            <a:pPr>
              <a:spcBef>
                <a:spcPct val="50000"/>
              </a:spcBef>
            </a:pPr>
            <a:r>
              <a:rPr lang="en-US"/>
              <a:t>Alberta girl performing Sundance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Potlatch</a:t>
            </a:r>
          </a:p>
        </p:txBody>
      </p:sp>
      <p:sp>
        <p:nvSpPr>
          <p:cNvPr id="83971" name="Rectangle 3"/>
          <p:cNvSpPr>
            <a:spLocks noGrp="1" noChangeArrowheads="1"/>
          </p:cNvSpPr>
          <p:nvPr>
            <p:ph idx="1"/>
          </p:nvPr>
        </p:nvSpPr>
        <p:spPr>
          <a:xfrm>
            <a:off x="228600" y="1371600"/>
            <a:ext cx="5410200" cy="4530725"/>
          </a:xfrm>
        </p:spPr>
        <p:txBody>
          <a:bodyPr>
            <a:normAutofit fontScale="92500"/>
          </a:bodyPr>
          <a:lstStyle/>
          <a:p>
            <a:pPr eaLnBrk="1" hangingPunct="1">
              <a:lnSpc>
                <a:spcPct val="80000"/>
              </a:lnSpc>
              <a:buFont typeface="Wingdings" pitchFamily="2" charset="2"/>
              <a:buBlip>
                <a:blip r:embed="rId2"/>
              </a:buBlip>
              <a:defRPr/>
            </a:pPr>
            <a:r>
              <a:rPr lang="en-US" sz="1800" dirty="0" smtClean="0"/>
              <a:t>A </a:t>
            </a:r>
            <a:r>
              <a:rPr lang="en-US" sz="1800" b="1" dirty="0" smtClean="0"/>
              <a:t>potlatch</a:t>
            </a:r>
            <a:r>
              <a:rPr lang="en-US" sz="1800" dirty="0" smtClean="0"/>
              <a:t> is a highly complex event or ceremony among nations on the coast of British Columbia that has been practiced for thousands of years.  </a:t>
            </a:r>
          </a:p>
          <a:p>
            <a:pPr eaLnBrk="1" hangingPunct="1">
              <a:lnSpc>
                <a:spcPct val="80000"/>
              </a:lnSpc>
              <a:buFont typeface="Wingdings" pitchFamily="2" charset="2"/>
              <a:buBlip>
                <a:blip r:embed="rId2"/>
              </a:buBlip>
              <a:defRPr/>
            </a:pPr>
            <a:r>
              <a:rPr lang="en-US" sz="1800" dirty="0" smtClean="0">
                <a:solidFill>
                  <a:srgbClr val="00B0F0"/>
                </a:solidFill>
              </a:rPr>
              <a:t>A potlatch, includes celebration of births, rites of passages, weddings, funerals, puberty, and honoring of the deceased. </a:t>
            </a:r>
          </a:p>
          <a:p>
            <a:pPr eaLnBrk="1" hangingPunct="1">
              <a:lnSpc>
                <a:spcPct val="80000"/>
              </a:lnSpc>
              <a:buFont typeface="Wingdings" pitchFamily="2" charset="2"/>
              <a:buBlip>
                <a:blip r:embed="rId2"/>
              </a:buBlip>
              <a:defRPr/>
            </a:pPr>
            <a:r>
              <a:rPr lang="en-US" sz="1800" dirty="0" smtClean="0">
                <a:solidFill>
                  <a:srgbClr val="00B0F0"/>
                </a:solidFill>
              </a:rPr>
              <a:t>involves feasts, with music, dance, theatricality and spiritual ceremonies</a:t>
            </a:r>
          </a:p>
          <a:p>
            <a:pPr eaLnBrk="1" hangingPunct="1">
              <a:lnSpc>
                <a:spcPct val="80000"/>
              </a:lnSpc>
              <a:buFont typeface="Wingdings" pitchFamily="2" charset="2"/>
              <a:buBlip>
                <a:blip r:embed="rId2"/>
              </a:buBlip>
              <a:defRPr/>
            </a:pPr>
            <a:r>
              <a:rPr lang="en-US" sz="1800" dirty="0" smtClean="0"/>
              <a:t>Within it, hierarchical relations within and between clans, villages, and nations, are observed and reinforced through the distribution of wealth, dance performances, and other ceremonies. </a:t>
            </a:r>
          </a:p>
          <a:p>
            <a:pPr eaLnBrk="1" hangingPunct="1">
              <a:lnSpc>
                <a:spcPct val="80000"/>
              </a:lnSpc>
              <a:buFont typeface="Wingdings" pitchFamily="2" charset="2"/>
              <a:buBlip>
                <a:blip r:embed="rId2"/>
              </a:buBlip>
              <a:defRPr/>
            </a:pPr>
            <a:r>
              <a:rPr lang="en-US" sz="1800" dirty="0" smtClean="0"/>
              <a:t>Status of any given family is raised not by who has the most resources, but by who distributes the most resources. </a:t>
            </a:r>
          </a:p>
          <a:p>
            <a:pPr eaLnBrk="1" hangingPunct="1">
              <a:lnSpc>
                <a:spcPct val="80000"/>
              </a:lnSpc>
              <a:buFont typeface="Wingdings" pitchFamily="2" charset="2"/>
              <a:buBlip>
                <a:blip r:embed="rId2"/>
              </a:buBlip>
              <a:defRPr/>
            </a:pPr>
            <a:r>
              <a:rPr lang="en-US" sz="1800" dirty="0" smtClean="0"/>
              <a:t>The host demonstrates their wealth and prominence through giving away the resources gathered for the event, which in turn prominent participants reciprocate when they hold their own potlatches</a:t>
            </a:r>
          </a:p>
        </p:txBody>
      </p:sp>
      <p:pic>
        <p:nvPicPr>
          <p:cNvPr id="14340" name="Picture 4" descr="Tlingit Chiefs, Potlatch ceremony in Sitka in 1904"/>
          <p:cNvPicPr>
            <a:picLocks noChangeAspect="1" noChangeArrowheads="1"/>
          </p:cNvPicPr>
          <p:nvPr/>
        </p:nvPicPr>
        <p:blipFill>
          <a:blip r:embed="rId3" cstate="print"/>
          <a:srcRect/>
          <a:stretch>
            <a:fillRect/>
          </a:stretch>
        </p:blipFill>
        <p:spPr bwMode="auto">
          <a:xfrm>
            <a:off x="5865813" y="1600200"/>
            <a:ext cx="3201987" cy="3810000"/>
          </a:xfrm>
          <a:prstGeom prst="rect">
            <a:avLst/>
          </a:prstGeom>
          <a:noFill/>
          <a:ln w="9525">
            <a:noFill/>
            <a:miter lim="800000"/>
            <a:headEnd/>
            <a:tailEnd/>
          </a:ln>
        </p:spPr>
      </p:pic>
      <p:sp>
        <p:nvSpPr>
          <p:cNvPr id="14341" name="Text Box 5"/>
          <p:cNvSpPr txBox="1">
            <a:spLocks noChangeArrowheads="1"/>
          </p:cNvSpPr>
          <p:nvPr/>
        </p:nvSpPr>
        <p:spPr bwMode="auto">
          <a:xfrm>
            <a:off x="5867400" y="5486400"/>
            <a:ext cx="3352800" cy="366713"/>
          </a:xfrm>
          <a:prstGeom prst="rect">
            <a:avLst/>
          </a:prstGeom>
          <a:noFill/>
          <a:ln w="9525">
            <a:noFill/>
            <a:miter lim="800000"/>
            <a:headEnd/>
            <a:tailEnd/>
          </a:ln>
        </p:spPr>
        <p:txBody>
          <a:bodyPr>
            <a:spAutoFit/>
          </a:bodyPr>
          <a:lstStyle/>
          <a:p>
            <a:pPr>
              <a:spcBef>
                <a:spcPct val="50000"/>
              </a:spcBef>
            </a:pPr>
            <a:r>
              <a:rPr lang="en-US"/>
              <a:t>Tlingit chiefs at potlatch, 1904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CA" b="1" smtClean="0"/>
              <a:t>Anti-Potlatch Legislation 1884</a:t>
            </a:r>
            <a:endParaRPr lang="en-US" smtClean="0"/>
          </a:p>
        </p:txBody>
      </p:sp>
      <p:sp>
        <p:nvSpPr>
          <p:cNvPr id="50179" name="Rectangle 3"/>
          <p:cNvSpPr>
            <a:spLocks noGrp="1" noChangeArrowheads="1"/>
          </p:cNvSpPr>
          <p:nvPr>
            <p:ph idx="1"/>
          </p:nvPr>
        </p:nvSpPr>
        <p:spPr>
          <a:xfrm>
            <a:off x="457200" y="1600200"/>
            <a:ext cx="4419600" cy="4530725"/>
          </a:xfrm>
        </p:spPr>
        <p:txBody>
          <a:bodyPr>
            <a:normAutofit lnSpcReduction="10000"/>
          </a:bodyPr>
          <a:lstStyle/>
          <a:p>
            <a:pPr eaLnBrk="1" hangingPunct="1">
              <a:lnSpc>
                <a:spcPct val="80000"/>
              </a:lnSpc>
              <a:buFont typeface="Wingdings" pitchFamily="2" charset="2"/>
              <a:buBlip>
                <a:blip r:embed="rId2"/>
              </a:buBlip>
              <a:defRPr/>
            </a:pPr>
            <a:r>
              <a:rPr lang="en-CA" sz="2400" dirty="0" smtClean="0"/>
              <a:t>Parliament outlawed the potlatch which was the primary social, economic and political expression of some Aboriginal cultures.  </a:t>
            </a:r>
          </a:p>
          <a:p>
            <a:pPr eaLnBrk="1" hangingPunct="1">
              <a:lnSpc>
                <a:spcPct val="80000"/>
              </a:lnSpc>
              <a:buFont typeface="Wingdings" pitchFamily="2" charset="2"/>
              <a:buBlip>
                <a:blip r:embed="rId2"/>
              </a:buBlip>
              <a:defRPr/>
            </a:pPr>
            <a:r>
              <a:rPr lang="en-CA" sz="2400" dirty="0" smtClean="0"/>
              <a:t>Can be seen as some Aboriginal peoples as being devastating to the community: Going into debt to prove wealth.  </a:t>
            </a:r>
          </a:p>
          <a:p>
            <a:pPr lvl="1" eaLnBrk="1" hangingPunct="1">
              <a:lnSpc>
                <a:spcPct val="80000"/>
              </a:lnSpc>
              <a:buFont typeface="Wingdings" pitchFamily="2" charset="2"/>
              <a:buChar char="§"/>
              <a:defRPr/>
            </a:pPr>
            <a:r>
              <a:rPr lang="en-CA" sz="2000" dirty="0" smtClean="0"/>
              <a:t>It is the government’s job to stop harmful practices.</a:t>
            </a:r>
          </a:p>
          <a:p>
            <a:pPr eaLnBrk="1" hangingPunct="1">
              <a:lnSpc>
                <a:spcPct val="80000"/>
              </a:lnSpc>
              <a:buFont typeface="Wingdings" pitchFamily="2" charset="2"/>
              <a:buBlip>
                <a:blip r:embed="rId2"/>
              </a:buBlip>
              <a:defRPr/>
            </a:pPr>
            <a:r>
              <a:rPr lang="en-US" sz="2400" dirty="0" smtClean="0">
                <a:solidFill>
                  <a:srgbClr val="00B0F0"/>
                </a:solidFill>
              </a:rPr>
              <a:t>1951 Parliament repeals laws prohibiting potlatch and land claims activity.</a:t>
            </a:r>
          </a:p>
        </p:txBody>
      </p:sp>
      <p:pic>
        <p:nvPicPr>
          <p:cNvPr id="23556" name="Picture 4" descr="potlatch alaska"/>
          <p:cNvPicPr>
            <a:picLocks noChangeAspect="1" noChangeArrowheads="1"/>
          </p:cNvPicPr>
          <p:nvPr/>
        </p:nvPicPr>
        <p:blipFill>
          <a:blip r:embed="rId3" cstate="print"/>
          <a:srcRect/>
          <a:stretch>
            <a:fillRect/>
          </a:stretch>
        </p:blipFill>
        <p:spPr bwMode="auto">
          <a:xfrm>
            <a:off x="5029200" y="1524000"/>
            <a:ext cx="3884613" cy="2255838"/>
          </a:xfrm>
          <a:prstGeom prst="rect">
            <a:avLst/>
          </a:prstGeom>
          <a:noFill/>
          <a:ln w="9525">
            <a:noFill/>
            <a:miter lim="800000"/>
            <a:headEnd/>
            <a:tailEnd/>
          </a:ln>
        </p:spPr>
      </p:pic>
      <p:pic>
        <p:nvPicPr>
          <p:cNvPr id="23557" name="Picture 5" descr="songhees potlatch 1895"/>
          <p:cNvPicPr>
            <a:picLocks noChangeAspect="1" noChangeArrowheads="1"/>
          </p:cNvPicPr>
          <p:nvPr/>
        </p:nvPicPr>
        <p:blipFill>
          <a:blip r:embed="rId4" cstate="print"/>
          <a:srcRect/>
          <a:stretch>
            <a:fillRect/>
          </a:stretch>
        </p:blipFill>
        <p:spPr bwMode="auto">
          <a:xfrm>
            <a:off x="5029200" y="3886200"/>
            <a:ext cx="4114800" cy="261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b="1" smtClean="0"/>
              <a:t>The Pass System</a:t>
            </a:r>
            <a:endParaRPr lang="en-US" smtClean="0"/>
          </a:p>
        </p:txBody>
      </p:sp>
      <p:sp>
        <p:nvSpPr>
          <p:cNvPr id="52227" name="Rectangle 3"/>
          <p:cNvSpPr>
            <a:spLocks noGrp="1" noChangeArrowheads="1"/>
          </p:cNvSpPr>
          <p:nvPr>
            <p:ph idx="1"/>
          </p:nvPr>
        </p:nvSpPr>
        <p:spPr>
          <a:xfrm>
            <a:off x="152400" y="1600200"/>
            <a:ext cx="4419600" cy="4530725"/>
          </a:xfrm>
        </p:spPr>
        <p:txBody>
          <a:bodyPr/>
          <a:lstStyle/>
          <a:p>
            <a:pPr eaLnBrk="1" hangingPunct="1">
              <a:lnSpc>
                <a:spcPct val="80000"/>
              </a:lnSpc>
              <a:buFont typeface="Wingdings" pitchFamily="2" charset="2"/>
              <a:buBlip>
                <a:blip r:embed="rId2"/>
              </a:buBlip>
              <a:defRPr/>
            </a:pPr>
            <a:r>
              <a:rPr lang="en-US" sz="2000" dirty="0" smtClean="0"/>
              <a:t>The Pass System was instituted during the Northwest Resistance years. </a:t>
            </a:r>
          </a:p>
          <a:p>
            <a:pPr eaLnBrk="1" hangingPunct="1">
              <a:lnSpc>
                <a:spcPct val="80000"/>
              </a:lnSpc>
              <a:buFont typeface="Wingdings" pitchFamily="2" charset="2"/>
              <a:buBlip>
                <a:blip r:embed="rId2"/>
              </a:buBlip>
              <a:defRPr/>
            </a:pPr>
            <a:r>
              <a:rPr lang="en-US" sz="2000" dirty="0" smtClean="0"/>
              <a:t>It was to be a temporary measure during the events of 1885 to control and monitor Indian people and keep them from joining the Resistance</a:t>
            </a:r>
          </a:p>
          <a:p>
            <a:pPr eaLnBrk="1" hangingPunct="1">
              <a:lnSpc>
                <a:spcPct val="80000"/>
              </a:lnSpc>
              <a:buFont typeface="Wingdings" pitchFamily="2" charset="2"/>
              <a:buBlip>
                <a:blip r:embed="rId2"/>
              </a:buBlip>
              <a:defRPr/>
            </a:pPr>
            <a:r>
              <a:rPr lang="en-US" sz="2000" dirty="0" smtClean="0">
                <a:solidFill>
                  <a:schemeClr val="tx2">
                    <a:lumMod val="50000"/>
                  </a:schemeClr>
                </a:solidFill>
              </a:rPr>
              <a:t>Indian people were restricted to their Reserves </a:t>
            </a:r>
          </a:p>
          <a:p>
            <a:pPr eaLnBrk="1" hangingPunct="1">
              <a:lnSpc>
                <a:spcPct val="80000"/>
              </a:lnSpc>
              <a:buFont typeface="Wingdings" pitchFamily="2" charset="2"/>
              <a:buBlip>
                <a:blip r:embed="rId2"/>
              </a:buBlip>
              <a:defRPr/>
            </a:pPr>
            <a:r>
              <a:rPr lang="en-US" sz="2000" dirty="0" smtClean="0">
                <a:solidFill>
                  <a:schemeClr val="tx2">
                    <a:lumMod val="50000"/>
                  </a:schemeClr>
                </a:solidFill>
              </a:rPr>
              <a:t>If they wanted to leave, they had to get permission from the Indian Agent </a:t>
            </a:r>
          </a:p>
          <a:p>
            <a:pPr eaLnBrk="1" hangingPunct="1">
              <a:lnSpc>
                <a:spcPct val="80000"/>
              </a:lnSpc>
              <a:buFont typeface="Wingdings" pitchFamily="2" charset="2"/>
              <a:buBlip>
                <a:blip r:embed="rId2"/>
              </a:buBlip>
              <a:defRPr/>
            </a:pPr>
            <a:r>
              <a:rPr lang="en-US" sz="2000" dirty="0" smtClean="0">
                <a:solidFill>
                  <a:schemeClr val="tx2">
                    <a:lumMod val="50000"/>
                  </a:schemeClr>
                </a:solidFill>
              </a:rPr>
              <a:t>An Indian person who was absent from the Reserve without a Pass was classified as a criminal</a:t>
            </a:r>
          </a:p>
        </p:txBody>
      </p:sp>
      <p:sp>
        <p:nvSpPr>
          <p:cNvPr id="52228" name="Rectangle 4"/>
          <p:cNvSpPr>
            <a:spLocks noChangeArrowheads="1"/>
          </p:cNvSpPr>
          <p:nvPr/>
        </p:nvSpPr>
        <p:spPr bwMode="auto">
          <a:xfrm>
            <a:off x="4572000" y="4114800"/>
            <a:ext cx="4267200" cy="2289175"/>
          </a:xfrm>
          <a:prstGeom prst="rect">
            <a:avLst/>
          </a:prstGeom>
          <a:noFill/>
          <a:ln w="9525">
            <a:noFill/>
            <a:miter lim="800000"/>
            <a:headEnd/>
            <a:tailEnd/>
          </a:ln>
          <a:effectLst/>
        </p:spPr>
        <p:txBody>
          <a:bodyPr>
            <a:spAutoFit/>
          </a:bodyPr>
          <a:lstStyle/>
          <a:p>
            <a:pPr marL="228600" indent="-228600">
              <a:buFontTx/>
              <a:buChar char="•"/>
              <a:defRPr/>
            </a:pPr>
            <a:r>
              <a:rPr lang="en-US">
                <a:effectLst>
                  <a:outerShdw blurRad="38100" dist="38100" dir="2700000" algn="tl">
                    <a:srgbClr val="000000"/>
                  </a:outerShdw>
                </a:effectLst>
              </a:rPr>
              <a:t>Neither the Indian Act nor any other Federal legislation empowered the Department to institute such a system</a:t>
            </a:r>
          </a:p>
          <a:p>
            <a:pPr marL="228600" indent="-228600">
              <a:buFontTx/>
              <a:buChar char="•"/>
              <a:defRPr/>
            </a:pPr>
            <a:r>
              <a:rPr lang="en-US">
                <a:effectLst>
                  <a:outerShdw blurRad="38100" dist="38100" dir="2700000" algn="tl">
                    <a:srgbClr val="000000"/>
                  </a:outerShdw>
                </a:effectLst>
              </a:rPr>
              <a:t>The Pass system was still in use in the Treaty 4, 5 and 7 areas as late as the mid 1930's</a:t>
            </a:r>
          </a:p>
          <a:p>
            <a:pPr marL="228600" indent="-228600">
              <a:buFontTx/>
              <a:buChar char="•"/>
              <a:defRPr/>
            </a:pPr>
            <a:r>
              <a:rPr lang="en-US">
                <a:effectLst>
                  <a:outerShdw blurRad="38100" dist="38100" dir="2700000" algn="tl">
                    <a:srgbClr val="000000"/>
                  </a:outerShdw>
                </a:effectLst>
              </a:rPr>
              <a:t>It was removed from the Indian Act in 1951</a:t>
            </a:r>
          </a:p>
        </p:txBody>
      </p:sp>
      <p:pic>
        <p:nvPicPr>
          <p:cNvPr id="24581" name="Picture 5" descr="aboriginals"/>
          <p:cNvPicPr>
            <a:picLocks noChangeAspect="1" noChangeArrowheads="1"/>
          </p:cNvPicPr>
          <p:nvPr/>
        </p:nvPicPr>
        <p:blipFill>
          <a:blip r:embed="rId3" cstate="print"/>
          <a:srcRect/>
          <a:stretch>
            <a:fillRect/>
          </a:stretch>
        </p:blipFill>
        <p:spPr bwMode="auto">
          <a:xfrm>
            <a:off x="4876800" y="1371600"/>
            <a:ext cx="2995613" cy="263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t>Reserves</a:t>
            </a:r>
          </a:p>
        </p:txBody>
      </p:sp>
      <p:sp>
        <p:nvSpPr>
          <p:cNvPr id="58371" name="Rectangle 3"/>
          <p:cNvSpPr>
            <a:spLocks noGrp="1" noChangeArrowheads="1"/>
          </p:cNvSpPr>
          <p:nvPr>
            <p:ph idx="1"/>
          </p:nvPr>
        </p:nvSpPr>
        <p:spPr>
          <a:xfrm>
            <a:off x="457200" y="1371600"/>
            <a:ext cx="4572000" cy="5029200"/>
          </a:xfrm>
        </p:spPr>
        <p:txBody>
          <a:bodyPr/>
          <a:lstStyle/>
          <a:p>
            <a:pPr eaLnBrk="1" hangingPunct="1">
              <a:lnSpc>
                <a:spcPct val="80000"/>
              </a:lnSpc>
              <a:buFont typeface="Wingdings" pitchFamily="2" charset="2"/>
              <a:buBlip>
                <a:blip r:embed="rId2"/>
              </a:buBlip>
              <a:defRPr/>
            </a:pPr>
            <a:r>
              <a:rPr lang="en-US" sz="2400" dirty="0" smtClean="0"/>
              <a:t>The more pressure there was for settlement of Western Canada, the more the government pressured Indian people to settle on Reserves</a:t>
            </a:r>
          </a:p>
          <a:p>
            <a:pPr eaLnBrk="1" hangingPunct="1">
              <a:lnSpc>
                <a:spcPct val="80000"/>
              </a:lnSpc>
              <a:buFont typeface="Wingdings" pitchFamily="2" charset="2"/>
              <a:buBlip>
                <a:blip r:embed="rId2"/>
              </a:buBlip>
              <a:defRPr/>
            </a:pPr>
            <a:r>
              <a:rPr lang="en-US" sz="2400" b="1" dirty="0" smtClean="0"/>
              <a:t>Land controlled by the government</a:t>
            </a:r>
          </a:p>
          <a:p>
            <a:pPr eaLnBrk="1" hangingPunct="1">
              <a:lnSpc>
                <a:spcPct val="80000"/>
              </a:lnSpc>
              <a:buFont typeface="Wingdings" pitchFamily="2" charset="2"/>
              <a:buBlip>
                <a:blip r:embed="rId2"/>
              </a:buBlip>
              <a:defRPr/>
            </a:pPr>
            <a:r>
              <a:rPr lang="en-US" sz="2400" dirty="0" smtClean="0"/>
              <a:t>Reserve clusters were kept far enough apart to discourage Bands from forming alliances against the government</a:t>
            </a:r>
          </a:p>
          <a:p>
            <a:pPr eaLnBrk="1" hangingPunct="1">
              <a:lnSpc>
                <a:spcPct val="80000"/>
              </a:lnSpc>
              <a:buFont typeface="Wingdings" pitchFamily="2" charset="2"/>
              <a:buBlip>
                <a:blip r:embed="rId2"/>
              </a:buBlip>
              <a:defRPr/>
            </a:pPr>
            <a:r>
              <a:rPr lang="en-US" sz="2400" b="1" dirty="0" smtClean="0"/>
              <a:t>Also kept far from the rest of Canadian population, making assimilation difficult</a:t>
            </a:r>
          </a:p>
          <a:p>
            <a:pPr eaLnBrk="1" hangingPunct="1">
              <a:lnSpc>
                <a:spcPct val="80000"/>
              </a:lnSpc>
              <a:buFont typeface="Wingdings" pitchFamily="2" charset="2"/>
              <a:buBlip>
                <a:blip r:embed="rId2"/>
              </a:buBlip>
              <a:defRPr/>
            </a:pPr>
            <a:endParaRPr lang="en-US" sz="2400" dirty="0" smtClean="0"/>
          </a:p>
          <a:p>
            <a:pPr eaLnBrk="1" hangingPunct="1">
              <a:lnSpc>
                <a:spcPct val="80000"/>
              </a:lnSpc>
              <a:buFont typeface="Wingdings" pitchFamily="2" charset="2"/>
              <a:buBlip>
                <a:blip r:embed="rId2"/>
              </a:buBlip>
              <a:defRPr/>
            </a:pPr>
            <a:endParaRPr lang="en-US" sz="2400" dirty="0" smtClean="0"/>
          </a:p>
        </p:txBody>
      </p:sp>
      <p:pic>
        <p:nvPicPr>
          <p:cNvPr id="15364" name="Picture 4" descr="reservation-canada"/>
          <p:cNvPicPr>
            <a:picLocks noChangeAspect="1" noChangeArrowheads="1"/>
          </p:cNvPicPr>
          <p:nvPr/>
        </p:nvPicPr>
        <p:blipFill>
          <a:blip r:embed="rId3" cstate="print"/>
          <a:srcRect/>
          <a:stretch>
            <a:fillRect/>
          </a:stretch>
        </p:blipFill>
        <p:spPr bwMode="auto">
          <a:xfrm>
            <a:off x="4953000" y="1828800"/>
            <a:ext cx="4191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t>Indian Agents</a:t>
            </a:r>
          </a:p>
        </p:txBody>
      </p:sp>
      <p:sp>
        <p:nvSpPr>
          <p:cNvPr id="84995" name="Rectangle 3"/>
          <p:cNvSpPr>
            <a:spLocks noGrp="1" noChangeArrowheads="1"/>
          </p:cNvSpPr>
          <p:nvPr>
            <p:ph idx="1"/>
          </p:nvPr>
        </p:nvSpPr>
        <p:spPr>
          <a:xfrm>
            <a:off x="457200" y="1600200"/>
            <a:ext cx="4495800" cy="4530725"/>
          </a:xfrm>
        </p:spPr>
        <p:txBody>
          <a:bodyPr/>
          <a:lstStyle/>
          <a:p>
            <a:pPr eaLnBrk="1" hangingPunct="1">
              <a:lnSpc>
                <a:spcPct val="80000"/>
              </a:lnSpc>
              <a:buFont typeface="Wingdings" pitchFamily="2" charset="2"/>
              <a:buBlip>
                <a:blip r:embed="rId2"/>
              </a:buBlip>
              <a:defRPr/>
            </a:pPr>
            <a:r>
              <a:rPr lang="en-US" sz="2400" smtClean="0"/>
              <a:t>Indian Agents and Farm Instructors were sent to Reserves</a:t>
            </a:r>
          </a:p>
          <a:p>
            <a:pPr eaLnBrk="1" hangingPunct="1">
              <a:lnSpc>
                <a:spcPct val="80000"/>
              </a:lnSpc>
              <a:buFont typeface="Wingdings" pitchFamily="2" charset="2"/>
              <a:buBlip>
                <a:blip r:embed="rId2"/>
              </a:buBlip>
              <a:defRPr/>
            </a:pPr>
            <a:r>
              <a:rPr lang="en-US" sz="2400" smtClean="0"/>
              <a:t> Life on the Reserves centred around them -- they lived on Reserves and made all decisions:</a:t>
            </a:r>
          </a:p>
          <a:p>
            <a:pPr lvl="1" eaLnBrk="1" hangingPunct="1">
              <a:lnSpc>
                <a:spcPct val="80000"/>
              </a:lnSpc>
              <a:buFont typeface="Wingdings" pitchFamily="2" charset="2"/>
              <a:buChar char="§"/>
              <a:defRPr/>
            </a:pPr>
            <a:r>
              <a:rPr lang="en-US" sz="2000" smtClean="0"/>
              <a:t>they provided family and marriage counseling</a:t>
            </a:r>
          </a:p>
          <a:p>
            <a:pPr lvl="1" eaLnBrk="1" hangingPunct="1">
              <a:lnSpc>
                <a:spcPct val="80000"/>
              </a:lnSpc>
              <a:buFont typeface="Wingdings" pitchFamily="2" charset="2"/>
              <a:buChar char="§"/>
              <a:defRPr/>
            </a:pPr>
            <a:r>
              <a:rPr lang="en-US" sz="2000" smtClean="0"/>
              <a:t>they married and buried people </a:t>
            </a:r>
          </a:p>
          <a:p>
            <a:pPr lvl="1" eaLnBrk="1" hangingPunct="1">
              <a:lnSpc>
                <a:spcPct val="80000"/>
              </a:lnSpc>
              <a:buFont typeface="Wingdings" pitchFamily="2" charset="2"/>
              <a:buChar char="§"/>
              <a:defRPr/>
            </a:pPr>
            <a:r>
              <a:rPr lang="en-US" sz="2000" smtClean="0"/>
              <a:t>they kept law and order</a:t>
            </a:r>
          </a:p>
          <a:p>
            <a:pPr lvl="1" eaLnBrk="1" hangingPunct="1">
              <a:lnSpc>
                <a:spcPct val="80000"/>
              </a:lnSpc>
              <a:buFont typeface="Wingdings" pitchFamily="2" charset="2"/>
              <a:buChar char="§"/>
              <a:defRPr/>
            </a:pPr>
            <a:r>
              <a:rPr lang="en-US" sz="2000" smtClean="0"/>
              <a:t>they did the work of the public health nurse</a:t>
            </a:r>
          </a:p>
          <a:p>
            <a:pPr lvl="1" eaLnBrk="1" hangingPunct="1">
              <a:lnSpc>
                <a:spcPct val="80000"/>
              </a:lnSpc>
              <a:buFont typeface="Wingdings" pitchFamily="2" charset="2"/>
              <a:buChar char="§"/>
              <a:defRPr/>
            </a:pPr>
            <a:r>
              <a:rPr lang="en-US" sz="2000" smtClean="0"/>
              <a:t>sometimes they filled in as the teacher</a:t>
            </a:r>
          </a:p>
        </p:txBody>
      </p:sp>
      <p:pic>
        <p:nvPicPr>
          <p:cNvPr id="16388" name="Picture 4" descr="Indian Agent"/>
          <p:cNvPicPr>
            <a:picLocks noChangeAspect="1" noChangeArrowheads="1"/>
          </p:cNvPicPr>
          <p:nvPr/>
        </p:nvPicPr>
        <p:blipFill>
          <a:blip r:embed="rId3" cstate="print"/>
          <a:srcRect/>
          <a:stretch>
            <a:fillRect/>
          </a:stretch>
        </p:blipFill>
        <p:spPr bwMode="auto">
          <a:xfrm>
            <a:off x="5105400" y="1828800"/>
            <a:ext cx="381635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anti-canada"/>
          <p:cNvPicPr>
            <a:picLocks noChangeAspect="1" noChangeArrowheads="1"/>
          </p:cNvPicPr>
          <p:nvPr/>
        </p:nvPicPr>
        <p:blipFill>
          <a:blip r:embed="rId2" cstate="print"/>
          <a:srcRect/>
          <a:stretch>
            <a:fillRect/>
          </a:stretch>
        </p:blipFill>
        <p:spPr bwMode="auto">
          <a:xfrm>
            <a:off x="1524000" y="1866900"/>
            <a:ext cx="6350000" cy="4762500"/>
          </a:xfrm>
          <a:prstGeom prst="rect">
            <a:avLst/>
          </a:prstGeom>
          <a:noFill/>
          <a:ln w="9525">
            <a:noFill/>
            <a:miter lim="800000"/>
            <a:headEnd/>
            <a:tailEnd/>
          </a:ln>
        </p:spPr>
      </p:pic>
      <p:sp>
        <p:nvSpPr>
          <p:cNvPr id="2050" name="Rectangle 2"/>
          <p:cNvSpPr>
            <a:spLocks noGrp="1" noChangeArrowheads="1"/>
          </p:cNvSpPr>
          <p:nvPr>
            <p:ph type="ctrTitle" sz="quarter"/>
          </p:nvPr>
        </p:nvSpPr>
        <p:spPr>
          <a:xfrm>
            <a:off x="457200" y="228600"/>
            <a:ext cx="8229600" cy="1828800"/>
          </a:xfrm>
        </p:spPr>
        <p:txBody>
          <a:bodyPr/>
          <a:lstStyle/>
          <a:p>
            <a:pPr eaLnBrk="1" hangingPunct="1">
              <a:defRPr/>
            </a:pPr>
            <a:r>
              <a:rPr lang="en-US" smtClean="0"/>
              <a:t>Canadian</a:t>
            </a:r>
            <a:br>
              <a:rPr lang="en-US" smtClean="0"/>
            </a:br>
            <a:r>
              <a:rPr lang="en-US" smtClean="0"/>
              <a:t>Aboriginal Issues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Permit System</a:t>
            </a:r>
          </a:p>
        </p:txBody>
      </p:sp>
      <p:sp>
        <p:nvSpPr>
          <p:cNvPr id="59395" name="Rectangle 3"/>
          <p:cNvSpPr>
            <a:spLocks noGrp="1" noChangeArrowheads="1"/>
          </p:cNvSpPr>
          <p:nvPr>
            <p:ph idx="1"/>
          </p:nvPr>
        </p:nvSpPr>
        <p:spPr>
          <a:xfrm>
            <a:off x="228600" y="1371600"/>
            <a:ext cx="4343400" cy="4530725"/>
          </a:xfrm>
        </p:spPr>
        <p:txBody>
          <a:bodyPr>
            <a:normAutofit lnSpcReduction="10000"/>
          </a:bodyPr>
          <a:lstStyle/>
          <a:p>
            <a:pPr eaLnBrk="1" hangingPunct="1">
              <a:lnSpc>
                <a:spcPct val="80000"/>
              </a:lnSpc>
              <a:buFont typeface="Wingdings" pitchFamily="2" charset="2"/>
              <a:buBlip>
                <a:blip r:embed="rId2"/>
              </a:buBlip>
              <a:defRPr/>
            </a:pPr>
            <a:r>
              <a:rPr lang="en-US" sz="2400" dirty="0" smtClean="0"/>
              <a:t>The Department of Indian Affairs had control over the financial transactions of Indian people </a:t>
            </a:r>
          </a:p>
          <a:p>
            <a:pPr eaLnBrk="1" hangingPunct="1">
              <a:lnSpc>
                <a:spcPct val="80000"/>
              </a:lnSpc>
              <a:buFont typeface="Wingdings" pitchFamily="2" charset="2"/>
              <a:buBlip>
                <a:blip r:embed="rId2"/>
              </a:buBlip>
              <a:defRPr/>
            </a:pPr>
            <a:r>
              <a:rPr lang="en-US" sz="2400" dirty="0" smtClean="0"/>
              <a:t>Sales and purchase transactions were strictly monitored under the Permit system</a:t>
            </a:r>
          </a:p>
          <a:p>
            <a:pPr eaLnBrk="1" hangingPunct="1">
              <a:lnSpc>
                <a:spcPct val="80000"/>
              </a:lnSpc>
              <a:buFont typeface="Wingdings" pitchFamily="2" charset="2"/>
              <a:buBlip>
                <a:blip r:embed="rId2"/>
              </a:buBlip>
              <a:defRPr/>
            </a:pPr>
            <a:r>
              <a:rPr lang="en-US" sz="2400" dirty="0" smtClean="0">
                <a:solidFill>
                  <a:srgbClr val="00B0F0"/>
                </a:solidFill>
              </a:rPr>
              <a:t>Indian people needed a permit to:</a:t>
            </a:r>
          </a:p>
          <a:p>
            <a:pPr lvl="1" eaLnBrk="1" hangingPunct="1">
              <a:lnSpc>
                <a:spcPct val="80000"/>
              </a:lnSpc>
              <a:buFont typeface="Wingdings" pitchFamily="2" charset="2"/>
              <a:buChar char="§"/>
              <a:defRPr/>
            </a:pPr>
            <a:r>
              <a:rPr lang="en-US" sz="2000" dirty="0" smtClean="0">
                <a:solidFill>
                  <a:schemeClr val="tx1">
                    <a:lumMod val="75000"/>
                  </a:schemeClr>
                </a:solidFill>
              </a:rPr>
              <a:t>sell cattle and grain; </a:t>
            </a:r>
          </a:p>
          <a:p>
            <a:pPr lvl="1" eaLnBrk="1" hangingPunct="1">
              <a:lnSpc>
                <a:spcPct val="80000"/>
              </a:lnSpc>
              <a:buFont typeface="Wingdings" pitchFamily="2" charset="2"/>
              <a:buChar char="§"/>
              <a:defRPr/>
            </a:pPr>
            <a:r>
              <a:rPr lang="en-US" sz="2000" dirty="0" smtClean="0">
                <a:solidFill>
                  <a:schemeClr val="tx1">
                    <a:lumMod val="75000"/>
                  </a:schemeClr>
                </a:solidFill>
              </a:rPr>
              <a:t>sell a load of hay, firewood, lime, charcoal; </a:t>
            </a:r>
          </a:p>
          <a:p>
            <a:pPr lvl="1" eaLnBrk="1" hangingPunct="1">
              <a:lnSpc>
                <a:spcPct val="80000"/>
              </a:lnSpc>
              <a:buFont typeface="Wingdings" pitchFamily="2" charset="2"/>
              <a:buChar char="§"/>
              <a:defRPr/>
            </a:pPr>
            <a:r>
              <a:rPr lang="en-US" sz="2000" dirty="0" smtClean="0">
                <a:solidFill>
                  <a:schemeClr val="tx1">
                    <a:lumMod val="75000"/>
                  </a:schemeClr>
                </a:solidFill>
              </a:rPr>
              <a:t>sell produce grown on the Reserve; and </a:t>
            </a:r>
          </a:p>
          <a:p>
            <a:pPr lvl="1" eaLnBrk="1" hangingPunct="1">
              <a:lnSpc>
                <a:spcPct val="80000"/>
              </a:lnSpc>
              <a:buFont typeface="Wingdings" pitchFamily="2" charset="2"/>
              <a:buChar char="§"/>
              <a:defRPr/>
            </a:pPr>
            <a:r>
              <a:rPr lang="en-US" sz="2000" dirty="0" smtClean="0">
                <a:solidFill>
                  <a:schemeClr val="tx1">
                    <a:lumMod val="75000"/>
                  </a:schemeClr>
                </a:solidFill>
              </a:rPr>
              <a:t>buy groceries or clothes. </a:t>
            </a:r>
          </a:p>
        </p:txBody>
      </p:sp>
      <p:pic>
        <p:nvPicPr>
          <p:cNvPr id="17412" name="Picture 4" descr="Indian Agent Nova Scotia"/>
          <p:cNvPicPr>
            <a:picLocks noChangeAspect="1" noChangeArrowheads="1"/>
          </p:cNvPicPr>
          <p:nvPr/>
        </p:nvPicPr>
        <p:blipFill>
          <a:blip r:embed="rId3" cstate="print"/>
          <a:srcRect/>
          <a:stretch>
            <a:fillRect/>
          </a:stretch>
        </p:blipFill>
        <p:spPr bwMode="auto">
          <a:xfrm>
            <a:off x="4648200" y="1277938"/>
            <a:ext cx="4267200" cy="2609850"/>
          </a:xfrm>
          <a:prstGeom prst="rect">
            <a:avLst/>
          </a:prstGeom>
          <a:noFill/>
          <a:ln w="9525">
            <a:noFill/>
            <a:miter lim="800000"/>
            <a:headEnd/>
            <a:tailEnd/>
          </a:ln>
        </p:spPr>
      </p:pic>
      <p:sp>
        <p:nvSpPr>
          <p:cNvPr id="59397" name="Rectangle 5"/>
          <p:cNvSpPr>
            <a:spLocks noChangeArrowheads="1"/>
          </p:cNvSpPr>
          <p:nvPr/>
        </p:nvSpPr>
        <p:spPr bwMode="auto">
          <a:xfrm>
            <a:off x="4495800" y="4114800"/>
            <a:ext cx="4572000" cy="2563813"/>
          </a:xfrm>
          <a:prstGeom prst="rect">
            <a:avLst/>
          </a:prstGeom>
          <a:noFill/>
          <a:ln w="9525">
            <a:noFill/>
            <a:miter lim="800000"/>
            <a:headEnd/>
            <a:tailEnd/>
          </a:ln>
          <a:effectLst/>
        </p:spPr>
        <p:txBody>
          <a:bodyPr>
            <a:spAutoFit/>
          </a:bodyPr>
          <a:lstStyle/>
          <a:p>
            <a:pPr marL="228600" indent="-228600">
              <a:buFontTx/>
              <a:buChar char="•"/>
              <a:defRPr/>
            </a:pPr>
            <a:r>
              <a:rPr lang="en-US" dirty="0">
                <a:effectLst>
                  <a:outerShdw blurRad="38100" dist="38100" dir="2700000" algn="tl">
                    <a:srgbClr val="000000"/>
                  </a:outerShdw>
                </a:effectLst>
              </a:rPr>
              <a:t>   As Bands began to adopt elected forms of governments in the 1950's and 60's they began to acquire more authority and eventually superseded the Indian Agent</a:t>
            </a:r>
          </a:p>
          <a:p>
            <a:pPr marL="228600" indent="-228600">
              <a:buFontTx/>
              <a:buChar char="•"/>
              <a:defRPr/>
            </a:pPr>
            <a:r>
              <a:rPr lang="en-US" dirty="0">
                <a:effectLst>
                  <a:outerShdw blurRad="38100" dist="38100" dir="2700000" algn="tl">
                    <a:srgbClr val="000000"/>
                  </a:outerShdw>
                </a:effectLst>
              </a:rPr>
              <a:t>The Permit system gradually disappeared. </a:t>
            </a:r>
          </a:p>
          <a:p>
            <a:pPr marL="228600" indent="-228600">
              <a:buFontTx/>
              <a:buChar char="•"/>
              <a:defRPr/>
            </a:pPr>
            <a:r>
              <a:rPr lang="en-US" dirty="0">
                <a:effectLst>
                  <a:outerShdw blurRad="38100" dist="38100" dir="2700000" algn="tl">
                    <a:srgbClr val="000000"/>
                  </a:outerShdw>
                </a:effectLst>
              </a:rPr>
              <a:t>However, </a:t>
            </a:r>
            <a:r>
              <a:rPr lang="en-US" dirty="0">
                <a:solidFill>
                  <a:srgbClr val="00B0F0"/>
                </a:solidFill>
                <a:effectLst>
                  <a:outerShdw blurRad="38100" dist="38100" dir="2700000" algn="tl">
                    <a:srgbClr val="000000"/>
                  </a:outerShdw>
                </a:effectLst>
              </a:rPr>
              <a:t>it remained in the Indian Act until 1995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Residential Schools</a:t>
            </a:r>
          </a:p>
        </p:txBody>
      </p:sp>
      <p:sp>
        <p:nvSpPr>
          <p:cNvPr id="60419" name="Rectangle 3"/>
          <p:cNvSpPr>
            <a:spLocks noGrp="1" noChangeArrowheads="1"/>
          </p:cNvSpPr>
          <p:nvPr>
            <p:ph idx="1"/>
          </p:nvPr>
        </p:nvSpPr>
        <p:spPr>
          <a:xfrm>
            <a:off x="457200" y="1371600"/>
            <a:ext cx="3733800" cy="4530725"/>
          </a:xfrm>
        </p:spPr>
        <p:txBody>
          <a:bodyPr>
            <a:normAutofit fontScale="92500" lnSpcReduction="10000"/>
          </a:bodyPr>
          <a:lstStyle/>
          <a:p>
            <a:pPr eaLnBrk="1" hangingPunct="1">
              <a:lnSpc>
                <a:spcPct val="80000"/>
              </a:lnSpc>
              <a:buFont typeface="Wingdings" pitchFamily="2" charset="2"/>
              <a:buBlip>
                <a:blip r:embed="rId2"/>
              </a:buBlip>
              <a:defRPr/>
            </a:pPr>
            <a:r>
              <a:rPr lang="en-US" sz="2800" dirty="0" smtClean="0"/>
              <a:t>Before contact with Europeans, First Nations had their own educational processes. The goal was to become responsible members of society.</a:t>
            </a:r>
          </a:p>
          <a:p>
            <a:pPr eaLnBrk="1" hangingPunct="1">
              <a:lnSpc>
                <a:spcPct val="80000"/>
              </a:lnSpc>
              <a:buFont typeface="Wingdings" pitchFamily="2" charset="2"/>
              <a:buBlip>
                <a:blip r:embed="rId2"/>
              </a:buBlip>
              <a:defRPr/>
            </a:pPr>
            <a:r>
              <a:rPr lang="en-US" sz="2800" b="1" dirty="0" smtClean="0"/>
              <a:t>Education was considered a life-long process. Elders were the transmitters of knowledge and wisdom.</a:t>
            </a:r>
          </a:p>
        </p:txBody>
      </p:sp>
      <p:sp>
        <p:nvSpPr>
          <p:cNvPr id="60421" name="Rectangle 5"/>
          <p:cNvSpPr>
            <a:spLocks noChangeArrowheads="1"/>
          </p:cNvSpPr>
          <p:nvPr/>
        </p:nvSpPr>
        <p:spPr bwMode="auto">
          <a:xfrm>
            <a:off x="4267200" y="4419600"/>
            <a:ext cx="4876800" cy="3282950"/>
          </a:xfrm>
          <a:prstGeom prst="rect">
            <a:avLst/>
          </a:prstGeom>
          <a:noFill/>
          <a:ln w="9525">
            <a:noFill/>
            <a:miter lim="800000"/>
            <a:headEnd/>
            <a:tailEnd/>
          </a:ln>
          <a:effectLst/>
        </p:spPr>
        <p:txBody>
          <a:bodyPr>
            <a:spAutoFit/>
          </a:bodyPr>
          <a:lstStyle/>
          <a:p>
            <a:pPr>
              <a:defRPr/>
            </a:pPr>
            <a:r>
              <a:rPr lang="en-US" sz="2400">
                <a:effectLst>
                  <a:outerShdw blurRad="38100" dist="38100" dir="2700000" algn="tl">
                    <a:srgbClr val="000000"/>
                  </a:outerShdw>
                </a:effectLst>
              </a:rPr>
              <a:t>Traditional Indian cultures exhibited a close relationship with the environment and learning the relationship with nature was an essential component of a child's upbringing.</a:t>
            </a:r>
          </a:p>
          <a:p>
            <a:pPr>
              <a:defRPr/>
            </a:pPr>
            <a:endParaRPr lang="en-US" sz="2400">
              <a:effectLst>
                <a:outerShdw blurRad="38100" dist="38100" dir="2700000" algn="tl">
                  <a:srgbClr val="000000"/>
                </a:outerShdw>
              </a:effectLst>
            </a:endParaRPr>
          </a:p>
          <a:p>
            <a:pPr eaLnBrk="1" hangingPunct="1">
              <a:lnSpc>
                <a:spcPct val="80000"/>
              </a:lnSpc>
              <a:spcBef>
                <a:spcPct val="50000"/>
              </a:spcBef>
              <a:buClr>
                <a:schemeClr val="hlink"/>
              </a:buClr>
              <a:buSzPct val="90000"/>
              <a:buFont typeface="Wingdings" pitchFamily="2" charset="2"/>
              <a:buBlip>
                <a:blip r:embed="rId2"/>
              </a:buBlip>
              <a:defRPr/>
            </a:pPr>
            <a:endParaRPr lang="en-US" sz="3200">
              <a:effectLst>
                <a:outerShdw blurRad="38100" dist="38100" dir="2700000" algn="tl">
                  <a:srgbClr val="000000"/>
                </a:outerShdw>
              </a:effectLst>
            </a:endParaRPr>
          </a:p>
        </p:txBody>
      </p:sp>
      <p:pic>
        <p:nvPicPr>
          <p:cNvPr id="18437" name="Picture 6" descr="mission residential school"/>
          <p:cNvPicPr>
            <a:picLocks noChangeAspect="1" noChangeArrowheads="1"/>
          </p:cNvPicPr>
          <p:nvPr/>
        </p:nvPicPr>
        <p:blipFill>
          <a:blip r:embed="rId3" cstate="print"/>
          <a:srcRect/>
          <a:stretch>
            <a:fillRect/>
          </a:stretch>
        </p:blipFill>
        <p:spPr bwMode="auto">
          <a:xfrm>
            <a:off x="4267200" y="1371600"/>
            <a:ext cx="4495800" cy="292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3315" name="Text Box 3"/>
          <p:cNvSpPr txBox="1">
            <a:spLocks noChangeArrowheads="1"/>
          </p:cNvSpPr>
          <p:nvPr/>
        </p:nvSpPr>
        <p:spPr bwMode="auto">
          <a:xfrm>
            <a:off x="228600" y="914400"/>
            <a:ext cx="8686800" cy="4110038"/>
          </a:xfrm>
          <a:prstGeom prst="rect">
            <a:avLst/>
          </a:prstGeom>
          <a:noFill/>
          <a:ln w="9525">
            <a:noFill/>
            <a:miter lim="800000"/>
            <a:headEnd/>
            <a:tailEnd/>
          </a:ln>
          <a:effectLst/>
        </p:spPr>
        <p:txBody>
          <a:bodyPr>
            <a:spAutoFit/>
          </a:bodyPr>
          <a:lstStyle/>
          <a:p>
            <a:pPr marL="457200" indent="-457200">
              <a:spcBef>
                <a:spcPct val="50000"/>
              </a:spcBef>
            </a:pPr>
            <a:r>
              <a:rPr lang="en-CA" sz="3600" b="1">
                <a:solidFill>
                  <a:srgbClr val="6600CC"/>
                </a:solidFill>
                <a:latin typeface="Arial Narrow" pitchFamily="34" charset="0"/>
              </a:rPr>
              <a:t>1884    </a:t>
            </a:r>
            <a:r>
              <a:rPr lang="en-CA" b="1">
                <a:solidFill>
                  <a:srgbClr val="6600CC"/>
                </a:solidFill>
                <a:latin typeface="Arial Narrow" pitchFamily="34" charset="0"/>
              </a:rPr>
              <a:t>Indian Act amended to assimilate First Nations.</a:t>
            </a:r>
          </a:p>
          <a:p>
            <a:pPr marL="457200" indent="-457200">
              <a:spcBef>
                <a:spcPct val="50000"/>
              </a:spcBef>
              <a:buFontTx/>
              <a:buChar char="-"/>
            </a:pPr>
            <a:r>
              <a:rPr lang="en-CA" b="1">
                <a:latin typeface="Arial Narrow" pitchFamily="34" charset="0"/>
              </a:rPr>
              <a:t>Education in Residential schools.</a:t>
            </a:r>
          </a:p>
          <a:p>
            <a:pPr marL="457200" indent="-457200">
              <a:spcBef>
                <a:spcPct val="50000"/>
              </a:spcBef>
              <a:buFontTx/>
              <a:buChar char="-"/>
            </a:pPr>
            <a:r>
              <a:rPr lang="en-CA" b="1">
                <a:solidFill>
                  <a:schemeClr val="tx2"/>
                </a:solidFill>
                <a:latin typeface="Arial Narrow" pitchFamily="34" charset="0"/>
              </a:rPr>
              <a:t>Anti-Potlatch laws.</a:t>
            </a:r>
          </a:p>
          <a:p>
            <a:pPr marL="457200" indent="-457200">
              <a:spcBef>
                <a:spcPct val="50000"/>
              </a:spcBef>
              <a:buFontTx/>
              <a:buChar char="-"/>
            </a:pPr>
            <a:r>
              <a:rPr lang="en-CA" b="1">
                <a:solidFill>
                  <a:schemeClr val="tx2"/>
                </a:solidFill>
                <a:latin typeface="Arial Narrow" pitchFamily="34" charset="0"/>
              </a:rPr>
              <a:t>By 1895, amended to outlaw all dances, ceremonies and festivals that involve wounding animals, giving away money or goods.</a:t>
            </a:r>
          </a:p>
          <a:p>
            <a:pPr marL="457200" indent="-457200">
              <a:spcBef>
                <a:spcPct val="50000"/>
              </a:spcBef>
              <a:buFontTx/>
              <a:buChar char="-"/>
            </a:pPr>
            <a:r>
              <a:rPr lang="en-CA" b="1">
                <a:solidFill>
                  <a:schemeClr val="tx2"/>
                </a:solidFill>
                <a:latin typeface="Arial Narrow" pitchFamily="34" charset="0"/>
              </a:rPr>
              <a:t>By 1911, amended to allow municipalities to take portions of reserves away from bands.</a:t>
            </a:r>
          </a:p>
          <a:p>
            <a:pPr marL="457200" indent="-457200">
              <a:spcBef>
                <a:spcPct val="50000"/>
              </a:spcBef>
              <a:buFontTx/>
              <a:buChar char="-"/>
            </a:pPr>
            <a:endParaRPr lang="en-CA" b="1">
              <a:solidFill>
                <a:schemeClr val="tx2"/>
              </a:solidFill>
              <a:latin typeface="Arial Narrow" pitchFamily="34" charset="0"/>
            </a:endParaRPr>
          </a:p>
        </p:txBody>
      </p:sp>
      <p:pic>
        <p:nvPicPr>
          <p:cNvPr id="13316" name="Picture 4"/>
          <p:cNvPicPr>
            <a:picLocks noChangeAspect="1" noChangeArrowheads="1"/>
          </p:cNvPicPr>
          <p:nvPr/>
        </p:nvPicPr>
        <p:blipFill>
          <a:blip r:embed="rId2" cstate="print"/>
          <a:srcRect/>
          <a:stretch>
            <a:fillRect/>
          </a:stretch>
        </p:blipFill>
        <p:spPr bwMode="auto">
          <a:xfrm>
            <a:off x="0" y="533400"/>
            <a:ext cx="9144000" cy="6367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4339" name="Text Box 3"/>
          <p:cNvSpPr txBox="1">
            <a:spLocks noChangeArrowheads="1"/>
          </p:cNvSpPr>
          <p:nvPr/>
        </p:nvSpPr>
        <p:spPr bwMode="auto">
          <a:xfrm>
            <a:off x="228600" y="914400"/>
            <a:ext cx="8686800" cy="1892826"/>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1910   </a:t>
            </a:r>
            <a:r>
              <a:rPr lang="en-CA" b="1" dirty="0" err="1">
                <a:solidFill>
                  <a:schemeClr val="tx2">
                    <a:lumMod val="50000"/>
                  </a:schemeClr>
                </a:solidFill>
                <a:latin typeface="Arial Narrow" pitchFamily="34" charset="0"/>
              </a:rPr>
              <a:t>Wilfrid</a:t>
            </a:r>
            <a:r>
              <a:rPr lang="en-CA" b="1" dirty="0">
                <a:solidFill>
                  <a:schemeClr val="tx2">
                    <a:lumMod val="50000"/>
                  </a:schemeClr>
                </a:solidFill>
                <a:latin typeface="Arial Narrow" pitchFamily="34" charset="0"/>
              </a:rPr>
              <a:t> Laurier visits BC.</a:t>
            </a:r>
          </a:p>
          <a:p>
            <a:pPr marL="457200" indent="-457200">
              <a:spcBef>
                <a:spcPct val="50000"/>
              </a:spcBef>
              <a:buFontTx/>
              <a:buChar char="-"/>
            </a:pPr>
            <a:r>
              <a:rPr lang="en-CA" b="1" dirty="0">
                <a:latin typeface="Arial Narrow" pitchFamily="34" charset="0"/>
              </a:rPr>
              <a:t>Laurier supports the recognition of aboriginal title.</a:t>
            </a:r>
          </a:p>
          <a:p>
            <a:pPr marL="457200" indent="-457200">
              <a:spcBef>
                <a:spcPct val="50000"/>
              </a:spcBef>
              <a:buFontTx/>
              <a:buChar char="-"/>
            </a:pPr>
            <a:r>
              <a:rPr lang="en-CA" b="1" dirty="0">
                <a:latin typeface="Arial Narrow" pitchFamily="34" charset="0"/>
              </a:rPr>
              <a:t>BC government does not support recognition of title.</a:t>
            </a:r>
            <a:endParaRPr lang="en-CA" b="1" dirty="0">
              <a:solidFill>
                <a:schemeClr val="tx2"/>
              </a:solidFill>
              <a:latin typeface="Arial Narrow" pitchFamily="34" charset="0"/>
            </a:endParaRPr>
          </a:p>
          <a:p>
            <a:pPr marL="457200" indent="-457200">
              <a:spcBef>
                <a:spcPct val="50000"/>
              </a:spcBef>
              <a:buFontTx/>
              <a:buChar char="-"/>
            </a:pPr>
            <a:endParaRPr lang="en-CA" b="1" dirty="0">
              <a:solidFill>
                <a:schemeClr val="tx2"/>
              </a:solidFill>
              <a:latin typeface="Arial Narrow" pitchFamily="34" charset="0"/>
            </a:endParaRPr>
          </a:p>
        </p:txBody>
      </p:sp>
      <p:pic>
        <p:nvPicPr>
          <p:cNvPr id="14340" name="Picture 4"/>
          <p:cNvPicPr>
            <a:picLocks noChangeAspect="1" noChangeArrowheads="1"/>
          </p:cNvPicPr>
          <p:nvPr/>
        </p:nvPicPr>
        <p:blipFill>
          <a:blip r:embed="rId2" cstate="print"/>
          <a:srcRect/>
          <a:stretch>
            <a:fillRect/>
          </a:stretch>
        </p:blipFill>
        <p:spPr bwMode="auto">
          <a:xfrm>
            <a:off x="152400" y="2667000"/>
            <a:ext cx="3509963"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5363" name="Text Box 3"/>
          <p:cNvSpPr txBox="1">
            <a:spLocks noChangeArrowheads="1"/>
          </p:cNvSpPr>
          <p:nvPr/>
        </p:nvSpPr>
        <p:spPr bwMode="auto">
          <a:xfrm>
            <a:off x="228600" y="914400"/>
            <a:ext cx="8686800" cy="1338828"/>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1922   </a:t>
            </a:r>
            <a:r>
              <a:rPr lang="en-CA" b="1" dirty="0">
                <a:solidFill>
                  <a:schemeClr val="tx2">
                    <a:lumMod val="50000"/>
                  </a:schemeClr>
                </a:solidFill>
                <a:latin typeface="Arial Narrow" pitchFamily="34" charset="0"/>
              </a:rPr>
              <a:t>Alert Bay Potlatch</a:t>
            </a:r>
          </a:p>
          <a:p>
            <a:pPr marL="457200" indent="-457200">
              <a:spcBef>
                <a:spcPct val="50000"/>
              </a:spcBef>
            </a:pPr>
            <a:r>
              <a:rPr lang="en-CA" b="1" dirty="0">
                <a:solidFill>
                  <a:schemeClr val="tx2"/>
                </a:solidFill>
                <a:latin typeface="Arial Narrow" pitchFamily="34" charset="0"/>
              </a:rPr>
              <a:t>45 people, including an aboriginal chief, are arrested for attending a potlatch.  17 are put in jail and their ceremonial regalia is illegally seized.</a:t>
            </a:r>
          </a:p>
        </p:txBody>
      </p:sp>
      <p:pic>
        <p:nvPicPr>
          <p:cNvPr id="15367" name="Picture 7"/>
          <p:cNvPicPr>
            <a:picLocks noChangeAspect="1" noChangeArrowheads="1"/>
          </p:cNvPicPr>
          <p:nvPr/>
        </p:nvPicPr>
        <p:blipFill>
          <a:blip r:embed="rId2" cstate="print"/>
          <a:srcRect/>
          <a:stretch>
            <a:fillRect/>
          </a:stretch>
        </p:blipFill>
        <p:spPr bwMode="auto">
          <a:xfrm>
            <a:off x="228600" y="2819400"/>
            <a:ext cx="5562600" cy="394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6387" name="Text Box 3"/>
          <p:cNvSpPr txBox="1">
            <a:spLocks noChangeArrowheads="1"/>
          </p:cNvSpPr>
          <p:nvPr/>
        </p:nvSpPr>
        <p:spPr bwMode="auto">
          <a:xfrm>
            <a:off x="228600" y="914400"/>
            <a:ext cx="8686800" cy="1061829"/>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1927   </a:t>
            </a:r>
            <a:r>
              <a:rPr lang="en-CA" b="1" dirty="0">
                <a:solidFill>
                  <a:schemeClr val="tx2">
                    <a:lumMod val="50000"/>
                  </a:schemeClr>
                </a:solidFill>
                <a:latin typeface="Arial Narrow" pitchFamily="34" charset="0"/>
              </a:rPr>
              <a:t>Aboriginals cannot hire lawyers for land claims</a:t>
            </a:r>
          </a:p>
          <a:p>
            <a:pPr marL="457200" indent="-457200">
              <a:spcBef>
                <a:spcPct val="50000"/>
              </a:spcBef>
            </a:pPr>
            <a:r>
              <a:rPr lang="en-CA" b="1" dirty="0">
                <a:solidFill>
                  <a:schemeClr val="tx2"/>
                </a:solidFill>
                <a:latin typeface="Arial Narrow" pitchFamily="34" charset="0"/>
              </a:rPr>
              <a:t>Indian Act amended to block effective court action.</a:t>
            </a:r>
          </a:p>
        </p:txBody>
      </p:sp>
      <p:sp>
        <p:nvSpPr>
          <p:cNvPr id="16389" name="Text Box 5"/>
          <p:cNvSpPr txBox="1">
            <a:spLocks noChangeArrowheads="1"/>
          </p:cNvSpPr>
          <p:nvPr/>
        </p:nvSpPr>
        <p:spPr bwMode="auto">
          <a:xfrm>
            <a:off x="304800" y="2392363"/>
            <a:ext cx="8686800" cy="1061829"/>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1931   </a:t>
            </a:r>
            <a:r>
              <a:rPr lang="en-CA" b="1" dirty="0">
                <a:solidFill>
                  <a:schemeClr val="tx2">
                    <a:lumMod val="50000"/>
                  </a:schemeClr>
                </a:solidFill>
                <a:latin typeface="Arial Narrow" pitchFamily="34" charset="0"/>
              </a:rPr>
              <a:t>Native Brotherhood formed</a:t>
            </a:r>
            <a:r>
              <a:rPr lang="en-CA" b="1" dirty="0">
                <a:solidFill>
                  <a:srgbClr val="6600CC"/>
                </a:solidFill>
                <a:latin typeface="Arial Narrow" pitchFamily="34" charset="0"/>
              </a:rPr>
              <a:t>.</a:t>
            </a:r>
          </a:p>
          <a:p>
            <a:pPr marL="457200" indent="-457200">
              <a:spcBef>
                <a:spcPct val="50000"/>
              </a:spcBef>
            </a:pPr>
            <a:r>
              <a:rPr lang="en-CA" b="1" dirty="0">
                <a:solidFill>
                  <a:schemeClr val="tx2"/>
                </a:solidFill>
                <a:latin typeface="Arial Narrow" pitchFamily="34" charset="0"/>
              </a:rPr>
              <a:t>Aboriginals begin to organize.</a:t>
            </a:r>
          </a:p>
        </p:txBody>
      </p:sp>
      <p:sp>
        <p:nvSpPr>
          <p:cNvPr id="16390" name="Text Box 6"/>
          <p:cNvSpPr txBox="1">
            <a:spLocks noChangeArrowheads="1"/>
          </p:cNvSpPr>
          <p:nvPr/>
        </p:nvSpPr>
        <p:spPr bwMode="auto">
          <a:xfrm>
            <a:off x="228600" y="3810000"/>
            <a:ext cx="8686800" cy="2446824"/>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1949   </a:t>
            </a:r>
            <a:r>
              <a:rPr lang="en-CA" b="1" dirty="0">
                <a:solidFill>
                  <a:schemeClr val="tx2">
                    <a:lumMod val="50000"/>
                  </a:schemeClr>
                </a:solidFill>
                <a:latin typeface="Arial Narrow" pitchFamily="34" charset="0"/>
              </a:rPr>
              <a:t>First Nations can vote in BC (but not Canada)</a:t>
            </a:r>
          </a:p>
          <a:p>
            <a:pPr marL="457200" indent="-457200">
              <a:spcBef>
                <a:spcPct val="50000"/>
              </a:spcBef>
            </a:pPr>
            <a:r>
              <a:rPr lang="en-CA" b="1" dirty="0">
                <a:solidFill>
                  <a:schemeClr val="tx2"/>
                </a:solidFill>
                <a:latin typeface="Arial Narrow" pitchFamily="34" charset="0"/>
              </a:rPr>
              <a:t>After fighting for Canada in WWI and WWII,</a:t>
            </a:r>
            <a:br>
              <a:rPr lang="en-CA" b="1" dirty="0">
                <a:solidFill>
                  <a:schemeClr val="tx2"/>
                </a:solidFill>
                <a:latin typeface="Arial Narrow" pitchFamily="34" charset="0"/>
              </a:rPr>
            </a:br>
            <a:r>
              <a:rPr lang="en-CA" b="1" dirty="0">
                <a:solidFill>
                  <a:schemeClr val="tx2"/>
                </a:solidFill>
                <a:latin typeface="Arial Narrow" pitchFamily="34" charset="0"/>
              </a:rPr>
              <a:t>First Nations can finally vote.</a:t>
            </a:r>
            <a:br>
              <a:rPr lang="en-CA" b="1" dirty="0">
                <a:solidFill>
                  <a:schemeClr val="tx2"/>
                </a:solidFill>
                <a:latin typeface="Arial Narrow" pitchFamily="34" charset="0"/>
              </a:rPr>
            </a:br>
            <a:r>
              <a:rPr lang="en-CA" b="1" dirty="0">
                <a:solidFill>
                  <a:schemeClr val="tx2"/>
                </a:solidFill>
                <a:latin typeface="Arial Narrow" pitchFamily="34" charset="0"/>
              </a:rPr>
              <a:t>Japanese also get the vote.</a:t>
            </a:r>
          </a:p>
          <a:p>
            <a:pPr marL="457200" indent="-457200">
              <a:spcBef>
                <a:spcPct val="50000"/>
              </a:spcBef>
            </a:pPr>
            <a:r>
              <a:rPr lang="en-CA" sz="1800" b="1" dirty="0">
                <a:solidFill>
                  <a:schemeClr val="tx2"/>
                </a:solidFill>
                <a:latin typeface="Arial Narrow" pitchFamily="34" charset="0"/>
              </a:rPr>
              <a:t>WOMEN: 1920 (federal)</a:t>
            </a:r>
          </a:p>
          <a:p>
            <a:pPr marL="457200" indent="-457200">
              <a:spcBef>
                <a:spcPct val="50000"/>
              </a:spcBef>
            </a:pPr>
            <a:r>
              <a:rPr lang="en-CA" sz="1800" b="1" dirty="0">
                <a:solidFill>
                  <a:schemeClr val="tx2"/>
                </a:solidFill>
                <a:latin typeface="Arial Narrow" pitchFamily="34" charset="0"/>
              </a:rPr>
              <a:t>Some groups, such as </a:t>
            </a:r>
            <a:r>
              <a:rPr lang="en-CA" sz="1800" b="1" dirty="0" err="1">
                <a:solidFill>
                  <a:schemeClr val="tx2"/>
                </a:solidFill>
                <a:latin typeface="Arial Narrow" pitchFamily="34" charset="0"/>
              </a:rPr>
              <a:t>Doukhabours</a:t>
            </a:r>
            <a:r>
              <a:rPr lang="en-CA" sz="1800" b="1" dirty="0">
                <a:solidFill>
                  <a:schemeClr val="tx2"/>
                </a:solidFill>
                <a:latin typeface="Arial Narrow" pitchFamily="34" charset="0"/>
              </a:rPr>
              <a:t> (1953), still cannot vote.</a:t>
            </a:r>
          </a:p>
        </p:txBody>
      </p:sp>
      <p:pic>
        <p:nvPicPr>
          <p:cNvPr id="6" name="Picture 4" descr="landclaim_natlcell"/>
          <p:cNvPicPr>
            <a:picLocks noChangeAspect="1" noChangeArrowheads="1"/>
          </p:cNvPicPr>
          <p:nvPr/>
        </p:nvPicPr>
        <p:blipFill>
          <a:blip r:embed="rId2" cstate="print"/>
          <a:srcRect/>
          <a:stretch>
            <a:fillRect/>
          </a:stretch>
        </p:blipFill>
        <p:spPr bwMode="auto">
          <a:xfrm>
            <a:off x="5867400" y="2133600"/>
            <a:ext cx="2667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7411" name="Text Box 3"/>
          <p:cNvSpPr txBox="1">
            <a:spLocks noChangeArrowheads="1"/>
          </p:cNvSpPr>
          <p:nvPr/>
        </p:nvSpPr>
        <p:spPr bwMode="auto">
          <a:xfrm>
            <a:off x="228600" y="914400"/>
            <a:ext cx="8686800" cy="1200329"/>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1951   </a:t>
            </a:r>
            <a:r>
              <a:rPr lang="en-CA" b="1" dirty="0">
                <a:solidFill>
                  <a:schemeClr val="tx2">
                    <a:lumMod val="50000"/>
                  </a:schemeClr>
                </a:solidFill>
                <a:latin typeface="Arial Narrow" pitchFamily="34" charset="0"/>
              </a:rPr>
              <a:t>Parliament repeals </a:t>
            </a:r>
            <a:br>
              <a:rPr lang="en-CA" b="1" dirty="0">
                <a:solidFill>
                  <a:schemeClr val="tx2">
                    <a:lumMod val="50000"/>
                  </a:schemeClr>
                </a:solidFill>
                <a:latin typeface="Arial Narrow" pitchFamily="34" charset="0"/>
              </a:rPr>
            </a:br>
            <a:r>
              <a:rPr lang="en-CA" b="1" dirty="0">
                <a:solidFill>
                  <a:schemeClr val="tx2">
                    <a:lumMod val="50000"/>
                  </a:schemeClr>
                </a:solidFill>
                <a:latin typeface="Arial Narrow" pitchFamily="34" charset="0"/>
              </a:rPr>
              <a:t>anti-potlatch laws &amp; </a:t>
            </a:r>
            <a:br>
              <a:rPr lang="en-CA" b="1" dirty="0">
                <a:solidFill>
                  <a:schemeClr val="tx2">
                    <a:lumMod val="50000"/>
                  </a:schemeClr>
                </a:solidFill>
                <a:latin typeface="Arial Narrow" pitchFamily="34" charset="0"/>
              </a:rPr>
            </a:br>
            <a:r>
              <a:rPr lang="en-CA" b="1" dirty="0">
                <a:solidFill>
                  <a:schemeClr val="tx2">
                    <a:lumMod val="50000"/>
                  </a:schemeClr>
                </a:solidFill>
                <a:latin typeface="Arial Narrow" pitchFamily="34" charset="0"/>
              </a:rPr>
              <a:t>anti-land claims laws</a:t>
            </a:r>
          </a:p>
        </p:txBody>
      </p:sp>
      <p:sp>
        <p:nvSpPr>
          <p:cNvPr id="17412" name="Text Box 4"/>
          <p:cNvSpPr txBox="1">
            <a:spLocks noChangeArrowheads="1"/>
          </p:cNvSpPr>
          <p:nvPr/>
        </p:nvSpPr>
        <p:spPr bwMode="auto">
          <a:xfrm>
            <a:off x="228600" y="2590800"/>
            <a:ext cx="8686800" cy="646331"/>
          </a:xfrm>
          <a:prstGeom prst="rect">
            <a:avLst/>
          </a:prstGeom>
          <a:noFill/>
          <a:ln w="9525">
            <a:noFill/>
            <a:miter lim="800000"/>
            <a:headEnd/>
            <a:tailEnd/>
          </a:ln>
          <a:effectLst/>
        </p:spPr>
        <p:txBody>
          <a:bodyPr>
            <a:spAutoFit/>
          </a:bodyPr>
          <a:lstStyle/>
          <a:p>
            <a:pPr marL="457200" indent="-457200">
              <a:spcBef>
                <a:spcPct val="50000"/>
              </a:spcBef>
            </a:pPr>
            <a:r>
              <a:rPr lang="en-CA" b="1" dirty="0">
                <a:solidFill>
                  <a:schemeClr val="tx2">
                    <a:lumMod val="50000"/>
                  </a:schemeClr>
                </a:solidFill>
                <a:latin typeface="Arial Narrow" pitchFamily="34" charset="0"/>
              </a:rPr>
              <a:t/>
            </a:r>
            <a:br>
              <a:rPr lang="en-CA" b="1" dirty="0">
                <a:solidFill>
                  <a:schemeClr val="tx2">
                    <a:lumMod val="50000"/>
                  </a:schemeClr>
                </a:solidFill>
                <a:latin typeface="Arial Narrow" pitchFamily="34" charset="0"/>
              </a:rPr>
            </a:br>
            <a:endParaRPr lang="en-CA" b="1" dirty="0">
              <a:solidFill>
                <a:schemeClr val="tx2">
                  <a:lumMod val="50000"/>
                </a:schemeClr>
              </a:solidFill>
              <a:latin typeface="Arial Narrow" pitchFamily="34" charset="0"/>
            </a:endParaRPr>
          </a:p>
        </p:txBody>
      </p:sp>
      <p:sp>
        <p:nvSpPr>
          <p:cNvPr id="17415" name="Rectangle 7"/>
          <p:cNvSpPr>
            <a:spLocks noChangeArrowheads="1"/>
          </p:cNvSpPr>
          <p:nvPr/>
        </p:nvSpPr>
        <p:spPr bwMode="auto">
          <a:xfrm>
            <a:off x="1338263" y="-1085850"/>
            <a:ext cx="9144000" cy="0"/>
          </a:xfrm>
          <a:prstGeom prst="rect">
            <a:avLst/>
          </a:prstGeom>
          <a:noFill/>
          <a:ln w="9525">
            <a:noFill/>
            <a:miter lim="800000"/>
            <a:headEnd/>
            <a:tailEnd/>
          </a:ln>
          <a:effectLst/>
        </p:spPr>
        <p:txBody>
          <a:bodyPr>
            <a:spAutoFit/>
          </a:bodyPr>
          <a:lstStyle/>
          <a:p>
            <a:endParaRPr lang="en-CA"/>
          </a:p>
        </p:txBody>
      </p:sp>
      <p:pic>
        <p:nvPicPr>
          <p:cNvPr id="17414" name="Picture 6" descr="aboriginal"/>
          <p:cNvPicPr>
            <a:picLocks noChangeAspect="1" noChangeArrowheads="1"/>
          </p:cNvPicPr>
          <p:nvPr/>
        </p:nvPicPr>
        <p:blipFill>
          <a:blip r:embed="rId2" cstate="print"/>
          <a:srcRect/>
          <a:stretch>
            <a:fillRect/>
          </a:stretch>
        </p:blipFill>
        <p:spPr bwMode="auto">
          <a:xfrm>
            <a:off x="4205288" y="0"/>
            <a:ext cx="4938712" cy="6896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8435" name="Text Box 3"/>
          <p:cNvSpPr txBox="1">
            <a:spLocks noChangeArrowheads="1"/>
          </p:cNvSpPr>
          <p:nvPr/>
        </p:nvSpPr>
        <p:spPr bwMode="auto">
          <a:xfrm>
            <a:off x="228600" y="914400"/>
            <a:ext cx="8686800" cy="1338828"/>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1950s   </a:t>
            </a:r>
            <a:r>
              <a:rPr lang="en-CA" b="1" dirty="0">
                <a:solidFill>
                  <a:schemeClr val="tx2">
                    <a:lumMod val="50000"/>
                  </a:schemeClr>
                </a:solidFill>
                <a:latin typeface="Arial Narrow" pitchFamily="34" charset="0"/>
              </a:rPr>
              <a:t>Inuit population relocated</a:t>
            </a:r>
          </a:p>
          <a:p>
            <a:pPr marL="457200" indent="-457200">
              <a:spcBef>
                <a:spcPct val="50000"/>
              </a:spcBef>
            </a:pPr>
            <a:r>
              <a:rPr lang="en-CA" b="1" dirty="0">
                <a:solidFill>
                  <a:schemeClr val="tx2"/>
                </a:solidFill>
                <a:latin typeface="Arial Narrow" pitchFamily="34" charset="0"/>
              </a:rPr>
              <a:t>In a bid to “protect” Canada’s sovereignty over the high north, federal government relocates Inuit families from northern Quebec to the Arctic.  Many die.</a:t>
            </a:r>
          </a:p>
        </p:txBody>
      </p:sp>
      <p:sp>
        <p:nvSpPr>
          <p:cNvPr id="18437" name="Rectangle 5"/>
          <p:cNvSpPr>
            <a:spLocks noChangeArrowheads="1"/>
          </p:cNvSpPr>
          <p:nvPr/>
        </p:nvSpPr>
        <p:spPr bwMode="auto">
          <a:xfrm>
            <a:off x="1338263" y="-1085850"/>
            <a:ext cx="9144000" cy="0"/>
          </a:xfrm>
          <a:prstGeom prst="rect">
            <a:avLst/>
          </a:prstGeom>
          <a:noFill/>
          <a:ln w="9525">
            <a:noFill/>
            <a:miter lim="800000"/>
            <a:headEnd/>
            <a:tailEnd/>
          </a:ln>
          <a:effectLst/>
        </p:spPr>
        <p:txBody>
          <a:bodyPr>
            <a:spAutoFit/>
          </a:bodyPr>
          <a:lstStyle/>
          <a:p>
            <a:endParaRPr lang="en-CA"/>
          </a:p>
        </p:txBody>
      </p:sp>
      <p:pic>
        <p:nvPicPr>
          <p:cNvPr id="18439" name="Picture 7"/>
          <p:cNvPicPr>
            <a:picLocks noChangeAspect="1" noChangeArrowheads="1"/>
          </p:cNvPicPr>
          <p:nvPr/>
        </p:nvPicPr>
        <p:blipFill>
          <a:blip r:embed="rId2" cstate="print"/>
          <a:srcRect/>
          <a:stretch>
            <a:fillRect/>
          </a:stretch>
        </p:blipFill>
        <p:spPr bwMode="auto">
          <a:xfrm>
            <a:off x="304800" y="2895600"/>
            <a:ext cx="5638800" cy="3778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CA" b="1" smtClean="0"/>
              <a:t>Bill of Rights 1960</a:t>
            </a:r>
            <a:endParaRPr lang="en-US" b="1" smtClean="0"/>
          </a:p>
        </p:txBody>
      </p:sp>
      <p:sp>
        <p:nvSpPr>
          <p:cNvPr id="63491" name="Rectangle 3"/>
          <p:cNvSpPr>
            <a:spLocks noGrp="1" noChangeArrowheads="1"/>
          </p:cNvSpPr>
          <p:nvPr>
            <p:ph idx="1"/>
          </p:nvPr>
        </p:nvSpPr>
        <p:spPr>
          <a:xfrm>
            <a:off x="457200" y="1600200"/>
            <a:ext cx="4724400" cy="4876800"/>
          </a:xfrm>
        </p:spPr>
        <p:txBody>
          <a:bodyPr/>
          <a:lstStyle/>
          <a:p>
            <a:pPr eaLnBrk="1" hangingPunct="1">
              <a:lnSpc>
                <a:spcPct val="80000"/>
              </a:lnSpc>
              <a:buFont typeface="Wingdings" pitchFamily="2" charset="2"/>
              <a:buBlip>
                <a:blip r:embed="rId2"/>
              </a:buBlip>
              <a:defRPr/>
            </a:pPr>
            <a:r>
              <a:rPr lang="en-CA" sz="2400" dirty="0" smtClean="0"/>
              <a:t>After the passing of the Bill of Rights, Status Indians on reserves gained equality in the </a:t>
            </a:r>
            <a:r>
              <a:rPr lang="en-CA" sz="2400" dirty="0" smtClean="0">
                <a:solidFill>
                  <a:schemeClr val="tx2">
                    <a:lumMod val="50000"/>
                  </a:schemeClr>
                </a:solidFill>
              </a:rPr>
              <a:t>right to vote without losing their status</a:t>
            </a:r>
          </a:p>
          <a:p>
            <a:pPr eaLnBrk="1" hangingPunct="1">
              <a:lnSpc>
                <a:spcPct val="80000"/>
              </a:lnSpc>
              <a:buFont typeface="Wingdings" pitchFamily="2" charset="2"/>
              <a:buBlip>
                <a:blip r:embed="rId2"/>
              </a:buBlip>
              <a:defRPr/>
            </a:pPr>
            <a:r>
              <a:rPr lang="en-CA" sz="2400" dirty="0" smtClean="0"/>
              <a:t>Prior to this time, those who applied to become enfranchised lost their status</a:t>
            </a:r>
          </a:p>
          <a:p>
            <a:pPr eaLnBrk="1" hangingPunct="1">
              <a:lnSpc>
                <a:spcPct val="80000"/>
              </a:lnSpc>
              <a:buFont typeface="Wingdings" pitchFamily="2" charset="2"/>
              <a:buBlip>
                <a:blip r:embed="rId2"/>
              </a:buBlip>
              <a:defRPr/>
            </a:pPr>
            <a:r>
              <a:rPr lang="en-CA" sz="2400" dirty="0" smtClean="0"/>
              <a:t>Gradually, </a:t>
            </a:r>
            <a:r>
              <a:rPr lang="en-CA" sz="2400" dirty="0" smtClean="0">
                <a:solidFill>
                  <a:schemeClr val="tx2">
                    <a:lumMod val="50000"/>
                  </a:schemeClr>
                </a:solidFill>
              </a:rPr>
              <a:t>provinces gave Aboriginals the right to vote provincially in 1969  </a:t>
            </a:r>
          </a:p>
          <a:p>
            <a:pPr eaLnBrk="1" hangingPunct="1">
              <a:lnSpc>
                <a:spcPct val="80000"/>
              </a:lnSpc>
              <a:buFont typeface="Wingdings" pitchFamily="2" charset="2"/>
              <a:buBlip>
                <a:blip r:embed="rId2"/>
              </a:buBlip>
              <a:defRPr/>
            </a:pPr>
            <a:r>
              <a:rPr lang="en-CA" sz="2400" dirty="0" smtClean="0"/>
              <a:t>Though a noble attempt, the Bill of Rights legislation had </a:t>
            </a:r>
            <a:r>
              <a:rPr lang="en-CA" sz="2400" dirty="0" smtClean="0">
                <a:solidFill>
                  <a:srgbClr val="FFC000"/>
                </a:solidFill>
              </a:rPr>
              <a:t>not given the aboriginals the right to govern themselves</a:t>
            </a:r>
            <a:endParaRPr lang="en-US" sz="2400" dirty="0" smtClean="0">
              <a:solidFill>
                <a:srgbClr val="FFC000"/>
              </a:solidFill>
            </a:endParaRPr>
          </a:p>
        </p:txBody>
      </p:sp>
      <p:pic>
        <p:nvPicPr>
          <p:cNvPr id="26628" name="Picture 4" descr="250px-John_Diefenbaker_holding_Canadian_Bill_of_Rights"/>
          <p:cNvPicPr>
            <a:picLocks noChangeAspect="1" noChangeArrowheads="1"/>
          </p:cNvPicPr>
          <p:nvPr/>
        </p:nvPicPr>
        <p:blipFill>
          <a:blip r:embed="rId3" cstate="print"/>
          <a:srcRect/>
          <a:stretch>
            <a:fillRect/>
          </a:stretch>
        </p:blipFill>
        <p:spPr bwMode="auto">
          <a:xfrm>
            <a:off x="5410200" y="1447800"/>
            <a:ext cx="3448050" cy="451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9459" name="Text Box 3"/>
          <p:cNvSpPr txBox="1">
            <a:spLocks noChangeArrowheads="1"/>
          </p:cNvSpPr>
          <p:nvPr/>
        </p:nvSpPr>
        <p:spPr bwMode="auto">
          <a:xfrm>
            <a:off x="228600" y="914400"/>
            <a:ext cx="8686800" cy="1061829"/>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1969   </a:t>
            </a:r>
            <a:r>
              <a:rPr lang="en-CA" b="1" dirty="0">
                <a:solidFill>
                  <a:schemeClr val="tx2">
                    <a:lumMod val="50000"/>
                  </a:schemeClr>
                </a:solidFill>
                <a:latin typeface="Arial Narrow" pitchFamily="34" charset="0"/>
              </a:rPr>
              <a:t>Nisga’a win in court.</a:t>
            </a:r>
          </a:p>
          <a:p>
            <a:pPr marL="457200" indent="-457200">
              <a:spcBef>
                <a:spcPct val="50000"/>
              </a:spcBef>
            </a:pPr>
            <a:r>
              <a:rPr lang="en-CA" b="1" dirty="0">
                <a:solidFill>
                  <a:schemeClr val="tx2"/>
                </a:solidFill>
                <a:latin typeface="Arial Narrow" pitchFamily="34" charset="0"/>
              </a:rPr>
              <a:t>Court rules that Nisga’a did hold aboriginal title to their land in BC.</a:t>
            </a:r>
          </a:p>
        </p:txBody>
      </p:sp>
      <p:sp>
        <p:nvSpPr>
          <p:cNvPr id="19460" name="Rectangle 4"/>
          <p:cNvSpPr>
            <a:spLocks noChangeArrowheads="1"/>
          </p:cNvSpPr>
          <p:nvPr/>
        </p:nvSpPr>
        <p:spPr bwMode="auto">
          <a:xfrm>
            <a:off x="1338263" y="-1085850"/>
            <a:ext cx="9144000" cy="0"/>
          </a:xfrm>
          <a:prstGeom prst="rect">
            <a:avLst/>
          </a:prstGeom>
          <a:noFill/>
          <a:ln w="9525">
            <a:noFill/>
            <a:miter lim="800000"/>
            <a:headEnd/>
            <a:tailEnd/>
          </a:ln>
          <a:effectLst/>
        </p:spPr>
        <p:txBody>
          <a:bodyPr>
            <a:spAutoFit/>
          </a:bodyPr>
          <a:lstStyle/>
          <a:p>
            <a:endParaRPr lang="en-CA"/>
          </a:p>
        </p:txBody>
      </p:sp>
      <p:pic>
        <p:nvPicPr>
          <p:cNvPr id="19464" name="Picture 8"/>
          <p:cNvPicPr>
            <a:picLocks noChangeAspect="1" noChangeArrowheads="1"/>
          </p:cNvPicPr>
          <p:nvPr/>
        </p:nvPicPr>
        <p:blipFill>
          <a:blip r:embed="rId2" cstate="print"/>
          <a:srcRect/>
          <a:stretch>
            <a:fillRect/>
          </a:stretch>
        </p:blipFill>
        <p:spPr bwMode="auto">
          <a:xfrm>
            <a:off x="2743200" y="2057400"/>
            <a:ext cx="37973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4099" name="Text Box 3"/>
          <p:cNvSpPr txBox="1">
            <a:spLocks noChangeArrowheads="1"/>
          </p:cNvSpPr>
          <p:nvPr/>
        </p:nvSpPr>
        <p:spPr bwMode="auto">
          <a:xfrm>
            <a:off x="228600" y="914400"/>
            <a:ext cx="8686800" cy="3744913"/>
          </a:xfrm>
          <a:prstGeom prst="rect">
            <a:avLst/>
          </a:prstGeom>
          <a:noFill/>
          <a:ln w="9525">
            <a:noFill/>
            <a:miter lim="800000"/>
            <a:headEnd/>
            <a:tailEnd/>
          </a:ln>
          <a:effectLst/>
        </p:spPr>
        <p:txBody>
          <a:bodyPr>
            <a:spAutoFit/>
          </a:bodyPr>
          <a:lstStyle/>
          <a:p>
            <a:pPr>
              <a:spcBef>
                <a:spcPct val="50000"/>
              </a:spcBef>
            </a:pPr>
            <a:r>
              <a:rPr lang="en-CA" sz="3600" b="1">
                <a:solidFill>
                  <a:srgbClr val="6600CC"/>
                </a:solidFill>
                <a:latin typeface="Arial Narrow" pitchFamily="34" charset="0"/>
              </a:rPr>
              <a:t>1763    </a:t>
            </a:r>
            <a:r>
              <a:rPr lang="en-US" b="1">
                <a:solidFill>
                  <a:srgbClr val="6600CC"/>
                </a:solidFill>
                <a:latin typeface="Arial Narrow" pitchFamily="34" charset="0"/>
              </a:rPr>
              <a:t>Royal Proclamation </a:t>
            </a:r>
            <a:r>
              <a:rPr lang="en-CA" b="1">
                <a:solidFill>
                  <a:srgbClr val="6600CC"/>
                </a:solidFill>
                <a:latin typeface="Arial Narrow" pitchFamily="34" charset="0"/>
              </a:rPr>
              <a:t>is signed.</a:t>
            </a:r>
          </a:p>
          <a:p>
            <a:pPr>
              <a:spcBef>
                <a:spcPct val="50000"/>
              </a:spcBef>
            </a:pPr>
            <a:r>
              <a:rPr lang="en-US" b="1">
                <a:latin typeface="Arial Narrow" pitchFamily="34" charset="0"/>
              </a:rPr>
              <a:t>This document explicitly recognizes aboriginal title; aboriginal land ownership and authority are recognized by the Crown as continuing under British sovereignty. </a:t>
            </a:r>
            <a:endParaRPr lang="en-CA" b="1">
              <a:latin typeface="Arial Narrow" pitchFamily="34" charset="0"/>
            </a:endParaRPr>
          </a:p>
          <a:p>
            <a:pPr>
              <a:spcBef>
                <a:spcPct val="50000"/>
              </a:spcBef>
            </a:pPr>
            <a:r>
              <a:rPr lang="en-US" b="1">
                <a:latin typeface="Arial Narrow" pitchFamily="34" charset="0"/>
              </a:rPr>
              <a:t>It states that only the Crown could acquire lands from First Nations and only by treaty. </a:t>
            </a:r>
            <a:endParaRPr lang="en-CA" b="1">
              <a:latin typeface="Arial Narrow" pitchFamily="34" charset="0"/>
            </a:endParaRPr>
          </a:p>
          <a:p>
            <a:pPr>
              <a:spcBef>
                <a:spcPct val="50000"/>
              </a:spcBef>
            </a:pPr>
            <a:r>
              <a:rPr lang="en-US" b="1">
                <a:latin typeface="Arial Narrow" pitchFamily="34" charset="0"/>
              </a:rPr>
              <a:t>By the 1850s major treaties are signed with First Nations east of the Rocky Mountains. </a:t>
            </a:r>
          </a:p>
        </p:txBody>
      </p:sp>
      <p:pic>
        <p:nvPicPr>
          <p:cNvPr id="4101" name="Picture 5"/>
          <p:cNvPicPr>
            <a:picLocks noChangeAspect="1" noChangeArrowheads="1"/>
          </p:cNvPicPr>
          <p:nvPr/>
        </p:nvPicPr>
        <p:blipFill>
          <a:blip r:embed="rId2" cstate="print"/>
          <a:srcRect/>
          <a:stretch>
            <a:fillRect/>
          </a:stretch>
        </p:blipFill>
        <p:spPr bwMode="auto">
          <a:xfrm>
            <a:off x="0" y="0"/>
            <a:ext cx="9131300" cy="1143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0-#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CA" b="1" smtClean="0"/>
              <a:t>Federal White Paper 1969</a:t>
            </a:r>
            <a:endParaRPr lang="en-US" smtClean="0"/>
          </a:p>
        </p:txBody>
      </p:sp>
      <p:sp>
        <p:nvSpPr>
          <p:cNvPr id="53251" name="Rectangle 3"/>
          <p:cNvSpPr>
            <a:spLocks noGrp="1" noChangeArrowheads="1"/>
          </p:cNvSpPr>
          <p:nvPr>
            <p:ph idx="1"/>
          </p:nvPr>
        </p:nvSpPr>
        <p:spPr>
          <a:xfrm>
            <a:off x="457200" y="1295400"/>
            <a:ext cx="5715000" cy="4530725"/>
          </a:xfrm>
        </p:spPr>
        <p:txBody>
          <a:bodyPr>
            <a:normAutofit fontScale="77500" lnSpcReduction="20000"/>
          </a:bodyPr>
          <a:lstStyle/>
          <a:p>
            <a:pPr eaLnBrk="1" hangingPunct="1">
              <a:lnSpc>
                <a:spcPct val="80000"/>
              </a:lnSpc>
              <a:buFont typeface="Wingdings" pitchFamily="2" charset="2"/>
              <a:buBlip>
                <a:blip r:embed="rId2"/>
              </a:buBlip>
              <a:defRPr/>
            </a:pPr>
            <a:r>
              <a:rPr lang="en-CA" sz="1900" dirty="0" smtClean="0"/>
              <a:t>The 1969 White Paper rejected the concept of special status for Aboriginal peoples within confederation.  </a:t>
            </a:r>
          </a:p>
          <a:p>
            <a:pPr eaLnBrk="1" hangingPunct="1">
              <a:lnSpc>
                <a:spcPct val="80000"/>
              </a:lnSpc>
              <a:buFont typeface="Wingdings" pitchFamily="2" charset="2"/>
              <a:buBlip>
                <a:blip r:embed="rId2"/>
              </a:buBlip>
              <a:defRPr/>
            </a:pPr>
            <a:r>
              <a:rPr lang="en-CA" sz="1900" dirty="0" smtClean="0"/>
              <a:t>The government argued that Aboriginal and treaty rights were problematic regarding the economy, education and social issues and that all Canadians should be equal in law to all other Canadians.</a:t>
            </a:r>
          </a:p>
          <a:p>
            <a:pPr eaLnBrk="1" hangingPunct="1">
              <a:lnSpc>
                <a:spcPct val="80000"/>
              </a:lnSpc>
              <a:buFont typeface="Wingdings" pitchFamily="2" charset="2"/>
              <a:buBlip>
                <a:blip r:embed="rId2"/>
              </a:buBlip>
              <a:defRPr/>
            </a:pPr>
            <a:r>
              <a:rPr lang="en-CA" sz="1900" dirty="0" smtClean="0"/>
              <a:t>Could be argued that Trudeau didn’t want special status for everyone/ anyone, so this IS equality (just not equity).</a:t>
            </a:r>
          </a:p>
          <a:p>
            <a:pPr eaLnBrk="1" hangingPunct="1">
              <a:lnSpc>
                <a:spcPct val="80000"/>
              </a:lnSpc>
              <a:buFont typeface="Wingdings" pitchFamily="2" charset="2"/>
              <a:buBlip>
                <a:blip r:embed="rId2"/>
              </a:buBlip>
              <a:defRPr/>
            </a:pPr>
            <a:r>
              <a:rPr lang="en-CA" sz="1900" dirty="0" smtClean="0"/>
              <a:t>Aboriginal peoples fought against it (response called the “Red Paper” – 1970) because it meant losing historical rights and ties to land and heritage: their efforts eventually resulted in the inclusion of some Aboriginal rights in the Charter.</a:t>
            </a:r>
          </a:p>
          <a:p>
            <a:pPr marL="457200" indent="-457200">
              <a:spcBef>
                <a:spcPct val="50000"/>
              </a:spcBef>
            </a:pPr>
            <a:r>
              <a:rPr lang="en-CA" sz="2000" b="1" dirty="0" smtClean="0">
                <a:solidFill>
                  <a:schemeClr val="tx2"/>
                </a:solidFill>
                <a:latin typeface="Arial Narrow" pitchFamily="34" charset="0"/>
              </a:rPr>
              <a:t>Pierre Trudeau and Jean Chretien advocate the assimilation of First Nations.  </a:t>
            </a:r>
          </a:p>
          <a:p>
            <a:pPr marL="457200" indent="-457200">
              <a:spcBef>
                <a:spcPct val="50000"/>
              </a:spcBef>
              <a:buFontTx/>
              <a:buChar char="-"/>
            </a:pPr>
            <a:r>
              <a:rPr lang="en-CA" sz="2000" b="1" dirty="0" smtClean="0">
                <a:solidFill>
                  <a:schemeClr val="tx2"/>
                </a:solidFill>
                <a:latin typeface="Arial Narrow" pitchFamily="34" charset="0"/>
              </a:rPr>
              <a:t>No land claims.</a:t>
            </a:r>
          </a:p>
          <a:p>
            <a:pPr marL="457200" indent="-457200">
              <a:spcBef>
                <a:spcPct val="50000"/>
              </a:spcBef>
              <a:buFontTx/>
              <a:buChar char="-"/>
            </a:pPr>
            <a:r>
              <a:rPr lang="en-CA" sz="2000" b="1" dirty="0" smtClean="0">
                <a:solidFill>
                  <a:schemeClr val="tx2"/>
                </a:solidFill>
                <a:latin typeface="Arial Narrow" pitchFamily="34" charset="0"/>
              </a:rPr>
              <a:t>Abolish the Indian Act.</a:t>
            </a:r>
          </a:p>
          <a:p>
            <a:pPr marL="457200" indent="-457200">
              <a:spcBef>
                <a:spcPct val="50000"/>
              </a:spcBef>
              <a:buFontTx/>
              <a:buChar char="-"/>
            </a:pPr>
            <a:r>
              <a:rPr lang="en-CA" sz="2000" b="1" dirty="0" smtClean="0">
                <a:solidFill>
                  <a:schemeClr val="tx2"/>
                </a:solidFill>
                <a:latin typeface="Arial Narrow" pitchFamily="34" charset="0"/>
              </a:rPr>
              <a:t>Treat First Nations like any other minority rather than distinct.</a:t>
            </a:r>
          </a:p>
          <a:p>
            <a:pPr marL="457200" indent="-457200">
              <a:spcBef>
                <a:spcPct val="50000"/>
              </a:spcBef>
            </a:pPr>
            <a:endParaRPr lang="en-CA" sz="2000" b="1" dirty="0" smtClean="0">
              <a:solidFill>
                <a:schemeClr val="tx2"/>
              </a:solidFill>
              <a:latin typeface="Arial Narrow" pitchFamily="34" charset="0"/>
            </a:endParaRPr>
          </a:p>
          <a:p>
            <a:pPr marL="457200" indent="-457200">
              <a:spcBef>
                <a:spcPct val="50000"/>
              </a:spcBef>
            </a:pPr>
            <a:r>
              <a:rPr lang="en-CA" sz="2000" b="1" dirty="0" smtClean="0">
                <a:solidFill>
                  <a:schemeClr val="tx2"/>
                </a:solidFill>
                <a:latin typeface="Arial Narrow" pitchFamily="34" charset="0"/>
              </a:rPr>
              <a:t>First Nations protest with the </a:t>
            </a:r>
            <a:r>
              <a:rPr lang="en-CA" sz="2000" b="1" dirty="0" smtClean="0">
                <a:solidFill>
                  <a:schemeClr val="tx2">
                    <a:lumMod val="50000"/>
                  </a:schemeClr>
                </a:solidFill>
                <a:latin typeface="Arial Narrow" pitchFamily="34" charset="0"/>
              </a:rPr>
              <a:t>RED PAPER.</a:t>
            </a:r>
          </a:p>
          <a:p>
            <a:pPr eaLnBrk="1" hangingPunct="1">
              <a:lnSpc>
                <a:spcPct val="80000"/>
              </a:lnSpc>
              <a:buFont typeface="Wingdings" pitchFamily="2" charset="2"/>
              <a:buBlip>
                <a:blip r:embed="rId2"/>
              </a:buBlip>
              <a:defRPr/>
            </a:pPr>
            <a:endParaRPr lang="en-US" sz="1900" dirty="0" smtClean="0"/>
          </a:p>
        </p:txBody>
      </p:sp>
      <p:pic>
        <p:nvPicPr>
          <p:cNvPr id="27652" name="Picture 5" descr="trudeau"/>
          <p:cNvPicPr>
            <a:picLocks noChangeAspect="1" noChangeArrowheads="1"/>
          </p:cNvPicPr>
          <p:nvPr/>
        </p:nvPicPr>
        <p:blipFill>
          <a:blip r:embed="rId3" cstate="print"/>
          <a:srcRect/>
          <a:stretch>
            <a:fillRect/>
          </a:stretch>
        </p:blipFill>
        <p:spPr bwMode="auto">
          <a:xfrm>
            <a:off x="6311900" y="1524000"/>
            <a:ext cx="28321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mtClean="0"/>
              <a:t>The Calder Case - </a:t>
            </a:r>
            <a:r>
              <a:rPr lang="en-US" b="1" smtClean="0"/>
              <a:t>1973</a:t>
            </a:r>
          </a:p>
        </p:txBody>
      </p:sp>
      <p:sp>
        <p:nvSpPr>
          <p:cNvPr id="69635" name="Rectangle 3"/>
          <p:cNvSpPr>
            <a:spLocks noGrp="1" noChangeArrowheads="1"/>
          </p:cNvSpPr>
          <p:nvPr>
            <p:ph idx="1"/>
          </p:nvPr>
        </p:nvSpPr>
        <p:spPr>
          <a:xfrm>
            <a:off x="457200" y="1600200"/>
            <a:ext cx="3886200" cy="4530725"/>
          </a:xfrm>
        </p:spPr>
        <p:txBody>
          <a:bodyPr/>
          <a:lstStyle/>
          <a:p>
            <a:pPr eaLnBrk="1" hangingPunct="1">
              <a:lnSpc>
                <a:spcPct val="80000"/>
              </a:lnSpc>
              <a:buFont typeface="Wingdings" pitchFamily="2" charset="2"/>
              <a:buBlip>
                <a:blip r:embed="rId2"/>
              </a:buBlip>
              <a:defRPr/>
            </a:pPr>
            <a:r>
              <a:rPr lang="en-US" sz="2800" dirty="0" smtClean="0">
                <a:solidFill>
                  <a:srgbClr val="00B0F0"/>
                </a:solidFill>
              </a:rPr>
              <a:t>Supreme Court of Canada recognized </a:t>
            </a:r>
            <a:r>
              <a:rPr lang="en-US" sz="2800" dirty="0" smtClean="0"/>
              <a:t>the existence of </a:t>
            </a:r>
            <a:r>
              <a:rPr lang="en-US" sz="2800" dirty="0" smtClean="0">
                <a:solidFill>
                  <a:srgbClr val="00B0F0"/>
                </a:solidFill>
              </a:rPr>
              <a:t>aboriginal title </a:t>
            </a:r>
            <a:r>
              <a:rPr lang="en-US" sz="2800" dirty="0" smtClean="0"/>
              <a:t>in principle </a:t>
            </a:r>
          </a:p>
          <a:p>
            <a:pPr eaLnBrk="1" hangingPunct="1">
              <a:lnSpc>
                <a:spcPct val="80000"/>
              </a:lnSpc>
              <a:buFont typeface="Wingdings" pitchFamily="2" charset="2"/>
              <a:buBlip>
                <a:blip r:embed="rId2"/>
              </a:buBlip>
              <a:defRPr/>
            </a:pPr>
            <a:r>
              <a:rPr lang="en-US" sz="2800" dirty="0" smtClean="0"/>
              <a:t>The Court ruled that aboriginal title is rooted in </a:t>
            </a:r>
            <a:r>
              <a:rPr lang="en-US" sz="2800" dirty="0" smtClean="0">
                <a:solidFill>
                  <a:srgbClr val="00B0F0"/>
                </a:solidFill>
              </a:rPr>
              <a:t>the 'long time occupation, possession and use' of traditional territories. </a:t>
            </a:r>
          </a:p>
          <a:p>
            <a:pPr eaLnBrk="1" hangingPunct="1">
              <a:lnSpc>
                <a:spcPct val="80000"/>
              </a:lnSpc>
              <a:buFont typeface="Wingdings" pitchFamily="2" charset="2"/>
              <a:buBlip>
                <a:blip r:embed="rId2"/>
              </a:buBlip>
              <a:defRPr/>
            </a:pPr>
            <a:endParaRPr lang="en-US" sz="2800" dirty="0" smtClean="0"/>
          </a:p>
        </p:txBody>
      </p:sp>
      <p:pic>
        <p:nvPicPr>
          <p:cNvPr id="28676" name="Picture 4" descr="calder trudeau and chretien"/>
          <p:cNvPicPr>
            <a:picLocks noChangeAspect="1" noChangeArrowheads="1"/>
          </p:cNvPicPr>
          <p:nvPr/>
        </p:nvPicPr>
        <p:blipFill>
          <a:blip r:embed="rId3" cstate="print"/>
          <a:srcRect/>
          <a:stretch>
            <a:fillRect/>
          </a:stretch>
        </p:blipFill>
        <p:spPr bwMode="auto">
          <a:xfrm>
            <a:off x="4273550" y="1447800"/>
            <a:ext cx="4870450" cy="3446463"/>
          </a:xfrm>
          <a:prstGeom prst="rect">
            <a:avLst/>
          </a:prstGeom>
          <a:noFill/>
          <a:ln w="9525">
            <a:noFill/>
            <a:miter lim="800000"/>
            <a:headEnd/>
            <a:tailEnd/>
          </a:ln>
        </p:spPr>
      </p:pic>
      <p:sp>
        <p:nvSpPr>
          <p:cNvPr id="69637" name="Rectangle 5"/>
          <p:cNvSpPr>
            <a:spLocks noChangeArrowheads="1"/>
          </p:cNvSpPr>
          <p:nvPr/>
        </p:nvSpPr>
        <p:spPr bwMode="auto">
          <a:xfrm>
            <a:off x="4343400" y="5029200"/>
            <a:ext cx="4800600" cy="1552575"/>
          </a:xfrm>
          <a:prstGeom prst="rect">
            <a:avLst/>
          </a:prstGeom>
          <a:noFill/>
          <a:ln w="9525">
            <a:noFill/>
            <a:miter lim="800000"/>
            <a:headEnd/>
            <a:tailEnd/>
          </a:ln>
          <a:effectLst/>
        </p:spPr>
        <p:txBody>
          <a:bodyPr>
            <a:spAutoFit/>
          </a:bodyPr>
          <a:lstStyle/>
          <a:p>
            <a:pPr marL="288925" indent="-288925">
              <a:buFontTx/>
              <a:buChar char="•"/>
              <a:defRPr/>
            </a:pPr>
            <a:r>
              <a:rPr lang="en-US" sz="2400">
                <a:effectLst>
                  <a:outerShdw blurRad="38100" dist="38100" dir="2700000" algn="tl">
                    <a:srgbClr val="000000"/>
                  </a:outerShdw>
                </a:effectLst>
              </a:rPr>
              <a:t>Result:  Canada initiates a Comprehensive Claims process for treaty negotiations across Canada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1973 – Aboriginal Education</a:t>
            </a:r>
          </a:p>
        </p:txBody>
      </p:sp>
      <p:sp>
        <p:nvSpPr>
          <p:cNvPr id="51203" name="Rectangle 3"/>
          <p:cNvSpPr>
            <a:spLocks noGrp="1" noChangeArrowheads="1"/>
          </p:cNvSpPr>
          <p:nvPr>
            <p:ph idx="1"/>
          </p:nvPr>
        </p:nvSpPr>
        <p:spPr/>
        <p:txBody>
          <a:bodyPr/>
          <a:lstStyle/>
          <a:p>
            <a:pPr eaLnBrk="1" hangingPunct="1">
              <a:lnSpc>
                <a:spcPct val="80000"/>
              </a:lnSpc>
              <a:buFont typeface="Wingdings" pitchFamily="2" charset="2"/>
              <a:buBlip>
                <a:blip r:embed="rId2"/>
              </a:buBlip>
              <a:defRPr/>
            </a:pPr>
            <a:r>
              <a:rPr lang="en-US" sz="1800" dirty="0" smtClean="0"/>
              <a:t>In 1972, the Assembly of First Nations (formerly the National Indian Brotherhood) published a document entitled "Indian Control of Indian Education" which asserted the rights of Indian parents to determine the kind of education they wanted for their children.</a:t>
            </a:r>
          </a:p>
          <a:p>
            <a:pPr eaLnBrk="1" hangingPunct="1">
              <a:lnSpc>
                <a:spcPct val="80000"/>
              </a:lnSpc>
              <a:buFont typeface="Wingdings" pitchFamily="2" charset="2"/>
              <a:buBlip>
                <a:blip r:embed="rId2"/>
              </a:buBlip>
              <a:defRPr/>
            </a:pPr>
            <a:r>
              <a:rPr lang="en-US" sz="1800" u="sng" dirty="0" smtClean="0"/>
              <a:t>Two principles of education were proposed in this document:</a:t>
            </a:r>
          </a:p>
          <a:p>
            <a:pPr eaLnBrk="1" hangingPunct="1">
              <a:lnSpc>
                <a:spcPct val="80000"/>
              </a:lnSpc>
              <a:buFont typeface="Wingdings" pitchFamily="2" charset="2"/>
              <a:buBlip>
                <a:blip r:embed="rId2"/>
              </a:buBlip>
              <a:defRPr/>
            </a:pPr>
            <a:r>
              <a:rPr lang="en-US" sz="1800" dirty="0" smtClean="0">
                <a:solidFill>
                  <a:schemeClr val="tx2">
                    <a:lumMod val="50000"/>
                  </a:schemeClr>
                </a:solidFill>
              </a:rPr>
              <a:t>parental responsibility, and </a:t>
            </a:r>
          </a:p>
          <a:p>
            <a:pPr eaLnBrk="1" hangingPunct="1">
              <a:lnSpc>
                <a:spcPct val="80000"/>
              </a:lnSpc>
              <a:buFont typeface="Wingdings" pitchFamily="2" charset="2"/>
              <a:buBlip>
                <a:blip r:embed="rId2"/>
              </a:buBlip>
              <a:defRPr/>
            </a:pPr>
            <a:r>
              <a:rPr lang="en-US" sz="1800" dirty="0" smtClean="0">
                <a:solidFill>
                  <a:schemeClr val="tx2">
                    <a:lumMod val="50000"/>
                  </a:schemeClr>
                </a:solidFill>
              </a:rPr>
              <a:t>local control of education. </a:t>
            </a:r>
          </a:p>
          <a:p>
            <a:pPr eaLnBrk="1" hangingPunct="1">
              <a:lnSpc>
                <a:spcPct val="80000"/>
              </a:lnSpc>
              <a:buFont typeface="Wingdings" pitchFamily="2" charset="2"/>
              <a:buBlip>
                <a:blip r:embed="rId2"/>
              </a:buBlip>
              <a:defRPr/>
            </a:pPr>
            <a:r>
              <a:rPr lang="en-US" sz="1800" dirty="0" smtClean="0"/>
              <a:t> </a:t>
            </a:r>
          </a:p>
          <a:p>
            <a:pPr eaLnBrk="1" hangingPunct="1">
              <a:lnSpc>
                <a:spcPct val="80000"/>
              </a:lnSpc>
              <a:buFont typeface="Wingdings" pitchFamily="2" charset="2"/>
              <a:buBlip>
                <a:blip r:embed="rId2"/>
              </a:buBlip>
              <a:defRPr/>
            </a:pPr>
            <a:r>
              <a:rPr lang="en-US" sz="1800" dirty="0" smtClean="0"/>
              <a:t>The Federal Government accepted the document as policy in 1973.</a:t>
            </a:r>
          </a:p>
          <a:p>
            <a:pPr eaLnBrk="1" hangingPunct="1">
              <a:lnSpc>
                <a:spcPct val="80000"/>
              </a:lnSpc>
              <a:buFont typeface="Wingdings" pitchFamily="2" charset="2"/>
              <a:buBlip>
                <a:blip r:embed="rId2"/>
              </a:buBlip>
              <a:defRPr/>
            </a:pPr>
            <a:r>
              <a:rPr lang="en-US" sz="1800" dirty="0" smtClean="0">
                <a:solidFill>
                  <a:schemeClr val="tx2">
                    <a:lumMod val="50000"/>
                  </a:schemeClr>
                </a:solidFill>
              </a:rPr>
              <a:t>After more than a century, cultural assimilation was finally abandoned as the official goal of the federal government.</a:t>
            </a:r>
          </a:p>
          <a:p>
            <a:pPr eaLnBrk="1" hangingPunct="1">
              <a:lnSpc>
                <a:spcPct val="80000"/>
              </a:lnSpc>
              <a:buNone/>
              <a:defRPr/>
            </a:pPr>
            <a:endParaRPr lang="en-US" sz="1800" u="sng" dirty="0" smtClean="0"/>
          </a:p>
          <a:p>
            <a:pPr eaLnBrk="1" hangingPunct="1">
              <a:lnSpc>
                <a:spcPct val="80000"/>
              </a:lnSpc>
              <a:buFont typeface="Wingdings" pitchFamily="2" charset="2"/>
              <a:buBlip>
                <a:blip r:embed="rId2"/>
              </a:buBlip>
              <a:defRPr/>
            </a:pPr>
            <a:r>
              <a:rPr lang="en-US" sz="1800" u="sng" dirty="0" err="1" smtClean="0"/>
              <a:t>Ovide</a:t>
            </a:r>
            <a:r>
              <a:rPr lang="en-US" sz="1800" u="sng" dirty="0" smtClean="0"/>
              <a:t> </a:t>
            </a:r>
            <a:r>
              <a:rPr lang="en-US" sz="1800" u="sng" dirty="0" err="1" smtClean="0"/>
              <a:t>Mercredi</a:t>
            </a:r>
            <a:r>
              <a:rPr lang="en-US" sz="1800" u="sng" dirty="0" smtClean="0"/>
              <a:t>, former National Chief of the Assembly of First Nations stated:</a:t>
            </a:r>
          </a:p>
          <a:p>
            <a:pPr eaLnBrk="1" hangingPunct="1">
              <a:lnSpc>
                <a:spcPct val="80000"/>
              </a:lnSpc>
              <a:buFont typeface="Wingdings" pitchFamily="2" charset="2"/>
              <a:buBlip>
                <a:blip r:embed="rId2"/>
              </a:buBlip>
              <a:defRPr/>
            </a:pPr>
            <a:r>
              <a:rPr lang="en-US" sz="1800" dirty="0" smtClean="0">
                <a:solidFill>
                  <a:schemeClr val="tx2">
                    <a:lumMod val="50000"/>
                  </a:schemeClr>
                </a:solidFill>
              </a:rPr>
              <a:t>If you heal a person, you will heal a family,</a:t>
            </a:r>
            <a:br>
              <a:rPr lang="en-US" sz="1800" dirty="0" smtClean="0">
                <a:solidFill>
                  <a:schemeClr val="tx2">
                    <a:lumMod val="50000"/>
                  </a:schemeClr>
                </a:solidFill>
              </a:rPr>
            </a:br>
            <a:r>
              <a:rPr lang="en-US" sz="1800" dirty="0" smtClean="0">
                <a:solidFill>
                  <a:schemeClr val="tx2">
                    <a:lumMod val="50000"/>
                  </a:schemeClr>
                </a:solidFill>
              </a:rPr>
              <a:t>A family will help heal a community,</a:t>
            </a:r>
            <a:br>
              <a:rPr lang="en-US" sz="1800" dirty="0" smtClean="0">
                <a:solidFill>
                  <a:schemeClr val="tx2">
                    <a:lumMod val="50000"/>
                  </a:schemeClr>
                </a:solidFill>
              </a:rPr>
            </a:br>
            <a:r>
              <a:rPr lang="en-US" sz="1800" dirty="0" smtClean="0">
                <a:solidFill>
                  <a:schemeClr val="tx2">
                    <a:lumMod val="50000"/>
                  </a:schemeClr>
                </a:solidFill>
              </a:rPr>
              <a:t>A whole healthy community</a:t>
            </a:r>
            <a:br>
              <a:rPr lang="en-US" sz="1800" dirty="0" smtClean="0">
                <a:solidFill>
                  <a:schemeClr val="tx2">
                    <a:lumMod val="50000"/>
                  </a:schemeClr>
                </a:solidFill>
              </a:rPr>
            </a:br>
            <a:r>
              <a:rPr lang="en-US" sz="1800" dirty="0" smtClean="0">
                <a:solidFill>
                  <a:schemeClr val="tx2">
                    <a:lumMod val="50000"/>
                  </a:schemeClr>
                </a:solidFill>
              </a:rPr>
              <a:t>Can be a proud nation.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defRPr/>
            </a:pPr>
            <a:r>
              <a:rPr lang="en-CA" sz="4000" smtClean="0"/>
              <a:t>Mackenzie Valley pipeline- Berger Commission 1974-1977</a:t>
            </a:r>
            <a:endParaRPr lang="en-US" sz="4000" smtClean="0"/>
          </a:p>
        </p:txBody>
      </p:sp>
      <p:sp>
        <p:nvSpPr>
          <p:cNvPr id="71683" name="Rectangle 3"/>
          <p:cNvSpPr>
            <a:spLocks noGrp="1" noChangeArrowheads="1"/>
          </p:cNvSpPr>
          <p:nvPr>
            <p:ph idx="1"/>
          </p:nvPr>
        </p:nvSpPr>
        <p:spPr>
          <a:xfrm>
            <a:off x="457200" y="1600200"/>
            <a:ext cx="4495800" cy="4530725"/>
          </a:xfrm>
        </p:spPr>
        <p:txBody>
          <a:bodyPr/>
          <a:lstStyle/>
          <a:p>
            <a:pPr eaLnBrk="1" hangingPunct="1">
              <a:lnSpc>
                <a:spcPct val="80000"/>
              </a:lnSpc>
              <a:buFont typeface="Wingdings" pitchFamily="2" charset="2"/>
              <a:buBlip>
                <a:blip r:embed="rId2"/>
              </a:buBlip>
              <a:defRPr/>
            </a:pPr>
            <a:r>
              <a:rPr lang="en-US" sz="2500" dirty="0" smtClean="0"/>
              <a:t>During the 1960s, new natural gas reserves were found in the Beaufort Sea in the Arctic</a:t>
            </a:r>
          </a:p>
          <a:p>
            <a:pPr eaLnBrk="1" hangingPunct="1">
              <a:lnSpc>
                <a:spcPct val="80000"/>
              </a:lnSpc>
              <a:buFont typeface="Wingdings" pitchFamily="2" charset="2"/>
              <a:buBlip>
                <a:blip r:embed="rId2"/>
              </a:buBlip>
              <a:defRPr/>
            </a:pPr>
            <a:r>
              <a:rPr lang="en-US" sz="2500" dirty="0" smtClean="0">
                <a:solidFill>
                  <a:schemeClr val="tx2">
                    <a:lumMod val="50000"/>
                  </a:schemeClr>
                </a:solidFill>
              </a:rPr>
              <a:t>oil companies began to express interest in building a pipeline straight through the fragile ecosystem of the northern Yukon and Mackenzie River Valley to Alberta</a:t>
            </a:r>
          </a:p>
          <a:p>
            <a:pPr eaLnBrk="1" hangingPunct="1">
              <a:lnSpc>
                <a:spcPct val="80000"/>
              </a:lnSpc>
              <a:buFont typeface="Wingdings" pitchFamily="2" charset="2"/>
              <a:buBlip>
                <a:blip r:embed="rId2"/>
              </a:buBlip>
              <a:defRPr/>
            </a:pPr>
            <a:r>
              <a:rPr lang="en-US" sz="2500" dirty="0" smtClean="0"/>
              <a:t>In the mid-1970s, the Berger Commission, led by Thomas Berger, examined the effects of this proposed pipeline</a:t>
            </a:r>
          </a:p>
        </p:txBody>
      </p:sp>
      <p:pic>
        <p:nvPicPr>
          <p:cNvPr id="30724" name="Picture 4" descr="mac_pipeline1"/>
          <p:cNvPicPr>
            <a:picLocks noChangeAspect="1" noChangeArrowheads="1"/>
          </p:cNvPicPr>
          <p:nvPr/>
        </p:nvPicPr>
        <p:blipFill>
          <a:blip r:embed="rId3" cstate="print"/>
          <a:srcRect/>
          <a:stretch>
            <a:fillRect/>
          </a:stretch>
        </p:blipFill>
        <p:spPr bwMode="auto">
          <a:xfrm>
            <a:off x="4978400" y="1600200"/>
            <a:ext cx="4165600" cy="413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berger 1974"/>
          <p:cNvPicPr>
            <a:picLocks noChangeAspect="1" noChangeArrowheads="1"/>
          </p:cNvPicPr>
          <p:nvPr/>
        </p:nvPicPr>
        <p:blipFill>
          <a:blip r:embed="rId2" cstate="print"/>
          <a:srcRect/>
          <a:stretch>
            <a:fillRect/>
          </a:stretch>
        </p:blipFill>
        <p:spPr bwMode="auto">
          <a:xfrm>
            <a:off x="4572000" y="1219200"/>
            <a:ext cx="4572000" cy="2794000"/>
          </a:xfrm>
          <a:prstGeom prst="rect">
            <a:avLst/>
          </a:prstGeom>
          <a:noFill/>
          <a:ln w="9525">
            <a:noFill/>
            <a:miter lim="800000"/>
            <a:headEnd/>
            <a:tailEnd/>
          </a:ln>
        </p:spPr>
      </p:pic>
      <p:sp>
        <p:nvSpPr>
          <p:cNvPr id="91138" name="Rectangle 2"/>
          <p:cNvSpPr>
            <a:spLocks noGrp="1" noChangeArrowheads="1"/>
          </p:cNvSpPr>
          <p:nvPr>
            <p:ph type="title"/>
          </p:nvPr>
        </p:nvSpPr>
        <p:spPr/>
        <p:txBody>
          <a:bodyPr/>
          <a:lstStyle/>
          <a:p>
            <a:pPr eaLnBrk="1" hangingPunct="1">
              <a:defRPr/>
            </a:pPr>
            <a:r>
              <a:rPr lang="en-US" sz="4000" smtClean="0"/>
              <a:t>Berger Commission </a:t>
            </a:r>
            <a:r>
              <a:rPr lang="en-US" sz="4000" b="1" smtClean="0"/>
              <a:t>1974 - 1977</a:t>
            </a:r>
          </a:p>
        </p:txBody>
      </p:sp>
      <p:sp>
        <p:nvSpPr>
          <p:cNvPr id="91139" name="Rectangle 3"/>
          <p:cNvSpPr>
            <a:spLocks noGrp="1" noChangeArrowheads="1"/>
          </p:cNvSpPr>
          <p:nvPr>
            <p:ph idx="1"/>
          </p:nvPr>
        </p:nvSpPr>
        <p:spPr>
          <a:xfrm>
            <a:off x="152400" y="1447800"/>
            <a:ext cx="5181600" cy="4530725"/>
          </a:xfrm>
        </p:spPr>
        <p:txBody>
          <a:bodyPr>
            <a:normAutofit lnSpcReduction="10000"/>
          </a:bodyPr>
          <a:lstStyle/>
          <a:p>
            <a:pPr eaLnBrk="1" hangingPunct="1">
              <a:lnSpc>
                <a:spcPct val="80000"/>
              </a:lnSpc>
              <a:buFont typeface="Wingdings" pitchFamily="2" charset="2"/>
              <a:buBlip>
                <a:blip r:embed="rId3"/>
              </a:buBlip>
              <a:defRPr/>
            </a:pPr>
            <a:r>
              <a:rPr lang="en-US" sz="2100" smtClean="0"/>
              <a:t>Aboriginals in the region were particularly opposed to the pipeline, for several reasons:</a:t>
            </a:r>
          </a:p>
          <a:p>
            <a:pPr lvl="1" eaLnBrk="1" hangingPunct="1">
              <a:lnSpc>
                <a:spcPct val="80000"/>
              </a:lnSpc>
              <a:buFont typeface="Wingdings" pitchFamily="2" charset="2"/>
              <a:buChar char="§"/>
              <a:defRPr/>
            </a:pPr>
            <a:r>
              <a:rPr lang="en-US" sz="2100" smtClean="0"/>
              <a:t>Environmental concerns</a:t>
            </a:r>
            <a:endParaRPr lang="en-CA" sz="2100" smtClean="0"/>
          </a:p>
          <a:p>
            <a:pPr lvl="1" eaLnBrk="1" hangingPunct="1">
              <a:lnSpc>
                <a:spcPct val="80000"/>
              </a:lnSpc>
              <a:buFont typeface="Wingdings" pitchFamily="2" charset="2"/>
              <a:buChar char="§"/>
              <a:defRPr/>
            </a:pPr>
            <a:r>
              <a:rPr lang="en-US" sz="2100" smtClean="0"/>
              <a:t>Skepticism about the motives and interests of big business</a:t>
            </a:r>
            <a:endParaRPr lang="en-CA" sz="2100" smtClean="0"/>
          </a:p>
          <a:p>
            <a:pPr lvl="1" eaLnBrk="1" hangingPunct="1">
              <a:lnSpc>
                <a:spcPct val="80000"/>
              </a:lnSpc>
              <a:buFont typeface="Wingdings" pitchFamily="2" charset="2"/>
              <a:buChar char="§"/>
              <a:defRPr/>
            </a:pPr>
            <a:r>
              <a:rPr lang="en-US" sz="2100" smtClean="0"/>
              <a:t>Perceptions that it infringed upon their land rights and special status. </a:t>
            </a:r>
          </a:p>
          <a:p>
            <a:pPr lvl="1" eaLnBrk="1" hangingPunct="1">
              <a:lnSpc>
                <a:spcPct val="80000"/>
              </a:lnSpc>
              <a:buFont typeface="Wingdings" pitchFamily="2" charset="2"/>
              <a:buChar char="§"/>
              <a:defRPr/>
            </a:pPr>
            <a:r>
              <a:rPr lang="en-US" sz="2100" smtClean="0"/>
              <a:t>believed the project that could jeopardize regional land claims</a:t>
            </a:r>
          </a:p>
          <a:p>
            <a:pPr eaLnBrk="1" hangingPunct="1">
              <a:lnSpc>
                <a:spcPct val="80000"/>
              </a:lnSpc>
              <a:buFont typeface="Wingdings" pitchFamily="2" charset="2"/>
              <a:buBlip>
                <a:blip r:embed="rId3"/>
              </a:buBlip>
              <a:defRPr/>
            </a:pPr>
            <a:r>
              <a:rPr lang="en-US" sz="2100" b="1" smtClean="0"/>
              <a:t>Berger Commission - </a:t>
            </a:r>
            <a:r>
              <a:rPr lang="en-US" sz="2100" smtClean="0"/>
              <a:t>ruled that a moratorium should be placed on construction until 1987 to give time towards land claim settlements. </a:t>
            </a:r>
          </a:p>
          <a:p>
            <a:pPr eaLnBrk="1" hangingPunct="1">
              <a:lnSpc>
                <a:spcPct val="80000"/>
              </a:lnSpc>
              <a:buFont typeface="Wingdings" pitchFamily="2" charset="2"/>
              <a:buBlip>
                <a:blip r:embed="rId3"/>
              </a:buBlip>
              <a:defRPr/>
            </a:pPr>
            <a:r>
              <a:rPr lang="en-US" sz="2100" smtClean="0"/>
              <a:t>However, the pipeline was never built due to the controversy and an unstable economy. </a:t>
            </a:r>
          </a:p>
          <a:p>
            <a:pPr eaLnBrk="1" hangingPunct="1">
              <a:lnSpc>
                <a:spcPct val="80000"/>
              </a:lnSpc>
              <a:buFont typeface="Wingdings" pitchFamily="2" charset="2"/>
              <a:buBlip>
                <a:blip r:embed="rId3"/>
              </a:buBlip>
              <a:defRPr/>
            </a:pPr>
            <a:endParaRPr lang="en-US" sz="2100" smtClean="0"/>
          </a:p>
        </p:txBody>
      </p:sp>
      <p:pic>
        <p:nvPicPr>
          <p:cNvPr id="31749" name="Picture 5" descr="chief antoine nwt &amp; berger 1975"/>
          <p:cNvPicPr>
            <a:picLocks noChangeAspect="1" noChangeArrowheads="1"/>
          </p:cNvPicPr>
          <p:nvPr/>
        </p:nvPicPr>
        <p:blipFill>
          <a:blip r:embed="rId4" cstate="print"/>
          <a:srcRect/>
          <a:stretch>
            <a:fillRect/>
          </a:stretch>
        </p:blipFill>
        <p:spPr bwMode="auto">
          <a:xfrm>
            <a:off x="5334000" y="4038600"/>
            <a:ext cx="3810000" cy="2578100"/>
          </a:xfrm>
          <a:prstGeom prst="rect">
            <a:avLst/>
          </a:prstGeom>
          <a:noFill/>
          <a:ln w="9525">
            <a:noFill/>
            <a:miter lim="800000"/>
            <a:headEnd/>
            <a:tailEnd/>
          </a:ln>
        </p:spPr>
      </p:pic>
      <p:sp>
        <p:nvSpPr>
          <p:cNvPr id="31750" name="Rectangle 6"/>
          <p:cNvSpPr>
            <a:spLocks noChangeArrowheads="1"/>
          </p:cNvSpPr>
          <p:nvPr/>
        </p:nvSpPr>
        <p:spPr bwMode="auto">
          <a:xfrm>
            <a:off x="1905000" y="6223000"/>
            <a:ext cx="4481513" cy="304800"/>
          </a:xfrm>
          <a:prstGeom prst="rect">
            <a:avLst/>
          </a:prstGeom>
          <a:noFill/>
          <a:ln w="9525">
            <a:noFill/>
            <a:miter lim="800000"/>
            <a:headEnd/>
            <a:tailEnd/>
          </a:ln>
        </p:spPr>
        <p:txBody>
          <a:bodyPr wrap="none">
            <a:spAutoFit/>
          </a:bodyPr>
          <a:lstStyle/>
          <a:p>
            <a:r>
              <a:rPr lang="en-US" sz="1400">
                <a:hlinkClick r:id="rId5"/>
              </a:rPr>
              <a:t>http://archives.cbc.ca/society/native_issues/topics/295/</a:t>
            </a:r>
            <a:endParaRPr lang="en-US" sz="1400"/>
          </a:p>
        </p:txBody>
      </p:sp>
      <p:sp>
        <p:nvSpPr>
          <p:cNvPr id="31751" name="Rectangle 7"/>
          <p:cNvSpPr>
            <a:spLocks noChangeArrowheads="1"/>
          </p:cNvSpPr>
          <p:nvPr/>
        </p:nvSpPr>
        <p:spPr bwMode="auto">
          <a:xfrm>
            <a:off x="-1352550" y="2881313"/>
            <a:ext cx="247650" cy="641350"/>
          </a:xfrm>
          <a:prstGeom prst="rect">
            <a:avLst/>
          </a:prstGeom>
          <a:noFill/>
          <a:ln w="9525">
            <a:noFill/>
            <a:miter lim="800000"/>
            <a:headEnd/>
            <a:tailEnd/>
          </a:ln>
        </p:spPr>
        <p:txBody>
          <a:bodyPr wrap="none" anchor="ctr">
            <a:spAutoFit/>
          </a:bodyPr>
          <a:lstStyle/>
          <a:p>
            <a:pPr eaLnBrk="1" hangingPunct="1"/>
            <a:r>
              <a:rPr lang="en-US"/>
              <a:t> </a:t>
            </a:r>
          </a:p>
          <a:p>
            <a:endParaRPr lang="en-US"/>
          </a:p>
        </p:txBody>
      </p:sp>
      <p:sp>
        <p:nvSpPr>
          <p:cNvPr id="31752" name="Rectangle 8"/>
          <p:cNvSpPr>
            <a:spLocks noChangeArrowheads="1"/>
          </p:cNvSpPr>
          <p:nvPr/>
        </p:nvSpPr>
        <p:spPr bwMode="auto">
          <a:xfrm>
            <a:off x="1981200" y="6088063"/>
            <a:ext cx="3276600" cy="168275"/>
          </a:xfrm>
          <a:prstGeom prst="rect">
            <a:avLst/>
          </a:prstGeom>
          <a:noFill/>
          <a:ln w="9525">
            <a:noFill/>
            <a:miter lim="800000"/>
            <a:headEnd/>
            <a:tailEnd/>
          </a:ln>
        </p:spPr>
        <p:txBody>
          <a:bodyPr lIns="0" tIns="0" rIns="0" bIns="0" anchor="ctr">
            <a:spAutoFit/>
          </a:bodyPr>
          <a:lstStyle/>
          <a:p>
            <a:pPr eaLnBrk="1" hangingPunct="1"/>
            <a:r>
              <a:rPr lang="en-US" sz="1000">
                <a:solidFill>
                  <a:srgbClr val="DC2703"/>
                </a:solidFill>
              </a:rPr>
              <a:t>CBC archives:  Victors and victims of the Berger report</a:t>
            </a:r>
          </a:p>
          <a:p>
            <a:endParaRPr lang="en-US" sz="1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21507" name="Text Box 3"/>
          <p:cNvSpPr txBox="1">
            <a:spLocks noChangeArrowheads="1"/>
          </p:cNvSpPr>
          <p:nvPr/>
        </p:nvSpPr>
        <p:spPr bwMode="auto">
          <a:xfrm>
            <a:off x="228600" y="914400"/>
            <a:ext cx="8686800" cy="2071336"/>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rgbClr val="6600CC"/>
                </a:solidFill>
                <a:latin typeface="Arial Narrow" pitchFamily="34" charset="0"/>
              </a:rPr>
              <a:t>1982   </a:t>
            </a:r>
            <a:r>
              <a:rPr lang="en-CA" b="1" dirty="0">
                <a:solidFill>
                  <a:srgbClr val="6600CC"/>
                </a:solidFill>
                <a:latin typeface="Arial Narrow" pitchFamily="34" charset="0"/>
              </a:rPr>
              <a:t>Constitution recognizes First Nations land claims.</a:t>
            </a:r>
          </a:p>
          <a:p>
            <a:pPr lvl="1">
              <a:lnSpc>
                <a:spcPct val="80000"/>
              </a:lnSpc>
              <a:buFont typeface="Wingdings" pitchFamily="2" charset="2"/>
              <a:buChar char="§"/>
              <a:defRPr/>
            </a:pPr>
            <a:r>
              <a:rPr lang="en-CA" b="1" dirty="0">
                <a:solidFill>
                  <a:schemeClr val="tx2"/>
                </a:solidFill>
                <a:latin typeface="Arial Narrow" pitchFamily="34" charset="0"/>
              </a:rPr>
              <a:t>Acknowledges treaty rights</a:t>
            </a:r>
            <a:r>
              <a:rPr lang="en-CA" b="1" dirty="0" smtClean="0">
                <a:solidFill>
                  <a:schemeClr val="tx2"/>
                </a:solidFill>
                <a:latin typeface="Arial Narrow" pitchFamily="34" charset="0"/>
              </a:rPr>
              <a:t>.</a:t>
            </a:r>
            <a:r>
              <a:rPr lang="en-US" sz="1600" dirty="0" smtClean="0"/>
              <a:t> </a:t>
            </a:r>
          </a:p>
          <a:p>
            <a:pPr lvl="1">
              <a:lnSpc>
                <a:spcPct val="80000"/>
              </a:lnSpc>
              <a:buFont typeface="Wingdings" pitchFamily="2" charset="2"/>
              <a:buChar char="§"/>
              <a:defRPr/>
            </a:pPr>
            <a:r>
              <a:rPr lang="en-US" sz="1600" dirty="0" smtClean="0"/>
              <a:t>Section 25 - The guarantee of Aboriginal and Treaty Rights </a:t>
            </a:r>
          </a:p>
          <a:p>
            <a:pPr lvl="1">
              <a:lnSpc>
                <a:spcPct val="80000"/>
              </a:lnSpc>
              <a:buFont typeface="Wingdings" pitchFamily="2" charset="2"/>
              <a:buChar char="§"/>
              <a:defRPr/>
            </a:pPr>
            <a:r>
              <a:rPr lang="en-US" sz="1600" dirty="0" smtClean="0"/>
              <a:t>Section 35 - The recognition and affirmation of Aboriginal and Treaty Rights; Aboriginal people are defined as Indian, Métis, and Inuit </a:t>
            </a:r>
          </a:p>
          <a:p>
            <a:pPr lvl="1">
              <a:lnSpc>
                <a:spcPct val="80000"/>
              </a:lnSpc>
              <a:buFont typeface="Wingdings" pitchFamily="2" charset="2"/>
              <a:buChar char="§"/>
              <a:defRPr/>
            </a:pPr>
            <a:r>
              <a:rPr lang="en-US" sz="1600" dirty="0" smtClean="0"/>
              <a:t>Section 37 - Outlines a process for successive constitutional talks on Aboriginal Rights. </a:t>
            </a:r>
          </a:p>
          <a:p>
            <a:pPr marL="457200" indent="-457200">
              <a:spcBef>
                <a:spcPct val="50000"/>
              </a:spcBef>
            </a:pPr>
            <a:endParaRPr lang="en-CA" b="1" dirty="0">
              <a:solidFill>
                <a:srgbClr val="FF0000"/>
              </a:solidFill>
              <a:latin typeface="Arial Narrow" pitchFamily="34" charset="0"/>
            </a:endParaRPr>
          </a:p>
        </p:txBody>
      </p:sp>
      <p:sp>
        <p:nvSpPr>
          <p:cNvPr id="21508" name="Rectangle 4"/>
          <p:cNvSpPr>
            <a:spLocks noChangeArrowheads="1"/>
          </p:cNvSpPr>
          <p:nvPr/>
        </p:nvSpPr>
        <p:spPr bwMode="auto">
          <a:xfrm>
            <a:off x="1338263" y="-1085850"/>
            <a:ext cx="9144000" cy="0"/>
          </a:xfrm>
          <a:prstGeom prst="rect">
            <a:avLst/>
          </a:prstGeom>
          <a:noFill/>
          <a:ln w="9525">
            <a:noFill/>
            <a:miter lim="800000"/>
            <a:headEnd/>
            <a:tailEnd/>
          </a:ln>
          <a:effectLst/>
        </p:spPr>
        <p:txBody>
          <a:bodyPr>
            <a:spAutoFit/>
          </a:bodyPr>
          <a:lstStyle/>
          <a:p>
            <a:endParaRPr lang="en-CA"/>
          </a:p>
        </p:txBody>
      </p:sp>
      <p:pic>
        <p:nvPicPr>
          <p:cNvPr id="7" name="Picture 4" descr="aboriginal art morrisseau_magic2w_m"/>
          <p:cNvPicPr>
            <a:picLocks noChangeAspect="1" noChangeArrowheads="1"/>
          </p:cNvPicPr>
          <p:nvPr/>
        </p:nvPicPr>
        <p:blipFill>
          <a:blip r:embed="rId2" cstate="print"/>
          <a:srcRect/>
          <a:stretch>
            <a:fillRect/>
          </a:stretch>
        </p:blipFill>
        <p:spPr bwMode="auto">
          <a:xfrm>
            <a:off x="3048000" y="2590800"/>
            <a:ext cx="344805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b="1" smtClean="0"/>
              <a:t>Bill C-31 - 1985</a:t>
            </a:r>
            <a:endParaRPr lang="en-US" smtClean="0"/>
          </a:p>
        </p:txBody>
      </p:sp>
      <p:sp>
        <p:nvSpPr>
          <p:cNvPr id="64515" name="Rectangle 3"/>
          <p:cNvSpPr>
            <a:spLocks noGrp="1" noChangeArrowheads="1"/>
          </p:cNvSpPr>
          <p:nvPr>
            <p:ph idx="1"/>
          </p:nvPr>
        </p:nvSpPr>
        <p:spPr>
          <a:xfrm>
            <a:off x="457200" y="1600200"/>
            <a:ext cx="4114800" cy="4530725"/>
          </a:xfrm>
        </p:spPr>
        <p:txBody>
          <a:bodyPr/>
          <a:lstStyle/>
          <a:p>
            <a:pPr eaLnBrk="1" hangingPunct="1">
              <a:lnSpc>
                <a:spcPct val="80000"/>
              </a:lnSpc>
              <a:buFont typeface="Wingdings" pitchFamily="2" charset="2"/>
              <a:buBlip>
                <a:blip r:embed="rId2"/>
              </a:buBlip>
              <a:defRPr/>
            </a:pPr>
            <a:r>
              <a:rPr lang="en-US" sz="2200" dirty="0" smtClean="0"/>
              <a:t>Prior to 1985, </a:t>
            </a:r>
            <a:r>
              <a:rPr lang="en-US" sz="2200" dirty="0" smtClean="0">
                <a:solidFill>
                  <a:srgbClr val="00B0F0"/>
                </a:solidFill>
              </a:rPr>
              <a:t>women lost Indian status if they married a man who did not have Indian status. </a:t>
            </a:r>
            <a:r>
              <a:rPr lang="en-US" sz="2200" dirty="0" smtClean="0"/>
              <a:t>Their children did not receive Indian status.</a:t>
            </a:r>
          </a:p>
          <a:p>
            <a:pPr eaLnBrk="1" hangingPunct="1">
              <a:lnSpc>
                <a:spcPct val="80000"/>
              </a:lnSpc>
              <a:buFont typeface="Wingdings" pitchFamily="2" charset="2"/>
              <a:buBlip>
                <a:blip r:embed="rId2"/>
              </a:buBlip>
              <a:defRPr/>
            </a:pPr>
            <a:r>
              <a:rPr lang="en-US" sz="2200" dirty="0" smtClean="0"/>
              <a:t>The Charter of Rights in 1982 guaranteed protection of rights equally for women and men.</a:t>
            </a:r>
          </a:p>
          <a:p>
            <a:pPr eaLnBrk="1" hangingPunct="1">
              <a:lnSpc>
                <a:spcPct val="80000"/>
              </a:lnSpc>
              <a:buFont typeface="Wingdings" pitchFamily="2" charset="2"/>
              <a:buBlip>
                <a:blip r:embed="rId2"/>
              </a:buBlip>
              <a:defRPr/>
            </a:pPr>
            <a:r>
              <a:rPr lang="en-US" sz="2200" dirty="0" smtClean="0"/>
              <a:t>Bill C-31, An Act to Amend the Indian Act, was passed in 1985. This Bill amended the Indian Act in the areas of Status and Membership.</a:t>
            </a:r>
          </a:p>
          <a:p>
            <a:pPr eaLnBrk="1" hangingPunct="1">
              <a:lnSpc>
                <a:spcPct val="80000"/>
              </a:lnSpc>
              <a:buFont typeface="Wingdings" pitchFamily="2" charset="2"/>
              <a:buBlip>
                <a:blip r:embed="rId2"/>
              </a:buBlip>
              <a:defRPr/>
            </a:pPr>
            <a:r>
              <a:rPr lang="en-US" sz="2200" dirty="0" smtClean="0">
                <a:solidFill>
                  <a:srgbClr val="00B0F0"/>
                </a:solidFill>
              </a:rPr>
              <a:t>By 1992, over 81,000 people had regained status.</a:t>
            </a:r>
          </a:p>
        </p:txBody>
      </p:sp>
      <p:pic>
        <p:nvPicPr>
          <p:cNvPr id="33796" name="Picture 4" descr="women"/>
          <p:cNvPicPr>
            <a:picLocks noChangeAspect="1" noChangeArrowheads="1"/>
          </p:cNvPicPr>
          <p:nvPr/>
        </p:nvPicPr>
        <p:blipFill>
          <a:blip r:embed="rId3" cstate="print"/>
          <a:srcRect/>
          <a:stretch>
            <a:fillRect/>
          </a:stretch>
        </p:blipFill>
        <p:spPr bwMode="auto">
          <a:xfrm>
            <a:off x="5181600" y="1676400"/>
            <a:ext cx="3048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62400" y="277813"/>
            <a:ext cx="4953000" cy="1143000"/>
          </a:xfrm>
        </p:spPr>
        <p:txBody>
          <a:bodyPr/>
          <a:lstStyle/>
          <a:p>
            <a:pPr eaLnBrk="1" hangingPunct="1">
              <a:defRPr/>
            </a:pPr>
            <a:r>
              <a:rPr lang="en-CA" sz="4000" smtClean="0"/>
              <a:t>Oka Standoff- 1990</a:t>
            </a:r>
            <a:endParaRPr lang="en-US" sz="4000" smtClean="0"/>
          </a:p>
        </p:txBody>
      </p:sp>
      <p:sp>
        <p:nvSpPr>
          <p:cNvPr id="72707" name="Rectangle 3"/>
          <p:cNvSpPr>
            <a:spLocks noGrp="1" noChangeArrowheads="1"/>
          </p:cNvSpPr>
          <p:nvPr>
            <p:ph idx="1"/>
          </p:nvPr>
        </p:nvSpPr>
        <p:spPr>
          <a:xfrm>
            <a:off x="152400" y="457200"/>
            <a:ext cx="3657600" cy="6207125"/>
          </a:xfrm>
        </p:spPr>
        <p:txBody>
          <a:bodyPr/>
          <a:lstStyle/>
          <a:p>
            <a:pPr eaLnBrk="1" hangingPunct="1">
              <a:lnSpc>
                <a:spcPct val="80000"/>
              </a:lnSpc>
              <a:buFont typeface="Wingdings" pitchFamily="2" charset="2"/>
              <a:buBlip>
                <a:blip r:embed="rId2"/>
              </a:buBlip>
              <a:defRPr/>
            </a:pPr>
            <a:r>
              <a:rPr lang="en-US" sz="1400" dirty="0" smtClean="0">
                <a:solidFill>
                  <a:schemeClr val="tx2">
                    <a:lumMod val="50000"/>
                  </a:schemeClr>
                </a:solidFill>
              </a:rPr>
              <a:t>The </a:t>
            </a:r>
            <a:r>
              <a:rPr lang="en-US" sz="1400" b="1" dirty="0" smtClean="0">
                <a:solidFill>
                  <a:schemeClr val="tx2">
                    <a:lumMod val="50000"/>
                  </a:schemeClr>
                </a:solidFill>
              </a:rPr>
              <a:t>Oka Crisis</a:t>
            </a:r>
            <a:r>
              <a:rPr lang="en-US" sz="1400" dirty="0" smtClean="0">
                <a:solidFill>
                  <a:schemeClr val="tx2">
                    <a:lumMod val="50000"/>
                  </a:schemeClr>
                </a:solidFill>
              </a:rPr>
              <a:t> was a land dispute and blockade between the Mohawk nation and the town of Oka, Quebec which began on July 11, 1990, and lasted until September 26, 1990. </a:t>
            </a:r>
          </a:p>
          <a:p>
            <a:pPr eaLnBrk="1" hangingPunct="1">
              <a:lnSpc>
                <a:spcPct val="80000"/>
              </a:lnSpc>
              <a:buFont typeface="Wingdings" pitchFamily="2" charset="2"/>
              <a:buBlip>
                <a:blip r:embed="rId2"/>
              </a:buBlip>
              <a:defRPr/>
            </a:pPr>
            <a:endParaRPr lang="en-US" sz="1400" dirty="0" smtClean="0"/>
          </a:p>
          <a:p>
            <a:pPr eaLnBrk="1" hangingPunct="1">
              <a:lnSpc>
                <a:spcPct val="80000"/>
              </a:lnSpc>
              <a:buFont typeface="Wingdings" pitchFamily="2" charset="2"/>
              <a:buBlip>
                <a:blip r:embed="rId2"/>
              </a:buBlip>
              <a:defRPr/>
            </a:pPr>
            <a:r>
              <a:rPr lang="en-US" sz="1400" dirty="0" smtClean="0"/>
              <a:t>crisis developed from a dispute between the town of Oka and the Mohawk community of </a:t>
            </a:r>
            <a:r>
              <a:rPr lang="en-US" sz="1400" dirty="0" err="1" smtClean="0"/>
              <a:t>Kanesatake</a:t>
            </a:r>
            <a:r>
              <a:rPr lang="en-US" sz="1400" dirty="0" smtClean="0"/>
              <a:t>. </a:t>
            </a:r>
          </a:p>
          <a:p>
            <a:pPr eaLnBrk="1" hangingPunct="1">
              <a:lnSpc>
                <a:spcPct val="80000"/>
              </a:lnSpc>
              <a:buFont typeface="Wingdings" pitchFamily="2" charset="2"/>
              <a:buBlip>
                <a:blip r:embed="rId2"/>
              </a:buBlip>
              <a:defRPr/>
            </a:pPr>
            <a:r>
              <a:rPr lang="en-US" sz="1400" dirty="0" smtClean="0">
                <a:solidFill>
                  <a:schemeClr val="tx2">
                    <a:lumMod val="50000"/>
                  </a:schemeClr>
                </a:solidFill>
              </a:rPr>
              <a:t>The Mohawk nation had been pursuing a land claim which included a burial ground and a sacred grove of pine trees near </a:t>
            </a:r>
            <a:r>
              <a:rPr lang="en-US" sz="1400" dirty="0" err="1" smtClean="0">
                <a:solidFill>
                  <a:schemeClr val="tx2">
                    <a:lumMod val="50000"/>
                  </a:schemeClr>
                </a:solidFill>
              </a:rPr>
              <a:t>Kanesatake</a:t>
            </a:r>
            <a:r>
              <a:rPr lang="en-US" sz="1400" dirty="0" smtClean="0">
                <a:solidFill>
                  <a:schemeClr val="tx2">
                    <a:lumMod val="50000"/>
                  </a:schemeClr>
                </a:solidFill>
              </a:rPr>
              <a:t>. </a:t>
            </a:r>
          </a:p>
          <a:p>
            <a:pPr eaLnBrk="1" hangingPunct="1">
              <a:lnSpc>
                <a:spcPct val="80000"/>
              </a:lnSpc>
              <a:buFont typeface="Wingdings" pitchFamily="2" charset="2"/>
              <a:buBlip>
                <a:blip r:embed="rId2"/>
              </a:buBlip>
              <a:defRPr/>
            </a:pPr>
            <a:r>
              <a:rPr lang="en-US" sz="1400" dirty="0" smtClean="0">
                <a:solidFill>
                  <a:schemeClr val="tx2">
                    <a:lumMod val="50000"/>
                  </a:schemeClr>
                </a:solidFill>
              </a:rPr>
              <a:t>This brought them into conflict with the town of Oka, which was developing plans to expand a golf course onto the land.</a:t>
            </a:r>
          </a:p>
          <a:p>
            <a:pPr eaLnBrk="1" hangingPunct="1">
              <a:lnSpc>
                <a:spcPct val="80000"/>
              </a:lnSpc>
              <a:buFont typeface="Wingdings" pitchFamily="2" charset="2"/>
              <a:buBlip>
                <a:blip r:embed="rId2"/>
              </a:buBlip>
              <a:defRPr/>
            </a:pPr>
            <a:r>
              <a:rPr lang="en-US" sz="1400" dirty="0" smtClean="0"/>
              <a:t>The mayor of Oka, Jean Ouellette, announced in 1989 that the remainder of the pines would be cleared to expand the members-only golf club's course to eighteen holes. Sixty luxury condominiums were also planned to be built in a section of the pines. However, none of these plans were made in consultation with the Mohawks.</a:t>
            </a:r>
          </a:p>
          <a:p>
            <a:pPr eaLnBrk="1" hangingPunct="1">
              <a:lnSpc>
                <a:spcPct val="80000"/>
              </a:lnSpc>
              <a:buFont typeface="Wingdings" pitchFamily="2" charset="2"/>
              <a:buBlip>
                <a:blip r:embed="rId2"/>
              </a:buBlip>
              <a:defRPr/>
            </a:pPr>
            <a:r>
              <a:rPr lang="en-US" sz="1400" dirty="0" smtClean="0">
                <a:solidFill>
                  <a:schemeClr val="tx2">
                    <a:lumMod val="50000"/>
                  </a:schemeClr>
                </a:solidFill>
              </a:rPr>
              <a:t>The golf-course expansion, which had originally triggered the situation, was cancelled. </a:t>
            </a:r>
            <a:r>
              <a:rPr lang="en-US" sz="1400" dirty="0" smtClean="0"/>
              <a:t>The Oka Crisis eventually precipitated the development of Canada's First Nations Policing Policy.</a:t>
            </a:r>
          </a:p>
        </p:txBody>
      </p:sp>
      <p:pic>
        <p:nvPicPr>
          <p:cNvPr id="36868" name="Picture 4" descr="Oka_stare_down"/>
          <p:cNvPicPr>
            <a:picLocks noChangeAspect="1" noChangeArrowheads="1"/>
          </p:cNvPicPr>
          <p:nvPr/>
        </p:nvPicPr>
        <p:blipFill>
          <a:blip r:embed="rId3" cstate="print"/>
          <a:srcRect/>
          <a:stretch>
            <a:fillRect/>
          </a:stretch>
        </p:blipFill>
        <p:spPr bwMode="auto">
          <a:xfrm>
            <a:off x="4038600" y="1219200"/>
            <a:ext cx="4876800" cy="3257550"/>
          </a:xfrm>
          <a:prstGeom prst="rect">
            <a:avLst/>
          </a:prstGeom>
          <a:noFill/>
          <a:ln w="9525">
            <a:noFill/>
            <a:miter lim="800000"/>
            <a:headEnd/>
            <a:tailEnd/>
          </a:ln>
        </p:spPr>
      </p:pic>
      <p:sp>
        <p:nvSpPr>
          <p:cNvPr id="72709" name="Rectangle 5"/>
          <p:cNvSpPr>
            <a:spLocks noChangeArrowheads="1"/>
          </p:cNvSpPr>
          <p:nvPr/>
        </p:nvSpPr>
        <p:spPr bwMode="auto">
          <a:xfrm>
            <a:off x="4191000" y="4724400"/>
            <a:ext cx="4724400" cy="1111250"/>
          </a:xfrm>
          <a:prstGeom prst="rect">
            <a:avLst/>
          </a:prstGeom>
          <a:noFill/>
          <a:ln w="9525">
            <a:noFill/>
            <a:miter lim="800000"/>
            <a:headEnd/>
            <a:tailEnd/>
          </a:ln>
          <a:effectLst/>
        </p:spPr>
        <p:txBody>
          <a:bodyPr>
            <a:spAutoFit/>
          </a:bodyPr>
          <a:lstStyle/>
          <a:p>
            <a:pPr marL="168275" indent="-168275" eaLnBrk="1" hangingPunct="1">
              <a:lnSpc>
                <a:spcPct val="80000"/>
              </a:lnSpc>
              <a:spcBef>
                <a:spcPct val="20000"/>
              </a:spcBef>
              <a:buClr>
                <a:schemeClr val="hlink"/>
              </a:buClr>
              <a:buSzPct val="90000"/>
              <a:buFont typeface="Wingdings" pitchFamily="2" charset="2"/>
              <a:buBlip>
                <a:blip r:embed="rId2"/>
              </a:buBlip>
              <a:defRPr/>
            </a:pPr>
            <a:r>
              <a:rPr lang="en-US" sz="1400">
                <a:effectLst>
                  <a:outerShdw blurRad="38100" dist="38100" dir="2700000" algn="tl">
                    <a:srgbClr val="000000"/>
                  </a:outerShdw>
                </a:effectLst>
              </a:rPr>
              <a:t>Quebec's Minister for Native Affairs John Ciaccia wrote a letter of support for the natives, stating that "these people have seen their lands disappear without having been consulted or compensated, and that, in my opinion, is unfair and unjust, especially over a golf course."</a:t>
            </a:r>
          </a:p>
        </p:txBody>
      </p:sp>
      <p:sp>
        <p:nvSpPr>
          <p:cNvPr id="36870" name="Rectangle 6"/>
          <p:cNvSpPr>
            <a:spLocks noChangeArrowheads="1"/>
          </p:cNvSpPr>
          <p:nvPr/>
        </p:nvSpPr>
        <p:spPr bwMode="auto">
          <a:xfrm>
            <a:off x="4267200" y="5943600"/>
            <a:ext cx="4186238" cy="517525"/>
          </a:xfrm>
          <a:prstGeom prst="rect">
            <a:avLst/>
          </a:prstGeom>
          <a:noFill/>
          <a:ln w="9525">
            <a:noFill/>
            <a:miter lim="800000"/>
            <a:headEnd/>
            <a:tailEnd/>
          </a:ln>
        </p:spPr>
        <p:txBody>
          <a:bodyPr wrap="none">
            <a:spAutoFit/>
          </a:bodyPr>
          <a:lstStyle/>
          <a:p>
            <a:r>
              <a:rPr lang="en-US" sz="1400"/>
              <a:t>CBC archives:  The Standoff Begins</a:t>
            </a:r>
          </a:p>
          <a:p>
            <a:r>
              <a:rPr lang="en-US" sz="1400">
                <a:hlinkClick r:id="rId4"/>
              </a:rPr>
              <a:t>http://archives.cbc.ca/politics/civil_unrest/topics/99/</a:t>
            </a:r>
            <a:endParaRPr lang="en-US"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22532" name="Rectangle 4"/>
          <p:cNvSpPr>
            <a:spLocks noChangeArrowheads="1"/>
          </p:cNvSpPr>
          <p:nvPr/>
        </p:nvSpPr>
        <p:spPr bwMode="auto">
          <a:xfrm>
            <a:off x="1338263" y="-1085850"/>
            <a:ext cx="9144000" cy="0"/>
          </a:xfrm>
          <a:prstGeom prst="rect">
            <a:avLst/>
          </a:prstGeom>
          <a:noFill/>
          <a:ln w="9525">
            <a:noFill/>
            <a:miter lim="800000"/>
            <a:headEnd/>
            <a:tailEnd/>
          </a:ln>
          <a:effectLst/>
        </p:spPr>
        <p:txBody>
          <a:bodyPr>
            <a:spAutoFit/>
          </a:bodyPr>
          <a:lstStyle/>
          <a:p>
            <a:endParaRPr lang="en-CA"/>
          </a:p>
        </p:txBody>
      </p:sp>
      <p:sp>
        <p:nvSpPr>
          <p:cNvPr id="22533" name="Text Box 5"/>
          <p:cNvSpPr txBox="1">
            <a:spLocks noChangeArrowheads="1"/>
          </p:cNvSpPr>
          <p:nvPr/>
        </p:nvSpPr>
        <p:spPr bwMode="auto">
          <a:xfrm>
            <a:off x="228600" y="838200"/>
            <a:ext cx="8686800" cy="1338828"/>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1990   </a:t>
            </a:r>
            <a:r>
              <a:rPr lang="en-CA" b="1" dirty="0">
                <a:solidFill>
                  <a:schemeClr val="tx2">
                    <a:lumMod val="50000"/>
                  </a:schemeClr>
                </a:solidFill>
                <a:latin typeface="Arial Narrow" pitchFamily="34" charset="0"/>
              </a:rPr>
              <a:t>Sparrow Decision (Supreme Court)</a:t>
            </a:r>
          </a:p>
          <a:p>
            <a:pPr marL="457200" indent="-457200">
              <a:spcBef>
                <a:spcPct val="50000"/>
              </a:spcBef>
            </a:pPr>
            <a:r>
              <a:rPr lang="en-CA" b="1" dirty="0" err="1">
                <a:solidFill>
                  <a:schemeClr val="tx2"/>
                </a:solidFill>
                <a:latin typeface="Arial Narrow" pitchFamily="34" charset="0"/>
              </a:rPr>
              <a:t>Musqueam</a:t>
            </a:r>
            <a:r>
              <a:rPr lang="en-CA" b="1" dirty="0">
                <a:solidFill>
                  <a:schemeClr val="tx2"/>
                </a:solidFill>
                <a:latin typeface="Arial Narrow" pitchFamily="34" charset="0"/>
              </a:rPr>
              <a:t> people argue that they have the right to fish and have ceremonial food.  Supreme court agrees.</a:t>
            </a:r>
            <a:endParaRPr lang="en-CA" b="1" dirty="0">
              <a:solidFill>
                <a:srgbClr val="FF0000"/>
              </a:solidFill>
              <a:latin typeface="Arial Narrow" pitchFamily="34" charset="0"/>
            </a:endParaRPr>
          </a:p>
        </p:txBody>
      </p:sp>
      <p:sp>
        <p:nvSpPr>
          <p:cNvPr id="22535" name="Text Box 7"/>
          <p:cNvSpPr txBox="1">
            <a:spLocks noChangeArrowheads="1"/>
          </p:cNvSpPr>
          <p:nvPr/>
        </p:nvSpPr>
        <p:spPr bwMode="auto">
          <a:xfrm>
            <a:off x="304800" y="2743200"/>
            <a:ext cx="8686800" cy="1754326"/>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1995   </a:t>
            </a:r>
            <a:r>
              <a:rPr lang="en-CA" b="1" dirty="0">
                <a:solidFill>
                  <a:schemeClr val="tx2">
                    <a:lumMod val="50000"/>
                  </a:schemeClr>
                </a:solidFill>
                <a:latin typeface="Arial Narrow" pitchFamily="34" charset="0"/>
              </a:rPr>
              <a:t>Gustafson Lake standoff</a:t>
            </a:r>
          </a:p>
          <a:p>
            <a:pPr marL="457200" indent="-457200">
              <a:spcBef>
                <a:spcPct val="50000"/>
              </a:spcBef>
            </a:pPr>
            <a:r>
              <a:rPr lang="en-CA" b="1" dirty="0" err="1">
                <a:solidFill>
                  <a:schemeClr val="tx2"/>
                </a:solidFill>
                <a:latin typeface="Arial Narrow" pitchFamily="34" charset="0"/>
              </a:rPr>
              <a:t>Shuswap</a:t>
            </a:r>
            <a:r>
              <a:rPr lang="en-CA" b="1" dirty="0">
                <a:solidFill>
                  <a:schemeClr val="tx2"/>
                </a:solidFill>
                <a:latin typeface="Arial Narrow" pitchFamily="34" charset="0"/>
              </a:rPr>
              <a:t> nation want their sacred land and recognition of their sovereign rights.  RCMP launch large military operation, firing 77,000 rounds of ammo, killing a dog and injuring a woman.</a:t>
            </a:r>
          </a:p>
          <a:p>
            <a:pPr marL="457200" indent="-457200">
              <a:spcBef>
                <a:spcPct val="50000"/>
              </a:spcBef>
            </a:pPr>
            <a:r>
              <a:rPr lang="en-CA" b="1" dirty="0">
                <a:solidFill>
                  <a:schemeClr val="tx2"/>
                </a:solidFill>
                <a:latin typeface="Arial Narrow" pitchFamily="34" charset="0"/>
              </a:rPr>
              <a:t>15 people sent to jail.</a:t>
            </a:r>
            <a:endParaRPr lang="en-CA" b="1" dirty="0">
              <a:solidFill>
                <a:srgbClr val="FF0000"/>
              </a:solidFill>
              <a:latin typeface="Arial Narrow" pitchFamily="34" charset="0"/>
            </a:endParaRPr>
          </a:p>
        </p:txBody>
      </p:sp>
      <p:pic>
        <p:nvPicPr>
          <p:cNvPr id="6" name="Picture 6" descr="sundance2"/>
          <p:cNvPicPr>
            <a:picLocks noChangeAspect="1" noChangeArrowheads="1"/>
          </p:cNvPicPr>
          <p:nvPr/>
        </p:nvPicPr>
        <p:blipFill>
          <a:blip r:embed="rId2" cstate="print"/>
          <a:srcRect/>
          <a:stretch>
            <a:fillRect/>
          </a:stretch>
        </p:blipFill>
        <p:spPr bwMode="auto">
          <a:xfrm>
            <a:off x="4114800" y="4114800"/>
            <a:ext cx="2654300" cy="261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23555" name="Rectangle 3"/>
          <p:cNvSpPr>
            <a:spLocks noChangeArrowheads="1"/>
          </p:cNvSpPr>
          <p:nvPr/>
        </p:nvSpPr>
        <p:spPr bwMode="auto">
          <a:xfrm>
            <a:off x="1338263" y="-1085850"/>
            <a:ext cx="9144000" cy="0"/>
          </a:xfrm>
          <a:prstGeom prst="rect">
            <a:avLst/>
          </a:prstGeom>
          <a:noFill/>
          <a:ln w="9525">
            <a:noFill/>
            <a:miter lim="800000"/>
            <a:headEnd/>
            <a:tailEnd/>
          </a:ln>
          <a:effectLst/>
        </p:spPr>
        <p:txBody>
          <a:bodyPr>
            <a:spAutoFit/>
          </a:bodyPr>
          <a:lstStyle/>
          <a:p>
            <a:endParaRPr lang="en-CA"/>
          </a:p>
        </p:txBody>
      </p:sp>
      <p:sp>
        <p:nvSpPr>
          <p:cNvPr id="23556" name="Text Box 4"/>
          <p:cNvSpPr txBox="1">
            <a:spLocks noChangeArrowheads="1"/>
          </p:cNvSpPr>
          <p:nvPr/>
        </p:nvSpPr>
        <p:spPr bwMode="auto">
          <a:xfrm>
            <a:off x="228600" y="838200"/>
            <a:ext cx="8686800" cy="1061829"/>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chemeClr val="tx2">
                    <a:lumMod val="50000"/>
                  </a:schemeClr>
                </a:solidFill>
                <a:latin typeface="Arial Narrow" pitchFamily="34" charset="0"/>
              </a:rPr>
              <a:t>1996   </a:t>
            </a:r>
            <a:r>
              <a:rPr lang="en-CA" b="1" dirty="0">
                <a:solidFill>
                  <a:schemeClr val="tx2">
                    <a:lumMod val="50000"/>
                  </a:schemeClr>
                </a:solidFill>
                <a:latin typeface="Arial Narrow" pitchFamily="34" charset="0"/>
              </a:rPr>
              <a:t>Nisga’a Treaty</a:t>
            </a:r>
          </a:p>
          <a:p>
            <a:pPr marL="457200" indent="-457200">
              <a:spcBef>
                <a:spcPct val="50000"/>
              </a:spcBef>
            </a:pPr>
            <a:r>
              <a:rPr lang="en-CA" b="1" dirty="0">
                <a:solidFill>
                  <a:schemeClr val="tx2"/>
                </a:solidFill>
                <a:latin typeface="Arial Narrow" pitchFamily="34" charset="0"/>
              </a:rPr>
              <a:t>BC and Nisga'a people sign an agreement for disputed lands.</a:t>
            </a:r>
            <a:endParaRPr lang="en-CA" b="1" dirty="0">
              <a:solidFill>
                <a:srgbClr val="FF0000"/>
              </a:solidFill>
              <a:latin typeface="Arial Narrow" pitchFamily="34" charset="0"/>
            </a:endParaRPr>
          </a:p>
        </p:txBody>
      </p:sp>
      <p:pic>
        <p:nvPicPr>
          <p:cNvPr id="23558" name="Picture 6"/>
          <p:cNvPicPr>
            <a:picLocks noChangeAspect="1" noChangeArrowheads="1"/>
          </p:cNvPicPr>
          <p:nvPr/>
        </p:nvPicPr>
        <p:blipFill>
          <a:blip r:embed="rId2" cstate="print"/>
          <a:srcRect/>
          <a:stretch>
            <a:fillRect/>
          </a:stretch>
        </p:blipFill>
        <p:spPr bwMode="auto">
          <a:xfrm>
            <a:off x="304800" y="2209800"/>
            <a:ext cx="5562600"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dirty="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5123" name="Text Box 3"/>
          <p:cNvSpPr txBox="1">
            <a:spLocks noChangeArrowheads="1"/>
          </p:cNvSpPr>
          <p:nvPr/>
        </p:nvSpPr>
        <p:spPr bwMode="auto">
          <a:xfrm>
            <a:off x="228600" y="914400"/>
            <a:ext cx="8686800" cy="1338828"/>
          </a:xfrm>
          <a:prstGeom prst="rect">
            <a:avLst/>
          </a:prstGeom>
          <a:noFill/>
          <a:ln w="9525">
            <a:noFill/>
            <a:miter lim="800000"/>
            <a:headEnd/>
            <a:tailEnd/>
          </a:ln>
          <a:effectLst/>
        </p:spPr>
        <p:txBody>
          <a:bodyPr>
            <a:spAutoFit/>
          </a:bodyPr>
          <a:lstStyle/>
          <a:p>
            <a:pPr>
              <a:spcBef>
                <a:spcPct val="50000"/>
              </a:spcBef>
            </a:pPr>
            <a:r>
              <a:rPr lang="en-CA" sz="3600" b="1" dirty="0">
                <a:solidFill>
                  <a:schemeClr val="tx2">
                    <a:lumMod val="50000"/>
                  </a:schemeClr>
                </a:solidFill>
                <a:latin typeface="Arial Narrow" pitchFamily="34" charset="0"/>
              </a:rPr>
              <a:t>1778    </a:t>
            </a:r>
            <a:br>
              <a:rPr lang="en-CA" sz="3600" b="1" dirty="0">
                <a:solidFill>
                  <a:schemeClr val="tx2">
                    <a:lumMod val="50000"/>
                  </a:schemeClr>
                </a:solidFill>
                <a:latin typeface="Arial Narrow" pitchFamily="34" charset="0"/>
              </a:rPr>
            </a:br>
            <a:r>
              <a:rPr lang="en-CA" b="1" dirty="0">
                <a:solidFill>
                  <a:schemeClr val="tx2">
                    <a:lumMod val="50000"/>
                  </a:schemeClr>
                </a:solidFill>
                <a:latin typeface="Arial Narrow" pitchFamily="34" charset="0"/>
              </a:rPr>
              <a:t>Captain Cook explores the BC Coast and claims British sovereignty</a:t>
            </a:r>
          </a:p>
          <a:p>
            <a:pPr>
              <a:spcBef>
                <a:spcPct val="50000"/>
              </a:spcBef>
            </a:pPr>
            <a:r>
              <a:rPr lang="en-CA" b="1" dirty="0">
                <a:latin typeface="Arial Narrow" pitchFamily="34" charset="0"/>
              </a:rPr>
              <a:t>He says that BC is owned by the British.</a:t>
            </a:r>
            <a:endParaRPr lang="en-US" b="1" dirty="0">
              <a:latin typeface="Arial Narrow" pitchFamily="34" charset="0"/>
            </a:endParaRPr>
          </a:p>
        </p:txBody>
      </p:sp>
      <p:pic>
        <p:nvPicPr>
          <p:cNvPr id="5126" name="Picture 6"/>
          <p:cNvPicPr>
            <a:picLocks noChangeAspect="1" noChangeArrowheads="1"/>
          </p:cNvPicPr>
          <p:nvPr/>
        </p:nvPicPr>
        <p:blipFill>
          <a:blip r:embed="rId2" cstate="print"/>
          <a:srcRect/>
          <a:stretch>
            <a:fillRect/>
          </a:stretch>
        </p:blipFill>
        <p:spPr bwMode="auto">
          <a:xfrm>
            <a:off x="228600" y="2514600"/>
            <a:ext cx="3730625" cy="412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b="1" smtClean="0"/>
              <a:t>Delgamuukw</a:t>
            </a:r>
            <a:r>
              <a:rPr lang="en-US" smtClean="0"/>
              <a:t> </a:t>
            </a:r>
            <a:r>
              <a:rPr lang="en-CA" b="1" smtClean="0"/>
              <a:t> – 1997-98</a:t>
            </a:r>
            <a:endParaRPr lang="en-US" b="1" smtClean="0"/>
          </a:p>
        </p:txBody>
      </p:sp>
      <p:sp>
        <p:nvSpPr>
          <p:cNvPr id="67587" name="Rectangle 3"/>
          <p:cNvSpPr>
            <a:spLocks noGrp="1" noChangeArrowheads="1"/>
          </p:cNvSpPr>
          <p:nvPr>
            <p:ph idx="1"/>
          </p:nvPr>
        </p:nvSpPr>
        <p:spPr>
          <a:xfrm>
            <a:off x="457200" y="1295400"/>
            <a:ext cx="4114800" cy="4530725"/>
          </a:xfrm>
        </p:spPr>
        <p:txBody>
          <a:bodyPr>
            <a:normAutofit fontScale="92500" lnSpcReduction="10000"/>
          </a:bodyPr>
          <a:lstStyle/>
          <a:p>
            <a:pPr eaLnBrk="1" hangingPunct="1">
              <a:lnSpc>
                <a:spcPct val="80000"/>
              </a:lnSpc>
              <a:buFont typeface="Wingdings" pitchFamily="2" charset="2"/>
              <a:buBlip>
                <a:blip r:embed="rId2"/>
              </a:buBlip>
              <a:defRPr/>
            </a:pPr>
            <a:r>
              <a:rPr lang="en-CA" sz="2400" b="1" dirty="0" err="1" smtClean="0"/>
              <a:t>Gitksan</a:t>
            </a:r>
            <a:r>
              <a:rPr lang="en-CA" sz="2400" b="1" dirty="0" smtClean="0"/>
              <a:t> +</a:t>
            </a:r>
            <a:r>
              <a:rPr lang="en-CA" sz="2400" b="1" dirty="0" err="1" smtClean="0"/>
              <a:t>Wet’suwet’es</a:t>
            </a:r>
            <a:r>
              <a:rPr lang="en-CA" sz="2400" b="1" dirty="0" smtClean="0"/>
              <a:t> people’s claims</a:t>
            </a:r>
            <a:endParaRPr lang="en-CA" sz="2400" dirty="0" smtClean="0"/>
          </a:p>
          <a:p>
            <a:pPr eaLnBrk="1" hangingPunct="1">
              <a:lnSpc>
                <a:spcPct val="80000"/>
              </a:lnSpc>
              <a:buFont typeface="Wingdings" pitchFamily="2" charset="2"/>
              <a:buBlip>
                <a:blip r:embed="rId2"/>
              </a:buBlip>
              <a:defRPr/>
            </a:pPr>
            <a:r>
              <a:rPr lang="en-CA" sz="2400" dirty="0" smtClean="0"/>
              <a:t>Defined aboriginal title –ruled Aboriginal groups could claim ownership of land </a:t>
            </a:r>
            <a:r>
              <a:rPr lang="en-CA" sz="2400" dirty="0" smtClean="0">
                <a:solidFill>
                  <a:schemeClr val="tx2">
                    <a:lumMod val="50000"/>
                  </a:schemeClr>
                </a:solidFill>
              </a:rPr>
              <a:t>if they can prove that they occupied the land before the Canadian government claimed sovereignty and occupied continuously and exclusively.</a:t>
            </a:r>
          </a:p>
          <a:p>
            <a:pPr eaLnBrk="1" hangingPunct="1">
              <a:lnSpc>
                <a:spcPct val="80000"/>
              </a:lnSpc>
              <a:buFont typeface="Wingdings" pitchFamily="2" charset="2"/>
              <a:buBlip>
                <a:blip r:embed="rId2"/>
              </a:buBlip>
              <a:defRPr/>
            </a:pPr>
            <a:r>
              <a:rPr lang="en-CA" sz="2400" dirty="0" smtClean="0"/>
              <a:t>If government building is next to native reserve –must consult.  </a:t>
            </a:r>
            <a:r>
              <a:rPr lang="en-CA" sz="2400" dirty="0" err="1" smtClean="0"/>
              <a:t>i.e</a:t>
            </a:r>
            <a:r>
              <a:rPr lang="en-CA" sz="2400" dirty="0" smtClean="0"/>
              <a:t> - effects on reserve- aboriginals claim to have never been consulted. </a:t>
            </a:r>
            <a:endParaRPr lang="en-US" sz="2400" dirty="0" smtClean="0"/>
          </a:p>
        </p:txBody>
      </p:sp>
      <p:pic>
        <p:nvPicPr>
          <p:cNvPr id="45060" name="Picture 4" descr="native rights now teepee"/>
          <p:cNvPicPr>
            <a:picLocks noChangeAspect="1" noChangeArrowheads="1"/>
          </p:cNvPicPr>
          <p:nvPr/>
        </p:nvPicPr>
        <p:blipFill>
          <a:blip r:embed="rId3" cstate="print"/>
          <a:srcRect/>
          <a:stretch>
            <a:fillRect/>
          </a:stretch>
        </p:blipFill>
        <p:spPr bwMode="auto">
          <a:xfrm>
            <a:off x="4953000" y="1371600"/>
            <a:ext cx="3810000"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24579" name="Rectangle 3"/>
          <p:cNvSpPr>
            <a:spLocks noChangeArrowheads="1"/>
          </p:cNvSpPr>
          <p:nvPr/>
        </p:nvSpPr>
        <p:spPr bwMode="auto">
          <a:xfrm>
            <a:off x="1338263" y="-1085850"/>
            <a:ext cx="9144000" cy="0"/>
          </a:xfrm>
          <a:prstGeom prst="rect">
            <a:avLst/>
          </a:prstGeom>
          <a:noFill/>
          <a:ln w="9525">
            <a:noFill/>
            <a:miter lim="800000"/>
            <a:headEnd/>
            <a:tailEnd/>
          </a:ln>
          <a:effectLst/>
        </p:spPr>
        <p:txBody>
          <a:bodyPr>
            <a:spAutoFit/>
          </a:bodyPr>
          <a:lstStyle/>
          <a:p>
            <a:endParaRPr lang="en-CA"/>
          </a:p>
        </p:txBody>
      </p:sp>
      <p:sp>
        <p:nvSpPr>
          <p:cNvPr id="24580" name="Text Box 4"/>
          <p:cNvSpPr txBox="1">
            <a:spLocks noChangeArrowheads="1"/>
          </p:cNvSpPr>
          <p:nvPr/>
        </p:nvSpPr>
        <p:spPr bwMode="auto">
          <a:xfrm>
            <a:off x="228600" y="838200"/>
            <a:ext cx="8686800" cy="1338828"/>
          </a:xfrm>
          <a:prstGeom prst="rect">
            <a:avLst/>
          </a:prstGeom>
          <a:noFill/>
          <a:ln w="9525">
            <a:noFill/>
            <a:miter lim="800000"/>
            <a:headEnd/>
            <a:tailEnd/>
          </a:ln>
          <a:effectLst/>
        </p:spPr>
        <p:txBody>
          <a:bodyPr>
            <a:spAutoFit/>
          </a:bodyPr>
          <a:lstStyle/>
          <a:p>
            <a:pPr marL="457200" indent="-457200">
              <a:spcBef>
                <a:spcPct val="50000"/>
              </a:spcBef>
            </a:pPr>
            <a:r>
              <a:rPr lang="en-CA" sz="3600" b="1" dirty="0">
                <a:solidFill>
                  <a:srgbClr val="6600CC"/>
                </a:solidFill>
                <a:latin typeface="Arial Narrow" pitchFamily="34" charset="0"/>
              </a:rPr>
              <a:t>2008   </a:t>
            </a:r>
            <a:r>
              <a:rPr lang="en-CA" b="1" dirty="0">
                <a:solidFill>
                  <a:srgbClr val="6600CC"/>
                </a:solidFill>
                <a:latin typeface="Arial Narrow" pitchFamily="34" charset="0"/>
              </a:rPr>
              <a:t>Stephen Harper apologizes</a:t>
            </a:r>
          </a:p>
          <a:p>
            <a:pPr marL="457200" indent="-457200">
              <a:spcBef>
                <a:spcPct val="50000"/>
              </a:spcBef>
            </a:pPr>
            <a:r>
              <a:rPr lang="en-CA" b="1" dirty="0">
                <a:solidFill>
                  <a:schemeClr val="tx2"/>
                </a:solidFill>
                <a:latin typeface="Arial Narrow" pitchFamily="34" charset="0"/>
              </a:rPr>
              <a:t>PM says residential schools were a “sad chapter” in our history.</a:t>
            </a:r>
            <a:br>
              <a:rPr lang="en-CA" b="1" dirty="0">
                <a:solidFill>
                  <a:schemeClr val="tx2"/>
                </a:solidFill>
                <a:latin typeface="Arial Narrow" pitchFamily="34" charset="0"/>
              </a:rPr>
            </a:br>
            <a:endParaRPr lang="en-CA" b="1" i="1" u="sng" dirty="0">
              <a:solidFill>
                <a:schemeClr val="bg1"/>
              </a:solidFill>
              <a:latin typeface="Arial Narrow" pitchFamily="34" charset="0"/>
            </a:endParaRPr>
          </a:p>
        </p:txBody>
      </p:sp>
      <p:pic>
        <p:nvPicPr>
          <p:cNvPr id="24582" name="Picture 6"/>
          <p:cNvPicPr>
            <a:picLocks noChangeAspect="1" noChangeArrowheads="1"/>
          </p:cNvPicPr>
          <p:nvPr/>
        </p:nvPicPr>
        <p:blipFill>
          <a:blip r:embed="rId2" cstate="print"/>
          <a:srcRect/>
          <a:stretch>
            <a:fillRect/>
          </a:stretch>
        </p:blipFill>
        <p:spPr bwMode="auto">
          <a:xfrm>
            <a:off x="0" y="3505200"/>
            <a:ext cx="5562600" cy="3124200"/>
          </a:xfrm>
          <a:prstGeom prst="rect">
            <a:avLst/>
          </a:prstGeom>
          <a:noFill/>
          <a:ln w="9525">
            <a:noFill/>
            <a:miter lim="800000"/>
            <a:headEnd/>
            <a:tailEnd/>
          </a:ln>
          <a:effectLst/>
        </p:spPr>
      </p:pic>
      <p:sp>
        <p:nvSpPr>
          <p:cNvPr id="6" name="Rectangle 5"/>
          <p:cNvSpPr/>
          <p:nvPr/>
        </p:nvSpPr>
        <p:spPr>
          <a:xfrm>
            <a:off x="5486400" y="2362200"/>
            <a:ext cx="3352800" cy="1200329"/>
          </a:xfrm>
          <a:prstGeom prst="rect">
            <a:avLst/>
          </a:prstGeom>
        </p:spPr>
        <p:txBody>
          <a:bodyPr wrap="square">
            <a:spAutoFit/>
          </a:bodyPr>
          <a:lstStyle/>
          <a:p>
            <a:r>
              <a:rPr lang="en-CA" b="1" i="1" u="sng" dirty="0" smtClean="0"/>
              <a:t>“Today, we recognize that this policy of assimilation was wrong, </a:t>
            </a:r>
            <a:br>
              <a:rPr lang="en-CA" b="1" i="1" u="sng" dirty="0" smtClean="0"/>
            </a:br>
            <a:r>
              <a:rPr lang="en-CA" b="1" i="1" u="sng" dirty="0" smtClean="0"/>
              <a:t>has caused great harm, and has no place in our country “</a:t>
            </a:r>
            <a:endParaRPr lang="en-CA"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2013 Idle No More</a:t>
            </a:r>
            <a:endParaRPr lang="en-CA" dirty="0"/>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cstate="print"/>
          <a:srcRect/>
          <a:stretch>
            <a:fillRect/>
          </a:stretch>
        </p:blipFill>
        <p:spPr bwMode="auto">
          <a:xfrm>
            <a:off x="5257800" y="1752600"/>
            <a:ext cx="3124200" cy="313814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90600" y="1600200"/>
            <a:ext cx="3276600" cy="245428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05000" y="4648200"/>
            <a:ext cx="2571750"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6147" name="Text Box 3"/>
          <p:cNvSpPr txBox="1">
            <a:spLocks noChangeArrowheads="1"/>
          </p:cNvSpPr>
          <p:nvPr/>
        </p:nvSpPr>
        <p:spPr bwMode="auto">
          <a:xfrm>
            <a:off x="228600" y="914400"/>
            <a:ext cx="8686800" cy="2031325"/>
          </a:xfrm>
          <a:prstGeom prst="rect">
            <a:avLst/>
          </a:prstGeom>
          <a:noFill/>
          <a:ln w="9525">
            <a:noFill/>
            <a:miter lim="800000"/>
            <a:headEnd/>
            <a:tailEnd/>
          </a:ln>
          <a:effectLst/>
        </p:spPr>
        <p:txBody>
          <a:bodyPr>
            <a:spAutoFit/>
          </a:bodyPr>
          <a:lstStyle/>
          <a:p>
            <a:pPr>
              <a:spcBef>
                <a:spcPct val="50000"/>
              </a:spcBef>
            </a:pPr>
            <a:r>
              <a:rPr lang="en-CA" sz="3600" b="1" dirty="0">
                <a:solidFill>
                  <a:schemeClr val="tx2">
                    <a:lumMod val="50000"/>
                  </a:schemeClr>
                </a:solidFill>
                <a:latin typeface="Arial Narrow" pitchFamily="34" charset="0"/>
              </a:rPr>
              <a:t>1849    </a:t>
            </a:r>
            <a:br>
              <a:rPr lang="en-CA" sz="3600" b="1" dirty="0">
                <a:solidFill>
                  <a:schemeClr val="tx2">
                    <a:lumMod val="50000"/>
                  </a:schemeClr>
                </a:solidFill>
                <a:latin typeface="Arial Narrow" pitchFamily="34" charset="0"/>
              </a:rPr>
            </a:br>
            <a:r>
              <a:rPr lang="en-CA" b="1" dirty="0">
                <a:solidFill>
                  <a:schemeClr val="tx2">
                    <a:lumMod val="50000"/>
                  </a:schemeClr>
                </a:solidFill>
                <a:latin typeface="Arial Narrow" pitchFamily="34" charset="0"/>
              </a:rPr>
              <a:t>British colony is set up on Vancouver Island.</a:t>
            </a:r>
          </a:p>
          <a:p>
            <a:pPr>
              <a:spcBef>
                <a:spcPct val="50000"/>
              </a:spcBef>
            </a:pPr>
            <a:r>
              <a:rPr lang="en-CA" b="1" dirty="0">
                <a:latin typeface="Arial Narrow" pitchFamily="34" charset="0"/>
              </a:rPr>
              <a:t>Trade rights given to the HBC. </a:t>
            </a:r>
          </a:p>
          <a:p>
            <a:pPr>
              <a:spcBef>
                <a:spcPct val="50000"/>
              </a:spcBef>
            </a:pPr>
            <a:r>
              <a:rPr lang="en-CA" b="1" dirty="0">
                <a:latin typeface="Arial Narrow" pitchFamily="34" charset="0"/>
              </a:rPr>
              <a:t>First Nations allowed to acquire land like others, British officials refuse to acknowledge that First Nations title had been acknowledged.</a:t>
            </a:r>
            <a:endParaRPr lang="en-US" b="1" dirty="0">
              <a:latin typeface="Arial Narrow" pitchFamily="34" charset="0"/>
            </a:endParaRPr>
          </a:p>
        </p:txBody>
      </p:sp>
      <p:pic>
        <p:nvPicPr>
          <p:cNvPr id="6150" name="Picture 6" descr="http://www.ci.tumwater.wa.us/Research%20Center/researchbritishpg2_hbc_logo.jpg"/>
          <p:cNvPicPr>
            <a:picLocks noChangeAspect="1" noChangeArrowheads="1"/>
          </p:cNvPicPr>
          <p:nvPr/>
        </p:nvPicPr>
        <p:blipFill>
          <a:blip r:embed="rId2" cstate="print"/>
          <a:srcRect/>
          <a:stretch>
            <a:fillRect/>
          </a:stretch>
        </p:blipFill>
        <p:spPr bwMode="auto">
          <a:xfrm>
            <a:off x="304800" y="3429000"/>
            <a:ext cx="2703513" cy="3124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7171" name="Text Box 3"/>
          <p:cNvSpPr txBox="1">
            <a:spLocks noChangeArrowheads="1"/>
          </p:cNvSpPr>
          <p:nvPr/>
        </p:nvSpPr>
        <p:spPr bwMode="auto">
          <a:xfrm>
            <a:off x="228600" y="914400"/>
            <a:ext cx="8686800" cy="1919288"/>
          </a:xfrm>
          <a:prstGeom prst="rect">
            <a:avLst/>
          </a:prstGeom>
          <a:noFill/>
          <a:ln w="9525">
            <a:noFill/>
            <a:miter lim="800000"/>
            <a:headEnd/>
            <a:tailEnd/>
          </a:ln>
          <a:effectLst/>
        </p:spPr>
        <p:txBody>
          <a:bodyPr>
            <a:spAutoFit/>
          </a:bodyPr>
          <a:lstStyle/>
          <a:p>
            <a:pPr>
              <a:spcBef>
                <a:spcPct val="50000"/>
              </a:spcBef>
            </a:pPr>
            <a:r>
              <a:rPr lang="en-CA" sz="3600" b="1">
                <a:solidFill>
                  <a:srgbClr val="6600CC"/>
                </a:solidFill>
                <a:latin typeface="Arial Narrow" pitchFamily="34" charset="0"/>
              </a:rPr>
              <a:t>1858   </a:t>
            </a:r>
            <a:br>
              <a:rPr lang="en-CA" sz="3600" b="1">
                <a:solidFill>
                  <a:srgbClr val="6600CC"/>
                </a:solidFill>
                <a:latin typeface="Arial Narrow" pitchFamily="34" charset="0"/>
              </a:rPr>
            </a:br>
            <a:r>
              <a:rPr lang="en-CA" b="1">
                <a:solidFill>
                  <a:srgbClr val="6600CC"/>
                </a:solidFill>
                <a:latin typeface="Arial Narrow" pitchFamily="34" charset="0"/>
              </a:rPr>
              <a:t>Fraser River Gold Rush.</a:t>
            </a:r>
          </a:p>
          <a:p>
            <a:pPr>
              <a:spcBef>
                <a:spcPct val="50000"/>
              </a:spcBef>
            </a:pPr>
            <a:r>
              <a:rPr lang="en-CA" b="1">
                <a:latin typeface="Arial Narrow" pitchFamily="34" charset="0"/>
              </a:rPr>
              <a:t>A colony is established on the mainland of BC.  New immigrants believe that the land is free and empty for the taking.</a:t>
            </a:r>
            <a:endParaRPr lang="en-US" b="1">
              <a:latin typeface="Arial Narrow" pitchFamily="34" charset="0"/>
            </a:endParaRPr>
          </a:p>
        </p:txBody>
      </p:sp>
      <p:pic>
        <p:nvPicPr>
          <p:cNvPr id="7173" name="Picture 5"/>
          <p:cNvPicPr>
            <a:picLocks noChangeAspect="1" noChangeArrowheads="1"/>
          </p:cNvPicPr>
          <p:nvPr/>
        </p:nvPicPr>
        <p:blipFill>
          <a:blip r:embed="rId2" cstate="print"/>
          <a:srcRect/>
          <a:stretch>
            <a:fillRect/>
          </a:stretch>
        </p:blipFill>
        <p:spPr bwMode="auto">
          <a:xfrm>
            <a:off x="-304800" y="1066800"/>
            <a:ext cx="9525000" cy="571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8195" name="Text Box 3"/>
          <p:cNvSpPr txBox="1">
            <a:spLocks noChangeArrowheads="1"/>
          </p:cNvSpPr>
          <p:nvPr/>
        </p:nvSpPr>
        <p:spPr bwMode="auto">
          <a:xfrm>
            <a:off x="228600" y="914400"/>
            <a:ext cx="8686800" cy="923330"/>
          </a:xfrm>
          <a:prstGeom prst="rect">
            <a:avLst/>
          </a:prstGeom>
          <a:noFill/>
          <a:ln w="9525">
            <a:noFill/>
            <a:miter lim="800000"/>
            <a:headEnd/>
            <a:tailEnd/>
          </a:ln>
          <a:effectLst/>
        </p:spPr>
        <p:txBody>
          <a:bodyPr>
            <a:spAutoFit/>
          </a:bodyPr>
          <a:lstStyle/>
          <a:p>
            <a:pPr>
              <a:spcBef>
                <a:spcPct val="50000"/>
              </a:spcBef>
            </a:pPr>
            <a:r>
              <a:rPr lang="en-US" sz="3600" b="1" dirty="0">
                <a:solidFill>
                  <a:schemeClr val="tx2">
                    <a:lumMod val="50000"/>
                  </a:schemeClr>
                </a:solidFill>
                <a:latin typeface="Arial Narrow" pitchFamily="34" charset="0"/>
              </a:rPr>
              <a:t>1862 </a:t>
            </a:r>
            <a:r>
              <a:rPr lang="en-CA" sz="3600" b="1" dirty="0">
                <a:solidFill>
                  <a:schemeClr val="tx2">
                    <a:lumMod val="50000"/>
                  </a:schemeClr>
                </a:solidFill>
                <a:latin typeface="Arial Narrow" pitchFamily="34" charset="0"/>
              </a:rPr>
              <a:t>  </a:t>
            </a:r>
            <a:br>
              <a:rPr lang="en-CA" sz="3600" b="1" dirty="0">
                <a:solidFill>
                  <a:schemeClr val="tx2">
                    <a:lumMod val="50000"/>
                  </a:schemeClr>
                </a:solidFill>
                <a:latin typeface="Arial Narrow" pitchFamily="34" charset="0"/>
              </a:rPr>
            </a:br>
            <a:r>
              <a:rPr lang="en-CA" b="1" dirty="0">
                <a:solidFill>
                  <a:schemeClr val="tx2">
                    <a:lumMod val="50000"/>
                  </a:schemeClr>
                </a:solidFill>
                <a:latin typeface="Arial Narrow" pitchFamily="34" charset="0"/>
              </a:rPr>
              <a:t>Smallpox kills 33% of the First Nations in BC</a:t>
            </a:r>
            <a:r>
              <a:rPr lang="en-CA" b="1" dirty="0">
                <a:solidFill>
                  <a:srgbClr val="6600CC"/>
                </a:solidFill>
                <a:latin typeface="Arial Narrow" pitchFamily="34" charset="0"/>
              </a:rPr>
              <a:t>.</a:t>
            </a:r>
          </a:p>
        </p:txBody>
      </p:sp>
      <p:pic>
        <p:nvPicPr>
          <p:cNvPr id="8197" name="Picture 5"/>
          <p:cNvPicPr>
            <a:picLocks noChangeAspect="1" noChangeArrowheads="1"/>
          </p:cNvPicPr>
          <p:nvPr/>
        </p:nvPicPr>
        <p:blipFill>
          <a:blip r:embed="rId2" cstate="print"/>
          <a:srcRect/>
          <a:stretch>
            <a:fillRect/>
          </a:stretch>
        </p:blipFill>
        <p:spPr bwMode="auto">
          <a:xfrm>
            <a:off x="304800" y="2057400"/>
            <a:ext cx="5486400" cy="4389438"/>
          </a:xfrm>
          <a:prstGeom prst="rect">
            <a:avLst/>
          </a:prstGeom>
          <a:noFill/>
          <a:ln w="9525">
            <a:noFill/>
            <a:miter lim="800000"/>
            <a:headEnd/>
            <a:tailEnd/>
          </a:ln>
          <a:effectLst/>
        </p:spPr>
      </p:pic>
      <p:pic>
        <p:nvPicPr>
          <p:cNvPr id="8198" name="Picture 6"/>
          <p:cNvPicPr>
            <a:picLocks noChangeAspect="1" noChangeArrowheads="1"/>
          </p:cNvPicPr>
          <p:nvPr/>
        </p:nvPicPr>
        <p:blipFill>
          <a:blip r:embed="rId3" cstate="print"/>
          <a:srcRect/>
          <a:stretch>
            <a:fillRect/>
          </a:stretch>
        </p:blipFill>
        <p:spPr bwMode="auto">
          <a:xfrm>
            <a:off x="5886450" y="914400"/>
            <a:ext cx="30099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9219" name="Text Box 3"/>
          <p:cNvSpPr txBox="1">
            <a:spLocks noChangeArrowheads="1"/>
          </p:cNvSpPr>
          <p:nvPr/>
        </p:nvSpPr>
        <p:spPr bwMode="auto">
          <a:xfrm>
            <a:off x="228600" y="914400"/>
            <a:ext cx="8686800" cy="923330"/>
          </a:xfrm>
          <a:prstGeom prst="rect">
            <a:avLst/>
          </a:prstGeom>
          <a:noFill/>
          <a:ln w="9525">
            <a:noFill/>
            <a:miter lim="800000"/>
            <a:headEnd/>
            <a:tailEnd/>
          </a:ln>
          <a:effectLst/>
        </p:spPr>
        <p:txBody>
          <a:bodyPr>
            <a:spAutoFit/>
          </a:bodyPr>
          <a:lstStyle/>
          <a:p>
            <a:pPr>
              <a:spcBef>
                <a:spcPct val="50000"/>
              </a:spcBef>
            </a:pPr>
            <a:r>
              <a:rPr lang="en-US" sz="3600" b="1" dirty="0">
                <a:solidFill>
                  <a:schemeClr val="tx2">
                    <a:lumMod val="50000"/>
                  </a:schemeClr>
                </a:solidFill>
                <a:latin typeface="Arial Narrow" pitchFamily="34" charset="0"/>
              </a:rPr>
              <a:t>186</a:t>
            </a:r>
            <a:r>
              <a:rPr lang="en-CA" sz="3600" b="1" dirty="0">
                <a:solidFill>
                  <a:schemeClr val="tx2">
                    <a:lumMod val="50000"/>
                  </a:schemeClr>
                </a:solidFill>
                <a:latin typeface="Arial Narrow" pitchFamily="34" charset="0"/>
              </a:rPr>
              <a:t>7</a:t>
            </a:r>
            <a:r>
              <a:rPr lang="en-US" sz="3600" b="1" dirty="0">
                <a:solidFill>
                  <a:schemeClr val="tx2">
                    <a:lumMod val="50000"/>
                  </a:schemeClr>
                </a:solidFill>
                <a:latin typeface="Arial Narrow" pitchFamily="34" charset="0"/>
              </a:rPr>
              <a:t> </a:t>
            </a:r>
            <a:r>
              <a:rPr lang="en-CA" sz="3600" b="1" dirty="0">
                <a:solidFill>
                  <a:schemeClr val="tx2">
                    <a:lumMod val="50000"/>
                  </a:schemeClr>
                </a:solidFill>
                <a:latin typeface="Arial Narrow" pitchFamily="34" charset="0"/>
              </a:rPr>
              <a:t>  </a:t>
            </a:r>
            <a:br>
              <a:rPr lang="en-CA" sz="3600" b="1" dirty="0">
                <a:solidFill>
                  <a:schemeClr val="tx2">
                    <a:lumMod val="50000"/>
                  </a:schemeClr>
                </a:solidFill>
                <a:latin typeface="Arial Narrow" pitchFamily="34" charset="0"/>
              </a:rPr>
            </a:br>
            <a:r>
              <a:rPr lang="en-CA" b="1" dirty="0">
                <a:solidFill>
                  <a:schemeClr val="tx2">
                    <a:lumMod val="50000"/>
                  </a:schemeClr>
                </a:solidFill>
                <a:latin typeface="Arial Narrow" pitchFamily="34" charset="0"/>
              </a:rPr>
              <a:t>Canada is created.</a:t>
            </a:r>
          </a:p>
        </p:txBody>
      </p:sp>
      <p:pic>
        <p:nvPicPr>
          <p:cNvPr id="9222" name="Picture 6"/>
          <p:cNvPicPr>
            <a:picLocks noChangeAspect="1" noChangeArrowheads="1"/>
          </p:cNvPicPr>
          <p:nvPr/>
        </p:nvPicPr>
        <p:blipFill>
          <a:blip r:embed="rId2" cstate="print"/>
          <a:srcRect/>
          <a:stretch>
            <a:fillRect/>
          </a:stretch>
        </p:blipFill>
        <p:spPr bwMode="auto">
          <a:xfrm>
            <a:off x="2895600" y="1981200"/>
            <a:ext cx="6038850" cy="4710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228600" y="152400"/>
            <a:ext cx="8382000" cy="304800"/>
          </a:xfrm>
          <a:prstGeom prst="rect">
            <a:avLst/>
          </a:prstGeom>
        </p:spPr>
        <p:txBody>
          <a:bodyPr wrap="none" fromWordArt="1">
            <a:prstTxWarp prst="textPlain">
              <a:avLst>
                <a:gd name="adj" fmla="val 50000"/>
              </a:avLst>
            </a:prstTxWarp>
          </a:bodyPr>
          <a:lstStyle/>
          <a:p>
            <a:pPr algn="ctr"/>
            <a:r>
              <a:rPr lang="en-CA" sz="3600" kern="10" spc="720">
                <a:ln w="9525">
                  <a:noFill/>
                  <a:round/>
                  <a:headEnd/>
                  <a:tailEnd/>
                </a:ln>
                <a:solidFill>
                  <a:schemeClr val="bg1"/>
                </a:solidFill>
                <a:effectLst>
                  <a:outerShdw dist="45791" dir="3378596" algn="ctr" rotWithShape="0">
                    <a:srgbClr val="4D4D4D"/>
                  </a:outerShdw>
                </a:effectLst>
                <a:latin typeface="Arial Narrow"/>
              </a:rPr>
              <a:t>ABORIGINAL RIGHTS IN CANADA</a:t>
            </a:r>
          </a:p>
        </p:txBody>
      </p:sp>
      <p:sp>
        <p:nvSpPr>
          <p:cNvPr id="10243" name="Text Box 3"/>
          <p:cNvSpPr txBox="1">
            <a:spLocks noChangeArrowheads="1"/>
          </p:cNvSpPr>
          <p:nvPr/>
        </p:nvSpPr>
        <p:spPr bwMode="auto">
          <a:xfrm>
            <a:off x="228600" y="914400"/>
            <a:ext cx="8686800" cy="5355312"/>
          </a:xfrm>
          <a:prstGeom prst="rect">
            <a:avLst/>
          </a:prstGeom>
          <a:noFill/>
          <a:ln w="9525">
            <a:noFill/>
            <a:miter lim="800000"/>
            <a:headEnd/>
            <a:tailEnd/>
          </a:ln>
          <a:effectLst/>
        </p:spPr>
        <p:txBody>
          <a:bodyPr>
            <a:spAutoFit/>
          </a:bodyPr>
          <a:lstStyle/>
          <a:p>
            <a:pPr marL="457200" indent="-457200">
              <a:spcBef>
                <a:spcPct val="50000"/>
              </a:spcBef>
              <a:buFontTx/>
              <a:buAutoNum type="arabicPlain" startAt="1867"/>
            </a:pPr>
            <a:r>
              <a:rPr lang="en-CA" sz="3600" b="1" dirty="0">
                <a:solidFill>
                  <a:schemeClr val="tx2">
                    <a:lumMod val="50000"/>
                  </a:schemeClr>
                </a:solidFill>
                <a:latin typeface="Arial Narrow" pitchFamily="34" charset="0"/>
              </a:rPr>
              <a:t>    </a:t>
            </a:r>
            <a:r>
              <a:rPr lang="en-CA" b="1" dirty="0">
                <a:solidFill>
                  <a:schemeClr val="tx2">
                    <a:lumMod val="50000"/>
                  </a:schemeClr>
                </a:solidFill>
                <a:latin typeface="Arial Narrow" pitchFamily="34" charset="0"/>
              </a:rPr>
              <a:t>Canada is created.</a:t>
            </a:r>
          </a:p>
          <a:p>
            <a:pPr marL="457200" indent="-457200">
              <a:spcBef>
                <a:spcPct val="50000"/>
              </a:spcBef>
            </a:pPr>
            <a:r>
              <a:rPr lang="en-CA" b="1" dirty="0">
                <a:latin typeface="Arial Narrow" pitchFamily="34" charset="0"/>
              </a:rPr>
              <a:t>Treaties are now</a:t>
            </a:r>
            <a:br>
              <a:rPr lang="en-CA" b="1" dirty="0">
                <a:latin typeface="Arial Narrow" pitchFamily="34" charset="0"/>
              </a:rPr>
            </a:br>
            <a:r>
              <a:rPr lang="en-CA" b="1" dirty="0">
                <a:latin typeface="Arial Narrow" pitchFamily="34" charset="0"/>
              </a:rPr>
              <a:t>negotiated</a:t>
            </a:r>
            <a:br>
              <a:rPr lang="en-CA" b="1" dirty="0">
                <a:latin typeface="Arial Narrow" pitchFamily="34" charset="0"/>
              </a:rPr>
            </a:br>
            <a:r>
              <a:rPr lang="en-CA" b="1" dirty="0">
                <a:latin typeface="Arial Narrow" pitchFamily="34" charset="0"/>
              </a:rPr>
              <a:t>by the </a:t>
            </a:r>
            <a:br>
              <a:rPr lang="en-CA" b="1" dirty="0">
                <a:latin typeface="Arial Narrow" pitchFamily="34" charset="0"/>
              </a:rPr>
            </a:br>
            <a:r>
              <a:rPr lang="en-CA" b="1" dirty="0">
                <a:latin typeface="Arial Narrow" pitchFamily="34" charset="0"/>
              </a:rPr>
              <a:t>Canadian</a:t>
            </a:r>
            <a:br>
              <a:rPr lang="en-CA" b="1" dirty="0">
                <a:latin typeface="Arial Narrow" pitchFamily="34" charset="0"/>
              </a:rPr>
            </a:br>
            <a:r>
              <a:rPr lang="en-CA" b="1" dirty="0">
                <a:latin typeface="Arial Narrow" pitchFamily="34" charset="0"/>
              </a:rPr>
              <a:t>government.</a:t>
            </a:r>
          </a:p>
          <a:p>
            <a:pPr marL="457200" indent="-457200">
              <a:spcBef>
                <a:spcPct val="50000"/>
              </a:spcBef>
            </a:pPr>
            <a:r>
              <a:rPr lang="en-CA" b="1" dirty="0">
                <a:latin typeface="Arial Narrow" pitchFamily="34" charset="0"/>
              </a:rPr>
              <a:t>Louis Riel will soon</a:t>
            </a:r>
            <a:br>
              <a:rPr lang="en-CA" b="1" dirty="0">
                <a:latin typeface="Arial Narrow" pitchFamily="34" charset="0"/>
              </a:rPr>
            </a:br>
            <a:r>
              <a:rPr lang="en-CA" b="1" dirty="0">
                <a:latin typeface="Arial Narrow" pitchFamily="34" charset="0"/>
              </a:rPr>
              <a:t>rebel, because</a:t>
            </a:r>
            <a:br>
              <a:rPr lang="en-CA" b="1" dirty="0">
                <a:latin typeface="Arial Narrow" pitchFamily="34" charset="0"/>
              </a:rPr>
            </a:br>
            <a:r>
              <a:rPr lang="en-CA" b="1" dirty="0">
                <a:latin typeface="Arial Narrow" pitchFamily="34" charset="0"/>
              </a:rPr>
              <a:t>aboriginal land</a:t>
            </a:r>
            <a:br>
              <a:rPr lang="en-CA" b="1" dirty="0">
                <a:latin typeface="Arial Narrow" pitchFamily="34" charset="0"/>
              </a:rPr>
            </a:br>
            <a:r>
              <a:rPr lang="en-CA" b="1" dirty="0">
                <a:latin typeface="Arial Narrow" pitchFamily="34" charset="0"/>
              </a:rPr>
              <a:t>covered in</a:t>
            </a:r>
            <a:br>
              <a:rPr lang="en-CA" b="1" dirty="0">
                <a:latin typeface="Arial Narrow" pitchFamily="34" charset="0"/>
              </a:rPr>
            </a:br>
            <a:r>
              <a:rPr lang="en-CA" b="1" dirty="0">
                <a:latin typeface="Arial Narrow" pitchFamily="34" charset="0"/>
              </a:rPr>
              <a:t>the Selkirk</a:t>
            </a:r>
            <a:br>
              <a:rPr lang="en-CA" b="1" dirty="0">
                <a:latin typeface="Arial Narrow" pitchFamily="34" charset="0"/>
              </a:rPr>
            </a:br>
            <a:r>
              <a:rPr lang="en-CA" b="1" dirty="0">
                <a:latin typeface="Arial Narrow" pitchFamily="34" charset="0"/>
              </a:rPr>
              <a:t>treaty was</a:t>
            </a:r>
            <a:br>
              <a:rPr lang="en-CA" b="1" dirty="0">
                <a:latin typeface="Arial Narrow" pitchFamily="34" charset="0"/>
              </a:rPr>
            </a:br>
            <a:r>
              <a:rPr lang="en-CA" b="1" dirty="0">
                <a:latin typeface="Arial Narrow" pitchFamily="34" charset="0"/>
              </a:rPr>
              <a:t>sold back</a:t>
            </a:r>
            <a:br>
              <a:rPr lang="en-CA" b="1" dirty="0">
                <a:latin typeface="Arial Narrow" pitchFamily="34" charset="0"/>
              </a:rPr>
            </a:br>
            <a:r>
              <a:rPr lang="en-CA" b="1" dirty="0">
                <a:latin typeface="Arial Narrow" pitchFamily="34" charset="0"/>
              </a:rPr>
              <a:t>to the feds.</a:t>
            </a:r>
          </a:p>
          <a:p>
            <a:pPr marL="457200" indent="-457200">
              <a:spcBef>
                <a:spcPct val="50000"/>
              </a:spcBef>
            </a:pPr>
            <a:endParaRPr lang="en-CA" b="1" dirty="0">
              <a:latin typeface="Arial Narrow" pitchFamily="34" charset="0"/>
            </a:endParaRPr>
          </a:p>
          <a:p>
            <a:pPr marL="457200" indent="-457200">
              <a:spcBef>
                <a:spcPct val="50000"/>
              </a:spcBef>
            </a:pPr>
            <a:endParaRPr lang="en-CA" b="1" dirty="0">
              <a:solidFill>
                <a:srgbClr val="6600CC"/>
              </a:solidFill>
              <a:latin typeface="Arial Narrow" pitchFamily="34" charset="0"/>
            </a:endParaRPr>
          </a:p>
        </p:txBody>
      </p:sp>
      <p:pic>
        <p:nvPicPr>
          <p:cNvPr id="10244" name="Picture 4"/>
          <p:cNvPicPr>
            <a:picLocks noChangeAspect="1" noChangeArrowheads="1"/>
          </p:cNvPicPr>
          <p:nvPr/>
        </p:nvPicPr>
        <p:blipFill>
          <a:blip r:embed="rId2" cstate="print"/>
          <a:srcRect/>
          <a:stretch>
            <a:fillRect/>
          </a:stretch>
        </p:blipFill>
        <p:spPr bwMode="auto">
          <a:xfrm>
            <a:off x="2895600" y="1981200"/>
            <a:ext cx="6038850" cy="4710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511</TotalTime>
  <Words>2365</Words>
  <Application>Microsoft Office PowerPoint</Application>
  <PresentationFormat>On-screen Show (4:3)</PresentationFormat>
  <Paragraphs>227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Theme1</vt:lpstr>
      <vt:lpstr>Slide 1</vt:lpstr>
      <vt:lpstr>Canadian Aboriginal Issues</vt:lpstr>
      <vt:lpstr>Slide 3</vt:lpstr>
      <vt:lpstr>Slide 4</vt:lpstr>
      <vt:lpstr>Slide 5</vt:lpstr>
      <vt:lpstr>Slide 6</vt:lpstr>
      <vt:lpstr>Slide 7</vt:lpstr>
      <vt:lpstr>Slide 8</vt:lpstr>
      <vt:lpstr>Slide 9</vt:lpstr>
      <vt:lpstr>Slide 10</vt:lpstr>
      <vt:lpstr>Slide 11</vt:lpstr>
      <vt:lpstr>Indian Act – positives?</vt:lpstr>
      <vt:lpstr>Indian Act 1876</vt:lpstr>
      <vt:lpstr>Indian Act – Negatives</vt:lpstr>
      <vt:lpstr>Potlatch</vt:lpstr>
      <vt:lpstr>Anti-Potlatch Legislation 1884</vt:lpstr>
      <vt:lpstr>The Pass System</vt:lpstr>
      <vt:lpstr>Reserves</vt:lpstr>
      <vt:lpstr>Indian Agents</vt:lpstr>
      <vt:lpstr>Permit System</vt:lpstr>
      <vt:lpstr>Residential Schools</vt:lpstr>
      <vt:lpstr>Slide 22</vt:lpstr>
      <vt:lpstr>Slide 23</vt:lpstr>
      <vt:lpstr>Slide 24</vt:lpstr>
      <vt:lpstr>Slide 25</vt:lpstr>
      <vt:lpstr>Slide 26</vt:lpstr>
      <vt:lpstr>Slide 27</vt:lpstr>
      <vt:lpstr>Bill of Rights 1960</vt:lpstr>
      <vt:lpstr>Slide 29</vt:lpstr>
      <vt:lpstr>Federal White Paper 1969</vt:lpstr>
      <vt:lpstr>The Calder Case - 1973</vt:lpstr>
      <vt:lpstr>1973 – Aboriginal Education</vt:lpstr>
      <vt:lpstr>Mackenzie Valley pipeline- Berger Commission 1974-1977</vt:lpstr>
      <vt:lpstr>Berger Commission 1974 - 1977</vt:lpstr>
      <vt:lpstr>Slide 35</vt:lpstr>
      <vt:lpstr>Bill C-31 - 1985</vt:lpstr>
      <vt:lpstr>Oka Standoff- 1990</vt:lpstr>
      <vt:lpstr>Slide 38</vt:lpstr>
      <vt:lpstr>Slide 39</vt:lpstr>
      <vt:lpstr>Delgamuukw  – 1997-98</vt:lpstr>
      <vt:lpstr>Slide 41</vt:lpstr>
      <vt:lpstr>2013 Idle No More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49</cp:revision>
  <dcterms:created xsi:type="dcterms:W3CDTF">2006-08-16T00:00:00Z</dcterms:created>
  <dcterms:modified xsi:type="dcterms:W3CDTF">2013-04-25T22:17:50Z</dcterms:modified>
</cp:coreProperties>
</file>