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2" r:id="rId2"/>
    <p:sldId id="263" r:id="rId3"/>
    <p:sldId id="256" r:id="rId4"/>
    <p:sldId id="257" r:id="rId5"/>
    <p:sldId id="258" r:id="rId6"/>
    <p:sldId id="259" r:id="rId7"/>
    <p:sldId id="261" r:id="rId8"/>
    <p:sldId id="260" r:id="rId9"/>
    <p:sldId id="267" r:id="rId10"/>
    <p:sldId id="264" r:id="rId11"/>
    <p:sldId id="265" r:id="rId12"/>
    <p:sldId id="266" r:id="rId13"/>
    <p:sldId id="273" r:id="rId14"/>
    <p:sldId id="268" r:id="rId15"/>
    <p:sldId id="269" r:id="rId16"/>
    <p:sldId id="270" r:id="rId17"/>
    <p:sldId id="271" r:id="rId18"/>
    <p:sldId id="272"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C855D6B-91B4-9D48-8EAC-73330D802100}">
          <p14:sldIdLst>
            <p14:sldId id="262"/>
            <p14:sldId id="263"/>
            <p14:sldId id="256"/>
            <p14:sldId id="257"/>
            <p14:sldId id="258"/>
            <p14:sldId id="259"/>
            <p14:sldId id="261"/>
            <p14:sldId id="260"/>
            <p14:sldId id="267"/>
            <p14:sldId id="264"/>
            <p14:sldId id="265"/>
            <p14:sldId id="266"/>
            <p14:sldId id="273"/>
            <p14:sldId id="268"/>
            <p14:sldId id="269"/>
            <p14:sldId id="270"/>
            <p14:sldId id="271"/>
            <p14:sldId id="272"/>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7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13-05-08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CA"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13-05-08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CA"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13-05-08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13-05-08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CA"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CA"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13-05-08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13-05-08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CA"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CA"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13-05-08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CA"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13-05-08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13-05-08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CA"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13-05-08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13-05-08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CA"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CA"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13-05-08</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4109" y="726402"/>
            <a:ext cx="3867794" cy="1143000"/>
          </a:xfrm>
        </p:spPr>
        <p:txBody>
          <a:bodyPr/>
          <a:lstStyle/>
          <a:p>
            <a:pPr marL="0" indent="0">
              <a:buNone/>
            </a:pPr>
            <a:r>
              <a:rPr lang="en-US" dirty="0" smtClean="0"/>
              <a:t>Essay Recipe</a:t>
            </a:r>
            <a:endParaRPr lang="en-US" dirty="0"/>
          </a:p>
        </p:txBody>
      </p:sp>
      <p:sp>
        <p:nvSpPr>
          <p:cNvPr id="4" name="TextBox 3"/>
          <p:cNvSpPr txBox="1"/>
          <p:nvPr/>
        </p:nvSpPr>
        <p:spPr>
          <a:xfrm>
            <a:off x="737688" y="2021316"/>
            <a:ext cx="7594481" cy="4678204"/>
          </a:xfrm>
          <a:prstGeom prst="rect">
            <a:avLst/>
          </a:prstGeom>
          <a:noFill/>
        </p:spPr>
        <p:txBody>
          <a:bodyPr wrap="square" rtlCol="0">
            <a:spAutoFit/>
          </a:bodyPr>
          <a:lstStyle/>
          <a:p>
            <a:r>
              <a:rPr lang="en-US" sz="2000" dirty="0" smtClean="0"/>
              <a:t>Using your Rhetorical device kit and your informal/formal essay notes, create a recipe card for the structure of a good speech/essay.</a:t>
            </a:r>
          </a:p>
          <a:p>
            <a:endParaRPr lang="en-US" sz="2000" dirty="0"/>
          </a:p>
          <a:p>
            <a:r>
              <a:rPr lang="en-US" sz="2000" dirty="0" smtClean="0"/>
              <a:t>Your recipe must include: </a:t>
            </a:r>
          </a:p>
          <a:p>
            <a:pPr marL="342900" indent="-342900">
              <a:buAutoNum type="arabicPeriod"/>
            </a:pPr>
            <a:r>
              <a:rPr lang="en-US" sz="2000" dirty="0" smtClean="0"/>
              <a:t>Speech/Essay structure – intro, body paragraphs, conclusion</a:t>
            </a:r>
          </a:p>
          <a:p>
            <a:pPr marL="342900" indent="-342900">
              <a:buAutoNum type="arabicPeriod"/>
            </a:pPr>
            <a:r>
              <a:rPr lang="en-US" sz="2000" dirty="0" smtClean="0"/>
              <a:t>Rhetorical structure – where to put types of sentences/ how to use them</a:t>
            </a:r>
          </a:p>
          <a:p>
            <a:pPr marL="342900" indent="-342900">
              <a:buAutoNum type="arabicPeriod"/>
            </a:pPr>
            <a:r>
              <a:rPr lang="en-US" sz="2000" dirty="0" smtClean="0"/>
              <a:t>Explanation of method – short paragraph explaining how to put these components together </a:t>
            </a:r>
          </a:p>
          <a:p>
            <a:pPr marL="342900" indent="-342900">
              <a:buAutoNum type="arabicPeriod"/>
            </a:pPr>
            <a:r>
              <a:rPr lang="en-US" sz="2000" dirty="0" smtClean="0"/>
              <a:t>Five of the following ‘cooking’ terms:</a:t>
            </a:r>
          </a:p>
          <a:p>
            <a:pPr lvl="2"/>
            <a:r>
              <a:rPr lang="en-US" sz="2000" dirty="0" smtClean="0"/>
              <a:t>- cup, pint, teaspoon, pinch, chop, mince, blend, fold, stir, bake, </a:t>
            </a:r>
            <a:r>
              <a:rPr lang="en-US" sz="2000" dirty="0" err="1" smtClean="0"/>
              <a:t>saute</a:t>
            </a:r>
            <a:r>
              <a:rPr lang="en-US" sz="2000" dirty="0" smtClean="0"/>
              <a:t>, chill, grill, broil, serve on, spoon in, garnish with</a:t>
            </a:r>
          </a:p>
          <a:p>
            <a:pPr marL="342900" indent="-342900">
              <a:buAutoNum type="arabicPeriod"/>
            </a:pPr>
            <a:endParaRPr lang="en-US" dirty="0"/>
          </a:p>
        </p:txBody>
      </p:sp>
    </p:spTree>
    <p:extLst>
      <p:ext uri="{BB962C8B-B14F-4D97-AF65-F5344CB8AC3E}">
        <p14:creationId xmlns:p14="http://schemas.microsoft.com/office/powerpoint/2010/main" val="39425551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4543"/>
            <a:ext cx="6512511" cy="1143000"/>
          </a:xfrm>
        </p:spPr>
        <p:txBody>
          <a:bodyPr/>
          <a:lstStyle/>
          <a:p>
            <a:pPr marL="0" indent="0" algn="l">
              <a:buNone/>
            </a:pPr>
            <a:r>
              <a:rPr lang="en-US" sz="2800" dirty="0" smtClean="0"/>
              <a:t>Essay Writing – Introduction &amp; Conclusion</a:t>
            </a:r>
            <a:endParaRPr lang="en-US" sz="2800" dirty="0"/>
          </a:p>
        </p:txBody>
      </p:sp>
      <p:sp>
        <p:nvSpPr>
          <p:cNvPr id="3" name="Content Placeholder 2"/>
          <p:cNvSpPr>
            <a:spLocks noGrp="1"/>
          </p:cNvSpPr>
          <p:nvPr>
            <p:ph sz="quarter" idx="13"/>
          </p:nvPr>
        </p:nvSpPr>
        <p:spPr>
          <a:xfrm>
            <a:off x="1142999" y="1657543"/>
            <a:ext cx="6873875" cy="4454332"/>
          </a:xfrm>
        </p:spPr>
        <p:txBody>
          <a:bodyPr>
            <a:normAutofit/>
          </a:bodyPr>
          <a:lstStyle/>
          <a:p>
            <a:pPr marL="45720" indent="0">
              <a:buNone/>
            </a:pPr>
            <a:r>
              <a:rPr lang="en-US" dirty="0" smtClean="0"/>
              <a:t>The intro in a 5 paragraph essay should be approximately 4-7 sentences long.  It should include:</a:t>
            </a:r>
          </a:p>
          <a:p>
            <a:pPr marL="502920" indent="-457200">
              <a:buAutoNum type="arabicPeriod"/>
            </a:pPr>
            <a:r>
              <a:rPr lang="en-US" dirty="0" smtClean="0"/>
              <a:t>A “Hook” – a declarative sentence that addresses a problem</a:t>
            </a:r>
          </a:p>
          <a:p>
            <a:pPr marL="502920" indent="-457200">
              <a:buAutoNum type="arabicPeriod"/>
            </a:pPr>
            <a:r>
              <a:rPr lang="en-US" dirty="0" smtClean="0"/>
              <a:t>Background information that gives the reader an idea of how you are going to focus your topic</a:t>
            </a:r>
          </a:p>
          <a:p>
            <a:pPr marL="502920" indent="-457200">
              <a:buAutoNum type="arabicPeriod"/>
            </a:pPr>
            <a:r>
              <a:rPr lang="en-US" dirty="0" smtClean="0"/>
              <a:t>Thesis statement – a declarative sentence that hypothesizes a solution to the problem that has been outlined.</a:t>
            </a:r>
            <a:endParaRPr lang="en-US" dirty="0"/>
          </a:p>
        </p:txBody>
      </p:sp>
    </p:spTree>
    <p:extLst>
      <p:ext uri="{BB962C8B-B14F-4D97-AF65-F5344CB8AC3E}">
        <p14:creationId xmlns:p14="http://schemas.microsoft.com/office/powerpoint/2010/main" val="36767330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62168"/>
            <a:ext cx="6512511" cy="1143000"/>
          </a:xfrm>
        </p:spPr>
        <p:txBody>
          <a:bodyPr/>
          <a:lstStyle/>
          <a:p>
            <a:pPr marL="0" indent="0" algn="l">
              <a:buNone/>
            </a:pPr>
            <a:r>
              <a:rPr lang="en-US" dirty="0" smtClean="0"/>
              <a:t>Example – Label 1/2/3</a:t>
            </a:r>
            <a:endParaRPr lang="en-US" dirty="0"/>
          </a:p>
        </p:txBody>
      </p:sp>
      <p:sp>
        <p:nvSpPr>
          <p:cNvPr id="3" name="Content Placeholder 2"/>
          <p:cNvSpPr>
            <a:spLocks noGrp="1"/>
          </p:cNvSpPr>
          <p:nvPr>
            <p:ph sz="quarter" idx="13"/>
          </p:nvPr>
        </p:nvSpPr>
        <p:spPr>
          <a:xfrm>
            <a:off x="904875" y="1492249"/>
            <a:ext cx="7493000" cy="5032376"/>
          </a:xfrm>
        </p:spPr>
        <p:txBody>
          <a:bodyPr>
            <a:normAutofit fontScale="85000" lnSpcReduction="20000"/>
          </a:bodyPr>
          <a:lstStyle/>
          <a:p>
            <a:pPr marL="45720" indent="0">
              <a:buNone/>
            </a:pPr>
            <a:r>
              <a:rPr lang="en-US" dirty="0"/>
              <a:t>In recent </a:t>
            </a:r>
            <a:r>
              <a:rPr lang="en-US" dirty="0" smtClean="0"/>
              <a:t>months, </a:t>
            </a:r>
            <a:r>
              <a:rPr lang="en-US" dirty="0"/>
              <a:t>British Columbia’s television stations have been flooded by commercials that claim to have the solution for Canada’s ailing economy.  These advertisements support the creation of British Columbia’s northern gateway pipeline; a oil pipeline that will travel from northern Alberta to </a:t>
            </a:r>
            <a:r>
              <a:rPr lang="en-US" dirty="0" err="1"/>
              <a:t>Kitimat</a:t>
            </a:r>
            <a:r>
              <a:rPr lang="en-US" dirty="0"/>
              <a:t> British Columbia.  The ads claim to support Canada’s economic future.  They suggest that “prosperity, jobs, world-class safety, thriving communities, increased trade and low environmental impact” will pave a “path to our future” and intimate that families, the environment and Canadian communities will benefit from the development of such a </a:t>
            </a:r>
            <a:r>
              <a:rPr lang="en-US" dirty="0" smtClean="0"/>
              <a:t>pipeline. However, as a company, Enbridge has been responsible for several major oil catastrophes in recent years and as it has “paved a path to [the] future in several other communities, it has also refused environmental responsibilities, destroyed local community gardening initiatives and contributed to the downfall of the tourist economy in several locations.  Though it may seem like a “path to our future,” Enbridge’s </a:t>
            </a:r>
            <a:r>
              <a:rPr lang="en-US" dirty="0" err="1"/>
              <a:t>K</a:t>
            </a:r>
            <a:r>
              <a:rPr lang="en-US" dirty="0" err="1" smtClean="0"/>
              <a:t>itimat</a:t>
            </a:r>
            <a:r>
              <a:rPr lang="en-US" dirty="0" smtClean="0"/>
              <a:t> pipeline encourages a path of environmental and economic destruction that is unacceptable for British Columbia.</a:t>
            </a:r>
            <a:endParaRPr lang="en-US" dirty="0"/>
          </a:p>
        </p:txBody>
      </p:sp>
    </p:spTree>
    <p:extLst>
      <p:ext uri="{BB962C8B-B14F-4D97-AF65-F5344CB8AC3E}">
        <p14:creationId xmlns:p14="http://schemas.microsoft.com/office/powerpoint/2010/main" val="41270520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71668"/>
            <a:ext cx="6512511" cy="1501582"/>
          </a:xfrm>
        </p:spPr>
        <p:txBody>
          <a:bodyPr/>
          <a:lstStyle/>
          <a:p>
            <a:pPr marL="0" indent="0" algn="l">
              <a:buNone/>
            </a:pPr>
            <a:r>
              <a:rPr lang="en-US" dirty="0" smtClean="0"/>
              <a:t>Activity – Take out your Essay</a:t>
            </a:r>
            <a:endParaRPr lang="en-US" dirty="0"/>
          </a:p>
        </p:txBody>
      </p:sp>
      <p:sp>
        <p:nvSpPr>
          <p:cNvPr id="3" name="Content Placeholder 2"/>
          <p:cNvSpPr>
            <a:spLocks noGrp="1"/>
          </p:cNvSpPr>
          <p:nvPr>
            <p:ph sz="quarter" idx="13"/>
          </p:nvPr>
        </p:nvSpPr>
        <p:spPr>
          <a:xfrm>
            <a:off x="1142999" y="2255520"/>
            <a:ext cx="6512511" cy="3967480"/>
          </a:xfrm>
        </p:spPr>
        <p:txBody>
          <a:bodyPr>
            <a:normAutofit fontScale="92500"/>
          </a:bodyPr>
          <a:lstStyle/>
          <a:p>
            <a:pPr marL="45720" indent="0">
              <a:buNone/>
            </a:pPr>
            <a:r>
              <a:rPr lang="en-US" dirty="0" smtClean="0"/>
              <a:t>On your essay label – 1/2/3 in your introduction</a:t>
            </a:r>
          </a:p>
          <a:p>
            <a:pPr marL="45720" indent="0">
              <a:buNone/>
            </a:pPr>
            <a:endParaRPr lang="en-US" dirty="0" smtClean="0"/>
          </a:p>
          <a:p>
            <a:pPr marL="502920" indent="-457200">
              <a:buAutoNum type="arabicPeriod"/>
            </a:pPr>
            <a:r>
              <a:rPr lang="en-US" dirty="0" smtClean="0"/>
              <a:t>When you have finished – crumple it up into a ball [make sure your name is on it]</a:t>
            </a:r>
          </a:p>
          <a:p>
            <a:pPr marL="502920" indent="-457200">
              <a:buAutoNum type="arabicPeriod"/>
            </a:pPr>
            <a:r>
              <a:rPr lang="en-US" dirty="0" smtClean="0"/>
              <a:t>Throw the ball at the front of the room</a:t>
            </a:r>
          </a:p>
          <a:p>
            <a:pPr marL="502920" indent="-457200">
              <a:buAutoNum type="arabicPeriod"/>
            </a:pPr>
            <a:r>
              <a:rPr lang="en-US" dirty="0" smtClean="0"/>
              <a:t>Go and pick up a ball</a:t>
            </a:r>
          </a:p>
          <a:p>
            <a:pPr marL="502920" indent="-457200">
              <a:buAutoNum type="arabicPeriod"/>
            </a:pPr>
            <a:r>
              <a:rPr lang="en-US" dirty="0" smtClean="0"/>
              <a:t>Provide feedback on the person’s introduction – have they labeled it correctly? </a:t>
            </a:r>
          </a:p>
          <a:p>
            <a:pPr marL="502920" indent="-457200">
              <a:buAutoNum type="arabicPeriod"/>
            </a:pPr>
            <a:r>
              <a:rPr lang="en-US" dirty="0" smtClean="0"/>
              <a:t>Count the rhetorical devices – underline them.</a:t>
            </a:r>
          </a:p>
          <a:p>
            <a:pPr marL="502920" indent="-457200">
              <a:buAutoNum type="arabicPeriod"/>
            </a:pPr>
            <a:r>
              <a:rPr lang="en-US" dirty="0" smtClean="0"/>
              <a:t>Repeat.</a:t>
            </a:r>
            <a:endParaRPr lang="en-US" dirty="0"/>
          </a:p>
          <a:p>
            <a:pPr marL="502920" indent="-457200">
              <a:buAutoNum type="arabicPeriod"/>
            </a:pPr>
            <a:endParaRPr lang="en-US" dirty="0"/>
          </a:p>
        </p:txBody>
      </p:sp>
    </p:spTree>
    <p:extLst>
      <p:ext uri="{BB962C8B-B14F-4D97-AF65-F5344CB8AC3E}">
        <p14:creationId xmlns:p14="http://schemas.microsoft.com/office/powerpoint/2010/main" val="22303011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414" y="731520"/>
            <a:ext cx="6512511" cy="1143000"/>
          </a:xfrm>
        </p:spPr>
        <p:txBody>
          <a:bodyPr/>
          <a:lstStyle/>
          <a:p>
            <a:pPr marL="0" indent="0" algn="l">
              <a:buNone/>
            </a:pPr>
            <a:r>
              <a:rPr lang="en-US" sz="3600" dirty="0" smtClean="0"/>
              <a:t>Warm-up : Collaborative Intros</a:t>
            </a:r>
            <a:endParaRPr lang="en-US" sz="3600" dirty="0"/>
          </a:p>
        </p:txBody>
      </p:sp>
      <p:sp>
        <p:nvSpPr>
          <p:cNvPr id="3" name="Content Placeholder 2"/>
          <p:cNvSpPr>
            <a:spLocks noGrp="1"/>
          </p:cNvSpPr>
          <p:nvPr>
            <p:ph sz="quarter" idx="13"/>
          </p:nvPr>
        </p:nvSpPr>
        <p:spPr>
          <a:xfrm>
            <a:off x="1143000" y="1923414"/>
            <a:ext cx="6400800" cy="2918461"/>
          </a:xfrm>
        </p:spPr>
        <p:txBody>
          <a:bodyPr>
            <a:normAutofit/>
          </a:bodyPr>
          <a:lstStyle/>
          <a:p>
            <a:pPr marL="45720" indent="0">
              <a:buNone/>
            </a:pPr>
            <a:r>
              <a:rPr lang="en-US" dirty="0" smtClean="0"/>
              <a:t>In your row, choose one of the following positions:</a:t>
            </a:r>
          </a:p>
          <a:p>
            <a:pPr marL="45720" indent="0">
              <a:buNone/>
            </a:pPr>
            <a:endParaRPr lang="en-US" dirty="0"/>
          </a:p>
          <a:p>
            <a:pPr marL="45720" indent="0">
              <a:buNone/>
            </a:pPr>
            <a:r>
              <a:rPr lang="en-US" dirty="0" smtClean="0"/>
              <a:t>- Democracy is to blame for the worlds problems</a:t>
            </a:r>
          </a:p>
          <a:p>
            <a:pPr>
              <a:buFontTx/>
              <a:buChar char="-"/>
            </a:pPr>
            <a:r>
              <a:rPr lang="en-US" dirty="0" smtClean="0"/>
              <a:t>Marijuana is the most terrible gateway drug</a:t>
            </a:r>
          </a:p>
          <a:p>
            <a:pPr>
              <a:buFontTx/>
              <a:buChar char="-"/>
            </a:pPr>
            <a:r>
              <a:rPr lang="en-US" dirty="0" smtClean="0"/>
              <a:t>High-school is </a:t>
            </a:r>
            <a:r>
              <a:rPr lang="en-US" dirty="0" smtClean="0"/>
              <a:t>pointless </a:t>
            </a:r>
            <a:r>
              <a:rPr lang="en-US" dirty="0" smtClean="0"/>
              <a:t>and it should not imprison young people any longer</a:t>
            </a:r>
          </a:p>
          <a:p>
            <a:pPr>
              <a:buFontTx/>
              <a:buChar char="-"/>
            </a:pPr>
            <a:endParaRPr lang="en-US" dirty="0"/>
          </a:p>
          <a:p>
            <a:pPr>
              <a:buFontTx/>
              <a:buChar char="-"/>
            </a:pPr>
            <a:endParaRPr lang="en-US" dirty="0"/>
          </a:p>
        </p:txBody>
      </p:sp>
      <p:sp>
        <p:nvSpPr>
          <p:cNvPr id="4" name="TextBox 3"/>
          <p:cNvSpPr txBox="1"/>
          <p:nvPr/>
        </p:nvSpPr>
        <p:spPr>
          <a:xfrm>
            <a:off x="1970041" y="5046837"/>
            <a:ext cx="4028485" cy="1477328"/>
          </a:xfrm>
          <a:prstGeom prst="rect">
            <a:avLst/>
          </a:prstGeom>
          <a:noFill/>
        </p:spPr>
        <p:txBody>
          <a:bodyPr wrap="square" rtlCol="0">
            <a:spAutoFit/>
          </a:bodyPr>
          <a:lstStyle/>
          <a:p>
            <a:r>
              <a:rPr lang="en-US" dirty="0"/>
              <a:t>You will each write one sentence in the introduction.  Do you remember the format of the introduction?  TEST TIME</a:t>
            </a:r>
          </a:p>
          <a:p>
            <a:endParaRPr lang="en-US" dirty="0"/>
          </a:p>
        </p:txBody>
      </p:sp>
    </p:spTree>
    <p:extLst>
      <p:ext uri="{BB962C8B-B14F-4D97-AF65-F5344CB8AC3E}">
        <p14:creationId xmlns:p14="http://schemas.microsoft.com/office/powerpoint/2010/main" val="38774164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98668"/>
            <a:ext cx="3175586" cy="1143000"/>
          </a:xfrm>
        </p:spPr>
        <p:txBody>
          <a:bodyPr/>
          <a:lstStyle/>
          <a:p>
            <a:pPr marL="0" indent="0" algn="l">
              <a:buNone/>
            </a:pPr>
            <a:r>
              <a:rPr lang="en-US" dirty="0" smtClean="0"/>
              <a:t>Conclusion</a:t>
            </a:r>
            <a:endParaRPr lang="en-US" dirty="0"/>
          </a:p>
        </p:txBody>
      </p:sp>
      <p:sp>
        <p:nvSpPr>
          <p:cNvPr id="3" name="Content Placeholder 2"/>
          <p:cNvSpPr>
            <a:spLocks noGrp="1"/>
          </p:cNvSpPr>
          <p:nvPr>
            <p:ph sz="quarter" idx="13"/>
          </p:nvPr>
        </p:nvSpPr>
        <p:spPr>
          <a:xfrm>
            <a:off x="1143000" y="1414145"/>
            <a:ext cx="6731000" cy="4983480"/>
          </a:xfrm>
        </p:spPr>
        <p:txBody>
          <a:bodyPr>
            <a:normAutofit lnSpcReduction="10000"/>
          </a:bodyPr>
          <a:lstStyle/>
          <a:p>
            <a:pPr marL="45720" indent="0">
              <a:buNone/>
            </a:pPr>
            <a:r>
              <a:rPr lang="en-US" dirty="0" smtClean="0"/>
              <a:t>Purpose: To tie together the points that you have explained in your body paragraphs. Usually only takes 5-7 sentences</a:t>
            </a:r>
          </a:p>
          <a:p>
            <a:pPr marL="45720" indent="0">
              <a:buNone/>
            </a:pPr>
            <a:endParaRPr lang="en-US" dirty="0" smtClean="0"/>
          </a:p>
          <a:p>
            <a:pPr marL="45720" indent="0">
              <a:buNone/>
            </a:pPr>
            <a:r>
              <a:rPr lang="en-US" dirty="0" smtClean="0"/>
              <a:t>How to:</a:t>
            </a:r>
            <a:endParaRPr lang="en-US" dirty="0"/>
          </a:p>
          <a:p>
            <a:pPr marL="502920" indent="-457200">
              <a:buAutoNum type="arabicPeriod"/>
            </a:pPr>
            <a:r>
              <a:rPr lang="en-US" b="1" dirty="0" smtClean="0"/>
              <a:t>R</a:t>
            </a:r>
            <a:r>
              <a:rPr lang="en-US" dirty="0" smtClean="0"/>
              <a:t>estate - Have a look at your thesis and restate it in a way that declares and concludes your thoughts - this will take practice</a:t>
            </a:r>
          </a:p>
          <a:p>
            <a:pPr marL="502920" indent="-457200">
              <a:buAutoNum type="arabicPeriod"/>
            </a:pPr>
            <a:r>
              <a:rPr lang="en-US" b="1" dirty="0" smtClean="0"/>
              <a:t>A</a:t>
            </a:r>
            <a:r>
              <a:rPr lang="en-US" dirty="0" smtClean="0"/>
              <a:t>cknowledge - the other position in the debate, but identify one or more reasons why it cannot work.</a:t>
            </a:r>
          </a:p>
          <a:p>
            <a:pPr marL="502920" indent="-457200">
              <a:buAutoNum type="arabicPeriod"/>
            </a:pPr>
            <a:r>
              <a:rPr lang="en-US" b="1" dirty="0" smtClean="0"/>
              <a:t>C</a:t>
            </a:r>
            <a:r>
              <a:rPr lang="en-US" dirty="0" smtClean="0"/>
              <a:t>onclude - Finish with final thoughts – these are logical conclusions that you have drawn from the evidence that you have presented.  </a:t>
            </a:r>
            <a:endParaRPr lang="en-US" dirty="0"/>
          </a:p>
        </p:txBody>
      </p:sp>
    </p:spTree>
    <p:extLst>
      <p:ext uri="{BB962C8B-B14F-4D97-AF65-F5344CB8AC3E}">
        <p14:creationId xmlns:p14="http://schemas.microsoft.com/office/powerpoint/2010/main" val="16527524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6418"/>
            <a:ext cx="6512511" cy="1143000"/>
          </a:xfrm>
        </p:spPr>
        <p:txBody>
          <a:bodyPr/>
          <a:lstStyle/>
          <a:p>
            <a:pPr marL="0" indent="0" algn="ctr">
              <a:buNone/>
            </a:pPr>
            <a:r>
              <a:rPr lang="en-US" dirty="0" smtClean="0"/>
              <a:t>Conclusion Example</a:t>
            </a:r>
            <a:endParaRPr lang="en-US" dirty="0"/>
          </a:p>
        </p:txBody>
      </p:sp>
      <p:sp>
        <p:nvSpPr>
          <p:cNvPr id="3" name="Content Placeholder 2"/>
          <p:cNvSpPr>
            <a:spLocks noGrp="1"/>
          </p:cNvSpPr>
          <p:nvPr>
            <p:ph sz="quarter" idx="13"/>
          </p:nvPr>
        </p:nvSpPr>
        <p:spPr>
          <a:xfrm>
            <a:off x="1142999" y="1419417"/>
            <a:ext cx="7032625" cy="4724207"/>
          </a:xfrm>
        </p:spPr>
        <p:txBody>
          <a:bodyPr>
            <a:normAutofit fontScale="92500" lnSpcReduction="20000"/>
          </a:bodyPr>
          <a:lstStyle/>
          <a:p>
            <a:pPr marL="45720" indent="0">
              <a:buNone/>
            </a:pPr>
            <a:r>
              <a:rPr lang="en-US" dirty="0" smtClean="0"/>
              <a:t>The Enbridge pipeline in </a:t>
            </a:r>
            <a:r>
              <a:rPr lang="en-US" dirty="0" err="1" smtClean="0"/>
              <a:t>Kitimat</a:t>
            </a:r>
            <a:r>
              <a:rPr lang="en-US" dirty="0" smtClean="0"/>
              <a:t> British Columbia is an risky endeavor.  The potential negative environmental and economic consequences that would result from an oil spill in the North would damage the residents of the Province considerably. Though the northern cities of the Province would benefit from the inflow of capital into the district, the short term gains in the Province would not outweigh the effect of the long term losses.  British Columbians have chosen to live in a Province that is beautiful; it even says so on their license plates.  The residents of this Province have come here because the Province continues to succeed both economically and environmentally.  The Enbridge pipeline would damage this reputation of success and would force residents of this province to compromise beauty for economic profit. Keep British Columbia’s license plate true, keep the Beauty in B.C, keep Enbridge out of </a:t>
            </a:r>
            <a:r>
              <a:rPr lang="en-US" smtClean="0"/>
              <a:t>the Province.</a:t>
            </a:r>
            <a:endParaRPr lang="en-US" dirty="0" smtClean="0"/>
          </a:p>
        </p:txBody>
      </p:sp>
    </p:spTree>
    <p:extLst>
      <p:ext uri="{BB962C8B-B14F-4D97-AF65-F5344CB8AC3E}">
        <p14:creationId xmlns:p14="http://schemas.microsoft.com/office/powerpoint/2010/main" val="228418050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03418"/>
            <a:ext cx="6512511" cy="1143000"/>
          </a:xfrm>
        </p:spPr>
        <p:txBody>
          <a:bodyPr/>
          <a:lstStyle/>
          <a:p>
            <a:pPr marL="0" indent="0" algn="l">
              <a:buNone/>
            </a:pPr>
            <a:r>
              <a:rPr lang="en-US" dirty="0" smtClean="0"/>
              <a:t>Activity: Thesis to Conclusion</a:t>
            </a:r>
            <a:endParaRPr lang="en-US" dirty="0"/>
          </a:p>
        </p:txBody>
      </p:sp>
      <p:sp>
        <p:nvSpPr>
          <p:cNvPr id="3" name="Content Placeholder 2"/>
          <p:cNvSpPr>
            <a:spLocks noGrp="1"/>
          </p:cNvSpPr>
          <p:nvPr>
            <p:ph sz="quarter" idx="13"/>
          </p:nvPr>
        </p:nvSpPr>
        <p:spPr>
          <a:xfrm>
            <a:off x="1254711" y="1959168"/>
            <a:ext cx="6400800" cy="3929822"/>
          </a:xfrm>
        </p:spPr>
        <p:txBody>
          <a:bodyPr/>
          <a:lstStyle/>
          <a:p>
            <a:pPr marL="45720" indent="0">
              <a:buNone/>
            </a:pPr>
            <a:r>
              <a:rPr lang="en-US" dirty="0" smtClean="0"/>
              <a:t>Take out your thesis statement:</a:t>
            </a:r>
          </a:p>
          <a:p>
            <a:pPr marL="45720" indent="0">
              <a:buNone/>
            </a:pPr>
            <a:endParaRPr lang="en-US" dirty="0"/>
          </a:p>
          <a:p>
            <a:pPr marL="45720" indent="0">
              <a:buNone/>
            </a:pPr>
            <a:r>
              <a:rPr lang="en-US" dirty="0" smtClean="0"/>
              <a:t>Rephrase your own thesis statement in three different ways. Decide on the one that you will use for your conclusion.</a:t>
            </a:r>
          </a:p>
          <a:p>
            <a:pPr marL="45720" indent="0">
              <a:buNone/>
            </a:pPr>
            <a:endParaRPr lang="en-US" dirty="0"/>
          </a:p>
          <a:p>
            <a:pPr marL="45720" indent="0">
              <a:buNone/>
            </a:pPr>
            <a:r>
              <a:rPr lang="en-US" dirty="0" smtClean="0"/>
              <a:t>Mix the thesis statement and conclusion together on one piece of paper – do not identify which is which.</a:t>
            </a:r>
          </a:p>
          <a:p>
            <a:pPr marL="45720" indent="0">
              <a:buNone/>
            </a:pPr>
            <a:endParaRPr lang="en-US" dirty="0"/>
          </a:p>
        </p:txBody>
      </p:sp>
    </p:spTree>
    <p:extLst>
      <p:ext uri="{BB962C8B-B14F-4D97-AF65-F5344CB8AC3E}">
        <p14:creationId xmlns:p14="http://schemas.microsoft.com/office/powerpoint/2010/main" val="4006764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0020"/>
            <a:ext cx="6512511" cy="1143000"/>
          </a:xfrm>
        </p:spPr>
        <p:txBody>
          <a:bodyPr/>
          <a:lstStyle/>
          <a:p>
            <a:pPr marL="0" indent="0" algn="ctr">
              <a:buNone/>
            </a:pPr>
            <a:r>
              <a:rPr lang="en-US" dirty="0" smtClean="0"/>
              <a:t>Activity continued</a:t>
            </a:r>
            <a:endParaRPr lang="en-US" dirty="0"/>
          </a:p>
        </p:txBody>
      </p:sp>
      <p:sp>
        <p:nvSpPr>
          <p:cNvPr id="3" name="Content Placeholder 2"/>
          <p:cNvSpPr>
            <a:spLocks noGrp="1"/>
          </p:cNvSpPr>
          <p:nvPr>
            <p:ph sz="quarter" idx="13"/>
          </p:nvPr>
        </p:nvSpPr>
        <p:spPr>
          <a:xfrm>
            <a:off x="1254711" y="1572895"/>
            <a:ext cx="6400800" cy="3474720"/>
          </a:xfrm>
        </p:spPr>
        <p:txBody>
          <a:bodyPr/>
          <a:lstStyle/>
          <a:p>
            <a:pPr marL="45720" indent="0">
              <a:buNone/>
            </a:pPr>
            <a:r>
              <a:rPr lang="en-US" dirty="0" smtClean="0"/>
              <a:t>Find a partner:</a:t>
            </a:r>
          </a:p>
          <a:p>
            <a:pPr marL="45720" indent="0">
              <a:buNone/>
            </a:pPr>
            <a:endParaRPr lang="en-US" dirty="0"/>
          </a:p>
          <a:p>
            <a:pPr marL="45720" indent="0">
              <a:buNone/>
            </a:pPr>
            <a:r>
              <a:rPr lang="en-US" dirty="0" smtClean="0"/>
              <a:t>Thesis &amp; Conclusion showdown</a:t>
            </a:r>
          </a:p>
          <a:p>
            <a:pPr marL="45720" indent="0">
              <a:buNone/>
            </a:pPr>
            <a:r>
              <a:rPr lang="en-US" dirty="0" smtClean="0"/>
              <a:t>- Take turns trying to guess which of the statements the persons thesis and conclusion</a:t>
            </a:r>
          </a:p>
          <a:p>
            <a:pPr>
              <a:buFontTx/>
              <a:buChar char="-"/>
            </a:pPr>
            <a:r>
              <a:rPr lang="en-US" dirty="0" smtClean="0"/>
              <a:t>One guess per turn – you may only guess either the thesis or the conclusion [not both]</a:t>
            </a:r>
          </a:p>
          <a:p>
            <a:pPr>
              <a:buFontTx/>
              <a:buChar char="-"/>
            </a:pPr>
            <a:r>
              <a:rPr lang="en-US" dirty="0" smtClean="0"/>
              <a:t>Winners to me</a:t>
            </a:r>
          </a:p>
        </p:txBody>
      </p:sp>
    </p:spTree>
    <p:extLst>
      <p:ext uri="{BB962C8B-B14F-4D97-AF65-F5344CB8AC3E}">
        <p14:creationId xmlns:p14="http://schemas.microsoft.com/office/powerpoint/2010/main" val="2866291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789" y="350520"/>
            <a:ext cx="6512511" cy="1143000"/>
          </a:xfrm>
        </p:spPr>
        <p:txBody>
          <a:bodyPr/>
          <a:lstStyle/>
          <a:p>
            <a:pPr marL="0" indent="0" algn="ctr">
              <a:buNone/>
            </a:pPr>
            <a:r>
              <a:rPr lang="en-US" dirty="0" smtClean="0"/>
              <a:t>Citation &amp; Notation</a:t>
            </a:r>
            <a:endParaRPr lang="en-US" dirty="0"/>
          </a:p>
        </p:txBody>
      </p:sp>
      <p:sp>
        <p:nvSpPr>
          <p:cNvPr id="3" name="Content Placeholder 2"/>
          <p:cNvSpPr>
            <a:spLocks noGrp="1"/>
          </p:cNvSpPr>
          <p:nvPr>
            <p:ph sz="quarter" idx="13"/>
          </p:nvPr>
        </p:nvSpPr>
        <p:spPr>
          <a:xfrm>
            <a:off x="1587500" y="1494789"/>
            <a:ext cx="6400800" cy="4585335"/>
          </a:xfrm>
        </p:spPr>
        <p:txBody>
          <a:bodyPr>
            <a:normAutofit/>
          </a:bodyPr>
          <a:lstStyle/>
          <a:p>
            <a:pPr marL="45720" indent="0">
              <a:buNone/>
            </a:pPr>
            <a:r>
              <a:rPr lang="en-US" dirty="0" smtClean="0"/>
              <a:t>You will be using MLA in-text citation. Just so you know it is important for three reasons:</a:t>
            </a:r>
          </a:p>
          <a:p>
            <a:pPr marL="45720" indent="0">
              <a:buNone/>
            </a:pPr>
            <a:endParaRPr lang="en-US" dirty="0" smtClean="0"/>
          </a:p>
          <a:p>
            <a:pPr marL="502920" indent="-457200">
              <a:buAutoNum type="arabicPeriod"/>
            </a:pPr>
            <a:r>
              <a:rPr lang="en-US" b="1" dirty="0" smtClean="0"/>
              <a:t>Identification </a:t>
            </a:r>
            <a:r>
              <a:rPr lang="en-US" dirty="0" smtClean="0"/>
              <a:t>- In-text citation is different than your bibliography it allow you reader to see what research you have done.</a:t>
            </a:r>
          </a:p>
          <a:p>
            <a:pPr marL="502920" indent="-457200">
              <a:buAutoNum type="arabicPeriod"/>
            </a:pPr>
            <a:r>
              <a:rPr lang="en-US" b="1" dirty="0" smtClean="0"/>
              <a:t>Ideas</a:t>
            </a:r>
            <a:r>
              <a:rPr lang="en-US" dirty="0" smtClean="0"/>
              <a:t>- It allows your reader to identify where you got your ideas from in the cited articles</a:t>
            </a:r>
          </a:p>
          <a:p>
            <a:pPr marL="502920" indent="-457200">
              <a:buAutoNum type="arabicPeriod"/>
            </a:pPr>
            <a:r>
              <a:rPr lang="en-US" b="1" dirty="0" smtClean="0"/>
              <a:t>Information</a:t>
            </a:r>
            <a:r>
              <a:rPr lang="en-US" dirty="0" smtClean="0"/>
              <a:t> - It shows that you are using external information to support the claims that you are making in your argument.</a:t>
            </a:r>
            <a:endParaRPr lang="en-US" dirty="0"/>
          </a:p>
        </p:txBody>
      </p:sp>
    </p:spTree>
    <p:extLst>
      <p:ext uri="{BB962C8B-B14F-4D97-AF65-F5344CB8AC3E}">
        <p14:creationId xmlns:p14="http://schemas.microsoft.com/office/powerpoint/2010/main" val="25901951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0020"/>
            <a:ext cx="6512511" cy="1143000"/>
          </a:xfrm>
        </p:spPr>
        <p:txBody>
          <a:bodyPr/>
          <a:lstStyle/>
          <a:p>
            <a:pPr marL="0" indent="0" algn="ctr">
              <a:buNone/>
            </a:pPr>
            <a:r>
              <a:rPr lang="en-US" dirty="0" smtClean="0"/>
              <a:t>In-Text How To: </a:t>
            </a:r>
            <a:endParaRPr lang="en-US" dirty="0"/>
          </a:p>
        </p:txBody>
      </p:sp>
      <p:sp>
        <p:nvSpPr>
          <p:cNvPr id="3" name="Content Placeholder 2"/>
          <p:cNvSpPr>
            <a:spLocks noGrp="1"/>
          </p:cNvSpPr>
          <p:nvPr>
            <p:ph sz="quarter" idx="13"/>
          </p:nvPr>
        </p:nvSpPr>
        <p:spPr>
          <a:xfrm>
            <a:off x="1143000" y="1174750"/>
            <a:ext cx="6400800" cy="4285615"/>
          </a:xfrm>
        </p:spPr>
        <p:txBody>
          <a:bodyPr>
            <a:normAutofit fontScale="92500" lnSpcReduction="20000"/>
          </a:bodyPr>
          <a:lstStyle/>
          <a:p>
            <a:pPr marL="45720" indent="0">
              <a:buNone/>
            </a:pPr>
            <a:r>
              <a:rPr lang="en-US" dirty="0" smtClean="0"/>
              <a:t>First there are three types of information that you must quote:</a:t>
            </a:r>
          </a:p>
          <a:p>
            <a:pPr marL="502920" indent="-457200">
              <a:buAutoNum type="arabicPeriod"/>
            </a:pPr>
            <a:r>
              <a:rPr lang="en-US" dirty="0" smtClean="0"/>
              <a:t>Direct quotations – just like from Shakespeare</a:t>
            </a:r>
          </a:p>
          <a:p>
            <a:pPr marL="502920" indent="-457200">
              <a:buAutoNum type="arabicPeriod"/>
            </a:pPr>
            <a:r>
              <a:rPr lang="en-US" dirty="0" smtClean="0"/>
              <a:t>Paraphrased sections/ideas  – if you have taken a section and put it into your own words, you must cite where you got it from</a:t>
            </a:r>
          </a:p>
          <a:p>
            <a:pPr marL="502920" indent="-457200">
              <a:buAutoNum type="arabicPeriod"/>
            </a:pPr>
            <a:r>
              <a:rPr lang="en-US" dirty="0" smtClean="0"/>
              <a:t>Examples or ideas – Anything that you have researched and/or found in another document and that is not 100% original.  If you are sure, cite it.</a:t>
            </a:r>
            <a:endParaRPr lang="en-US" dirty="0"/>
          </a:p>
          <a:p>
            <a:pPr marL="45720" indent="0">
              <a:buNone/>
            </a:pPr>
            <a:endParaRPr lang="en-US" dirty="0"/>
          </a:p>
          <a:p>
            <a:pPr marL="45720" indent="0">
              <a:buNone/>
            </a:pPr>
            <a:r>
              <a:rPr lang="en-US" dirty="0" smtClean="0"/>
              <a:t>I have posted two </a:t>
            </a:r>
            <a:r>
              <a:rPr lang="en-US" dirty="0"/>
              <a:t>d</a:t>
            </a:r>
            <a:r>
              <a:rPr lang="en-US" dirty="0" smtClean="0"/>
              <a:t>ocuments on my website about how to do this.  I will expect that it is done correctly on your final draft.</a:t>
            </a:r>
          </a:p>
          <a:p>
            <a:pPr marL="45720" indent="0">
              <a:buNone/>
            </a:pPr>
            <a:endParaRPr lang="en-US" dirty="0"/>
          </a:p>
        </p:txBody>
      </p:sp>
    </p:spTree>
    <p:extLst>
      <p:ext uri="{BB962C8B-B14F-4D97-AF65-F5344CB8AC3E}">
        <p14:creationId xmlns:p14="http://schemas.microsoft.com/office/powerpoint/2010/main" val="2235541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435168"/>
            <a:ext cx="7305675" cy="1143000"/>
          </a:xfrm>
        </p:spPr>
        <p:txBody>
          <a:bodyPr/>
          <a:lstStyle/>
          <a:p>
            <a:pPr marL="0" indent="0">
              <a:buNone/>
            </a:pPr>
            <a:r>
              <a:rPr lang="en-US" dirty="0" smtClean="0"/>
              <a:t>Essay Recipe Continued:</a:t>
            </a:r>
            <a:endParaRPr lang="en-US" dirty="0"/>
          </a:p>
        </p:txBody>
      </p:sp>
      <p:sp>
        <p:nvSpPr>
          <p:cNvPr id="4" name="TextBox 3"/>
          <p:cNvSpPr txBox="1"/>
          <p:nvPr/>
        </p:nvSpPr>
        <p:spPr>
          <a:xfrm>
            <a:off x="1000125" y="2067575"/>
            <a:ext cx="7305675" cy="4247317"/>
          </a:xfrm>
          <a:prstGeom prst="rect">
            <a:avLst/>
          </a:prstGeom>
          <a:noFill/>
        </p:spPr>
        <p:txBody>
          <a:bodyPr wrap="square" rtlCol="0">
            <a:spAutoFit/>
          </a:bodyPr>
          <a:lstStyle/>
          <a:p>
            <a:r>
              <a:rPr lang="en-US" dirty="0" smtClean="0"/>
              <a:t>Put your name on the card. </a:t>
            </a:r>
          </a:p>
          <a:p>
            <a:endParaRPr lang="en-US" dirty="0" smtClean="0"/>
          </a:p>
          <a:p>
            <a:r>
              <a:rPr lang="en-US" dirty="0" smtClean="0"/>
              <a:t>On the Back of your index card, IN PENCIL, please write your Research Question and a possible answer to your research question:</a:t>
            </a:r>
          </a:p>
          <a:p>
            <a:endParaRPr lang="en-US" dirty="0"/>
          </a:p>
          <a:p>
            <a:endParaRPr lang="en-US" dirty="0" smtClean="0"/>
          </a:p>
          <a:p>
            <a:r>
              <a:rPr lang="en-US" dirty="0" smtClean="0"/>
              <a:t>Then partner up:</a:t>
            </a:r>
          </a:p>
          <a:p>
            <a:endParaRPr lang="en-US" dirty="0"/>
          </a:p>
          <a:p>
            <a:pPr marL="285750" indent="-285750">
              <a:buFontTx/>
              <a:buChar char="-"/>
            </a:pPr>
            <a:r>
              <a:rPr lang="en-US" dirty="0" smtClean="0"/>
              <a:t>Exchange with a partner for a three minutes and record constructive criticism on the card you have received from your partner </a:t>
            </a:r>
          </a:p>
          <a:p>
            <a:pPr marL="285750" indent="-285750">
              <a:buFontTx/>
              <a:buChar char="-"/>
            </a:pPr>
            <a:r>
              <a:rPr lang="en-US" dirty="0" smtClean="0"/>
              <a:t>Exchange your partners card with a different process and repeat the process for another three minutes</a:t>
            </a:r>
          </a:p>
          <a:p>
            <a:pPr marL="285750" indent="-285750">
              <a:buFontTx/>
              <a:buChar char="-"/>
            </a:pPr>
            <a:r>
              <a:rPr lang="en-US" dirty="0" smtClean="0"/>
              <a:t>Repeat a third time</a:t>
            </a:r>
          </a:p>
          <a:p>
            <a:pPr marL="285750" indent="-285750">
              <a:buFontTx/>
              <a:buChar char="-"/>
            </a:pPr>
            <a:r>
              <a:rPr lang="en-US" dirty="0" smtClean="0"/>
              <a:t>Return the recipe cards to their owners</a:t>
            </a:r>
          </a:p>
        </p:txBody>
      </p:sp>
    </p:spTree>
    <p:extLst>
      <p:ext uri="{BB962C8B-B14F-4D97-AF65-F5344CB8AC3E}">
        <p14:creationId xmlns:p14="http://schemas.microsoft.com/office/powerpoint/2010/main" val="1069101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251" y="160020"/>
            <a:ext cx="7321550" cy="1143000"/>
          </a:xfrm>
        </p:spPr>
        <p:txBody>
          <a:bodyPr/>
          <a:lstStyle/>
          <a:p>
            <a:pPr marL="0" indent="0" algn="ctr">
              <a:buNone/>
            </a:pPr>
            <a:r>
              <a:rPr lang="en-US" dirty="0" smtClean="0"/>
              <a:t>In-Text Citation How to:</a:t>
            </a:r>
            <a:endParaRPr lang="en-US" dirty="0"/>
          </a:p>
        </p:txBody>
      </p:sp>
      <p:sp>
        <p:nvSpPr>
          <p:cNvPr id="3" name="Content Placeholder 2"/>
          <p:cNvSpPr>
            <a:spLocks noGrp="1"/>
          </p:cNvSpPr>
          <p:nvPr>
            <p:ph sz="quarter" idx="13"/>
          </p:nvPr>
        </p:nvSpPr>
        <p:spPr>
          <a:xfrm>
            <a:off x="1349375" y="1795145"/>
            <a:ext cx="6400800" cy="4062095"/>
          </a:xfrm>
        </p:spPr>
        <p:txBody>
          <a:bodyPr/>
          <a:lstStyle/>
          <a:p>
            <a:pPr marL="45720" indent="0">
              <a:buNone/>
            </a:pPr>
            <a:r>
              <a:rPr lang="en-US" dirty="0"/>
              <a:t>You must make sure that you have the following information: </a:t>
            </a:r>
          </a:p>
          <a:p>
            <a:pPr marL="502920" indent="-457200">
              <a:buAutoNum type="arabicPeriod"/>
            </a:pPr>
            <a:r>
              <a:rPr lang="en-US" dirty="0"/>
              <a:t>The name of the author</a:t>
            </a:r>
          </a:p>
          <a:p>
            <a:pPr marL="502920" indent="-457200">
              <a:buAutoNum type="arabicPeriod"/>
            </a:pPr>
            <a:r>
              <a:rPr lang="en-US" dirty="0"/>
              <a:t>The name of the article</a:t>
            </a:r>
          </a:p>
          <a:p>
            <a:pPr marL="502920" indent="-457200">
              <a:buAutoNum type="arabicPeriod"/>
            </a:pPr>
            <a:r>
              <a:rPr lang="en-US" dirty="0"/>
              <a:t>The date the article was published</a:t>
            </a:r>
          </a:p>
          <a:p>
            <a:pPr marL="502920" indent="-457200">
              <a:buAutoNum type="arabicPeriod"/>
            </a:pPr>
            <a:r>
              <a:rPr lang="en-US" dirty="0"/>
              <a:t>The page number or title of the section that you got the information from.</a:t>
            </a:r>
          </a:p>
          <a:p>
            <a:pPr marL="45720" indent="0">
              <a:buNone/>
            </a:pPr>
            <a:endParaRPr lang="en-US" dirty="0"/>
          </a:p>
        </p:txBody>
      </p:sp>
    </p:spTree>
    <p:extLst>
      <p:ext uri="{BB962C8B-B14F-4D97-AF65-F5344CB8AC3E}">
        <p14:creationId xmlns:p14="http://schemas.microsoft.com/office/powerpoint/2010/main" val="30066248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774214" y="4219617"/>
            <a:ext cx="5637010" cy="882119"/>
          </a:xfrm>
        </p:spPr>
        <p:txBody>
          <a:bodyPr/>
          <a:lstStyle/>
          <a:p>
            <a:r>
              <a:rPr lang="en-US" dirty="0" smtClean="0"/>
              <a:t>How to find appropriate sources and support your essay with specific details</a:t>
            </a:r>
            <a:endParaRPr lang="en-US" dirty="0"/>
          </a:p>
        </p:txBody>
      </p:sp>
      <p:sp>
        <p:nvSpPr>
          <p:cNvPr id="3" name="Title 2"/>
          <p:cNvSpPr>
            <a:spLocks noGrp="1"/>
          </p:cNvSpPr>
          <p:nvPr>
            <p:ph type="ctrTitle"/>
          </p:nvPr>
        </p:nvSpPr>
        <p:spPr>
          <a:xfrm>
            <a:off x="1036067" y="2426450"/>
            <a:ext cx="7175351" cy="1793167"/>
          </a:xfrm>
        </p:spPr>
        <p:txBody>
          <a:bodyPr/>
          <a:lstStyle/>
          <a:p>
            <a:pPr marL="182880" indent="0">
              <a:buNone/>
            </a:pPr>
            <a:r>
              <a:rPr lang="en-US" dirty="0" smtClean="0"/>
              <a:t>Supporting your Essay’s Ideas:</a:t>
            </a:r>
            <a:endParaRPr lang="en-US" dirty="0"/>
          </a:p>
        </p:txBody>
      </p:sp>
    </p:spTree>
    <p:extLst>
      <p:ext uri="{BB962C8B-B14F-4D97-AF65-F5344CB8AC3E}">
        <p14:creationId xmlns:p14="http://schemas.microsoft.com/office/powerpoint/2010/main" val="22425628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681" y="535238"/>
            <a:ext cx="6512511" cy="1143000"/>
          </a:xfrm>
        </p:spPr>
        <p:txBody>
          <a:bodyPr/>
          <a:lstStyle/>
          <a:p>
            <a:pPr marL="0" indent="0" algn="l">
              <a:buNone/>
            </a:pPr>
            <a:r>
              <a:rPr lang="en-US" dirty="0" smtClean="0"/>
              <a:t>Don’t use false logic:</a:t>
            </a:r>
            <a:endParaRPr lang="en-US" dirty="0"/>
          </a:p>
        </p:txBody>
      </p:sp>
      <p:pic>
        <p:nvPicPr>
          <p:cNvPr id="5" name="Picture 4" descr="Pengui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487" y="1422103"/>
            <a:ext cx="4909121" cy="4954576"/>
          </a:xfrm>
          <a:prstGeom prst="rect">
            <a:avLst/>
          </a:prstGeom>
        </p:spPr>
      </p:pic>
    </p:spTree>
    <p:extLst>
      <p:ext uri="{BB962C8B-B14F-4D97-AF65-F5344CB8AC3E}">
        <p14:creationId xmlns:p14="http://schemas.microsoft.com/office/powerpoint/2010/main" val="10097940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554" y="450600"/>
            <a:ext cx="6987135" cy="791964"/>
          </a:xfrm>
        </p:spPr>
        <p:txBody>
          <a:bodyPr/>
          <a:lstStyle/>
          <a:p>
            <a:pPr marL="0" indent="0" algn="l">
              <a:buNone/>
            </a:pPr>
            <a:r>
              <a:rPr lang="en-US" sz="3600" dirty="0" smtClean="0"/>
              <a:t>Use these as your ‘Q’ in a PQE:</a:t>
            </a:r>
            <a:endParaRPr lang="en-US" sz="3600" dirty="0"/>
          </a:p>
        </p:txBody>
      </p:sp>
      <p:pic>
        <p:nvPicPr>
          <p:cNvPr id="4" name="Picture 3" descr="Supporting detail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2835" y="1365456"/>
            <a:ext cx="5320063" cy="5120458"/>
          </a:xfrm>
          <a:prstGeom prst="rect">
            <a:avLst/>
          </a:prstGeom>
        </p:spPr>
      </p:pic>
    </p:spTree>
    <p:extLst>
      <p:ext uri="{BB962C8B-B14F-4D97-AF65-F5344CB8AC3E}">
        <p14:creationId xmlns:p14="http://schemas.microsoft.com/office/powerpoint/2010/main" val="35216997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736" y="453310"/>
            <a:ext cx="7892823" cy="1608528"/>
          </a:xfrm>
        </p:spPr>
        <p:txBody>
          <a:bodyPr/>
          <a:lstStyle/>
          <a:p>
            <a:pPr marL="0" indent="0" algn="ctr">
              <a:buNone/>
            </a:pPr>
            <a:r>
              <a:rPr lang="en-US" dirty="0" smtClean="0"/>
              <a:t>Putting the ‘Q’ to use as evidence</a:t>
            </a:r>
            <a:endParaRPr lang="en-US" dirty="0"/>
          </a:p>
        </p:txBody>
      </p:sp>
      <p:sp>
        <p:nvSpPr>
          <p:cNvPr id="4" name="TextBox 3"/>
          <p:cNvSpPr txBox="1"/>
          <p:nvPr/>
        </p:nvSpPr>
        <p:spPr>
          <a:xfrm>
            <a:off x="1201674" y="2360116"/>
            <a:ext cx="7237364" cy="4401205"/>
          </a:xfrm>
          <a:prstGeom prst="rect">
            <a:avLst/>
          </a:prstGeom>
          <a:noFill/>
        </p:spPr>
        <p:txBody>
          <a:bodyPr wrap="square" rtlCol="0">
            <a:spAutoFit/>
          </a:bodyPr>
          <a:lstStyle/>
          <a:p>
            <a:r>
              <a:rPr lang="en-US" sz="2800" dirty="0" smtClean="0"/>
              <a:t>To evaluate the supporting details as evidence you must:</a:t>
            </a:r>
          </a:p>
          <a:p>
            <a:r>
              <a:rPr lang="en-US" sz="2800" dirty="0" smtClean="0"/>
              <a:t> a. Question the source of the document</a:t>
            </a:r>
          </a:p>
          <a:p>
            <a:endParaRPr lang="en-US" sz="2800" dirty="0" smtClean="0"/>
          </a:p>
          <a:p>
            <a:r>
              <a:rPr lang="en-US" sz="2800" dirty="0" smtClean="0"/>
              <a:t> b. Compare and Contrast the source with other sources that you have found</a:t>
            </a:r>
            <a:endParaRPr lang="en-US" sz="2800" dirty="0"/>
          </a:p>
          <a:p>
            <a:endParaRPr lang="en-US" sz="2800" dirty="0"/>
          </a:p>
          <a:p>
            <a:r>
              <a:rPr lang="en-US" sz="2800" dirty="0" smtClean="0"/>
              <a:t> c. Examine the document’s bias &amp; determine if the information present is relevant or irrelevant</a:t>
            </a:r>
          </a:p>
        </p:txBody>
      </p:sp>
    </p:spTree>
    <p:extLst>
      <p:ext uri="{BB962C8B-B14F-4D97-AF65-F5344CB8AC3E}">
        <p14:creationId xmlns:p14="http://schemas.microsoft.com/office/powerpoint/2010/main" val="21244550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662" y="453311"/>
            <a:ext cx="4943256" cy="1021381"/>
          </a:xfrm>
        </p:spPr>
        <p:txBody>
          <a:bodyPr/>
          <a:lstStyle/>
          <a:p>
            <a:pPr marL="0" indent="0" algn="l">
              <a:buNone/>
            </a:pPr>
            <a:r>
              <a:rPr lang="en-US" dirty="0" smtClean="0"/>
              <a:t>Example:</a:t>
            </a:r>
            <a:endParaRPr lang="en-US" dirty="0"/>
          </a:p>
        </p:txBody>
      </p:sp>
      <p:sp>
        <p:nvSpPr>
          <p:cNvPr id="4" name="TextBox 3"/>
          <p:cNvSpPr txBox="1"/>
          <p:nvPr/>
        </p:nvSpPr>
        <p:spPr>
          <a:xfrm>
            <a:off x="409662" y="1474692"/>
            <a:ext cx="8409885" cy="3970318"/>
          </a:xfrm>
          <a:prstGeom prst="rect">
            <a:avLst/>
          </a:prstGeom>
          <a:noFill/>
        </p:spPr>
        <p:txBody>
          <a:bodyPr wrap="square" rtlCol="0">
            <a:spAutoFit/>
          </a:bodyPr>
          <a:lstStyle/>
          <a:p>
            <a:r>
              <a:rPr lang="en-US" dirty="0"/>
              <a:t>When a big-city symphony wants to hire musicians, they do not judge the applicants on their appearance; they judge them only on their musical ability. That seems fair, doesn't it? But that hasn't always been the case. At one time, more men than women were hired to play in symphonies. For some reason, the judges preferred male musicians. Today, however, most symphonies listen to the musician applicants from behind a screen so they can't see what they look like. Sometimes the musicians even have to take off their shoes so the judges can't get hints from their footsteps about whether they are listening to a man or woman. Although that may seem unnecessary, it has been proven to be the fairest </a:t>
            </a:r>
            <a:r>
              <a:rPr lang="en-US" dirty="0" smtClean="0"/>
              <a:t>way </a:t>
            </a:r>
            <a:r>
              <a:rPr lang="en-US" dirty="0"/>
              <a:t>to hire. Now, because of the practice of "blind auditions," the balance of men and women is more equal. This is how the symphony overcame a bias. It wasn't enough just to be aware they had a bias; they had to guarantee it with a "blind audition" so they wouldn't let their bias toward male musicians influence their decisions.</a:t>
            </a:r>
          </a:p>
        </p:txBody>
      </p:sp>
    </p:spTree>
    <p:extLst>
      <p:ext uri="{BB962C8B-B14F-4D97-AF65-F5344CB8AC3E}">
        <p14:creationId xmlns:p14="http://schemas.microsoft.com/office/powerpoint/2010/main" val="23255128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499" y="462122"/>
            <a:ext cx="5988161" cy="1143000"/>
          </a:xfrm>
        </p:spPr>
        <p:txBody>
          <a:bodyPr/>
          <a:lstStyle/>
          <a:p>
            <a:pPr marL="0" indent="0">
              <a:buNone/>
            </a:pPr>
            <a:r>
              <a:rPr lang="en-US" dirty="0" smtClean="0"/>
              <a:t>Activity: Bias </a:t>
            </a:r>
            <a:r>
              <a:rPr lang="en-US" dirty="0"/>
              <a:t>&amp;</a:t>
            </a:r>
            <a:r>
              <a:rPr lang="en-US" dirty="0" smtClean="0"/>
              <a:t> Fact</a:t>
            </a:r>
            <a:endParaRPr lang="en-US" dirty="0"/>
          </a:p>
        </p:txBody>
      </p:sp>
      <p:sp>
        <p:nvSpPr>
          <p:cNvPr id="3" name="TextBox 2"/>
          <p:cNvSpPr txBox="1"/>
          <p:nvPr/>
        </p:nvSpPr>
        <p:spPr>
          <a:xfrm>
            <a:off x="1079501" y="2114570"/>
            <a:ext cx="7223124" cy="4524316"/>
          </a:xfrm>
          <a:prstGeom prst="rect">
            <a:avLst/>
          </a:prstGeom>
          <a:noFill/>
        </p:spPr>
        <p:txBody>
          <a:bodyPr wrap="square" rtlCol="0">
            <a:spAutoFit/>
          </a:bodyPr>
          <a:lstStyle/>
          <a:p>
            <a:r>
              <a:rPr lang="en-US" dirty="0" smtClean="0"/>
              <a:t>In pairs you will be working with your sources to determine the difference between bias and fact.  This activity with Using the sheet provided you will:</a:t>
            </a:r>
          </a:p>
          <a:p>
            <a:r>
              <a:rPr lang="en-US" dirty="0" smtClean="0"/>
              <a:t> </a:t>
            </a:r>
          </a:p>
          <a:p>
            <a:pPr marL="342900" indent="-342900">
              <a:buAutoNum type="arabicPeriod"/>
            </a:pPr>
            <a:endParaRPr lang="en-US" dirty="0" smtClean="0"/>
          </a:p>
          <a:p>
            <a:r>
              <a:rPr lang="en-US" dirty="0" smtClean="0"/>
              <a:t>Sitting side by side, read one of the articles you/your partner has chosen to work with</a:t>
            </a:r>
          </a:p>
          <a:p>
            <a:r>
              <a:rPr lang="en-US" dirty="0" smtClean="0"/>
              <a:t>	a. </a:t>
            </a:r>
            <a:r>
              <a:rPr lang="en-US" dirty="0"/>
              <a:t>T</a:t>
            </a:r>
            <a:r>
              <a:rPr lang="en-US" dirty="0" smtClean="0"/>
              <a:t>alk about the main point of the article. Then 	summarize the main point of the source in your </a:t>
            </a:r>
            <a:r>
              <a:rPr lang="en-US" smtClean="0"/>
              <a:t>own words</a:t>
            </a:r>
            <a:endParaRPr lang="en-US" dirty="0" smtClean="0"/>
          </a:p>
          <a:p>
            <a:r>
              <a:rPr lang="en-US" dirty="0"/>
              <a:t>	b</a:t>
            </a:r>
            <a:r>
              <a:rPr lang="en-US" dirty="0" smtClean="0"/>
              <a:t>. Talk about the facts/biases that this source presents, 	record your thoughts </a:t>
            </a:r>
          </a:p>
          <a:p>
            <a:r>
              <a:rPr lang="en-US" dirty="0" smtClean="0"/>
              <a:t>	c. Talk about how you might incorporate this source into an 	essay, explain how it may [or may not be] useful toward 	proving a point. Record your thoughts.</a:t>
            </a:r>
          </a:p>
          <a:p>
            <a:r>
              <a:rPr lang="en-US" dirty="0" smtClean="0"/>
              <a:t> </a:t>
            </a:r>
          </a:p>
          <a:p>
            <a:pPr marL="342900" indent="-342900">
              <a:buAutoNum type="arabicPeriod"/>
            </a:pPr>
            <a:endParaRPr lang="en-US" dirty="0"/>
          </a:p>
        </p:txBody>
      </p:sp>
    </p:spTree>
    <p:extLst>
      <p:ext uri="{BB962C8B-B14F-4D97-AF65-F5344CB8AC3E}">
        <p14:creationId xmlns:p14="http://schemas.microsoft.com/office/powerpoint/2010/main" val="36546740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289" y="308168"/>
            <a:ext cx="6512511" cy="1143000"/>
          </a:xfrm>
        </p:spPr>
        <p:txBody>
          <a:bodyPr/>
          <a:lstStyle/>
          <a:p>
            <a:pPr marL="0" indent="0" algn="l">
              <a:buNone/>
            </a:pPr>
            <a:r>
              <a:rPr lang="en-US" dirty="0" smtClean="0"/>
              <a:t>Most important point</a:t>
            </a:r>
            <a:endParaRPr lang="en-US" dirty="0"/>
          </a:p>
        </p:txBody>
      </p:sp>
      <p:sp>
        <p:nvSpPr>
          <p:cNvPr id="3" name="Content Placeholder 2"/>
          <p:cNvSpPr>
            <a:spLocks noGrp="1"/>
          </p:cNvSpPr>
          <p:nvPr>
            <p:ph sz="quarter" idx="13"/>
          </p:nvPr>
        </p:nvSpPr>
        <p:spPr>
          <a:xfrm>
            <a:off x="1143000" y="1500063"/>
            <a:ext cx="6400800" cy="3474720"/>
          </a:xfrm>
        </p:spPr>
        <p:txBody>
          <a:bodyPr>
            <a:normAutofit lnSpcReduction="10000"/>
          </a:bodyPr>
          <a:lstStyle/>
          <a:p>
            <a:pPr marL="45720" indent="0">
              <a:buNone/>
            </a:pPr>
            <a:r>
              <a:rPr lang="en-US" sz="3200" dirty="0" smtClean="0"/>
              <a:t>What is the most important point of your essay?</a:t>
            </a:r>
          </a:p>
          <a:p>
            <a:pPr marL="45720" indent="0">
              <a:buNone/>
            </a:pPr>
            <a:endParaRPr lang="en-US" dirty="0"/>
          </a:p>
          <a:p>
            <a:pPr marL="502920" indent="-457200">
              <a:buAutoNum type="arabicPeriod"/>
            </a:pPr>
            <a:r>
              <a:rPr lang="en-US" dirty="0" smtClean="0"/>
              <a:t>Write it down silently</a:t>
            </a:r>
          </a:p>
          <a:p>
            <a:pPr marL="502920" indent="-457200">
              <a:buAutoNum type="arabicPeriod"/>
            </a:pPr>
            <a:r>
              <a:rPr lang="en-US" dirty="0" smtClean="0"/>
              <a:t>Pair up with a partner</a:t>
            </a:r>
          </a:p>
          <a:p>
            <a:pPr marL="502920" indent="-457200">
              <a:buAutoNum type="arabicPeriod"/>
            </a:pPr>
            <a:r>
              <a:rPr lang="en-US" dirty="0" smtClean="0"/>
              <a:t>Share the most important point of your essay</a:t>
            </a:r>
          </a:p>
          <a:p>
            <a:pPr marL="502920" indent="-457200">
              <a:buAutoNum type="arabicPeriod"/>
            </a:pPr>
            <a:r>
              <a:rPr lang="en-US" dirty="0" smtClean="0"/>
              <a:t>Exchange essays to see if the most important point of your essay shines through.</a:t>
            </a:r>
            <a:endParaRPr lang="en-US" dirty="0"/>
          </a:p>
        </p:txBody>
      </p:sp>
    </p:spTree>
    <p:extLst>
      <p:ext uri="{BB962C8B-B14F-4D97-AF65-F5344CB8AC3E}">
        <p14:creationId xmlns:p14="http://schemas.microsoft.com/office/powerpoint/2010/main" val="3603610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1086</TotalTime>
  <Words>1475</Words>
  <Application>Microsoft Macintosh PowerPoint</Application>
  <PresentationFormat>On-screen Show (4:3)</PresentationFormat>
  <Paragraphs>114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Essay Recipe</vt:lpstr>
      <vt:lpstr>Essay Recipe Continued:</vt:lpstr>
      <vt:lpstr>Supporting your Essay’s Ideas:</vt:lpstr>
      <vt:lpstr>Don’t use false logic:</vt:lpstr>
      <vt:lpstr>Use these as your ‘Q’ in a PQE:</vt:lpstr>
      <vt:lpstr>Putting the ‘Q’ to use as evidence</vt:lpstr>
      <vt:lpstr>Example:</vt:lpstr>
      <vt:lpstr>Activity: Bias &amp; Fact</vt:lpstr>
      <vt:lpstr>Most important point</vt:lpstr>
      <vt:lpstr>Essay Writing – Introduction &amp; Conclusion</vt:lpstr>
      <vt:lpstr>Example – Label 1/2/3</vt:lpstr>
      <vt:lpstr>Activity – Take out your Essay</vt:lpstr>
      <vt:lpstr>Warm-up : Collaborative Intros</vt:lpstr>
      <vt:lpstr>Conclusion</vt:lpstr>
      <vt:lpstr>Conclusion Example</vt:lpstr>
      <vt:lpstr>Activity: Thesis to Conclusion</vt:lpstr>
      <vt:lpstr>Activity continued</vt:lpstr>
      <vt:lpstr>Citation &amp; Notation</vt:lpstr>
      <vt:lpstr>In-Text How To: </vt:lpstr>
      <vt:lpstr>In-Text Citation How to:</vt:lpstr>
    </vt:vector>
  </TitlesOfParts>
  <Company>University of British Columbia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your Essay:</dc:title>
  <dc:creator>Scott  Campbell</dc:creator>
  <cp:lastModifiedBy>Scott  Campbell</cp:lastModifiedBy>
  <cp:revision>27</cp:revision>
  <dcterms:created xsi:type="dcterms:W3CDTF">2013-04-26T15:06:15Z</dcterms:created>
  <dcterms:modified xsi:type="dcterms:W3CDTF">2013-05-08T20:44:45Z</dcterms:modified>
</cp:coreProperties>
</file>