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70" r:id="rId3"/>
    <p:sldId id="285" r:id="rId4"/>
    <p:sldId id="259" r:id="rId5"/>
    <p:sldId id="288" r:id="rId6"/>
    <p:sldId id="290" r:id="rId7"/>
    <p:sldId id="293" r:id="rId8"/>
    <p:sldId id="261" r:id="rId9"/>
    <p:sldId id="299" r:id="rId10"/>
    <p:sldId id="296" r:id="rId11"/>
    <p:sldId id="298" r:id="rId12"/>
    <p:sldId id="301" r:id="rId13"/>
    <p:sldId id="262" r:id="rId14"/>
    <p:sldId id="257" r:id="rId15"/>
    <p:sldId id="303" r:id="rId16"/>
    <p:sldId id="315" r:id="rId17"/>
    <p:sldId id="263" r:id="rId18"/>
    <p:sldId id="277" r:id="rId19"/>
    <p:sldId id="264" r:id="rId20"/>
    <p:sldId id="273" r:id="rId21"/>
    <p:sldId id="265" r:id="rId22"/>
    <p:sldId id="281" r:id="rId23"/>
    <p:sldId id="271" r:id="rId24"/>
    <p:sldId id="272" r:id="rId25"/>
    <p:sldId id="274" r:id="rId26"/>
    <p:sldId id="275" r:id="rId27"/>
    <p:sldId id="284" r:id="rId28"/>
    <p:sldId id="276" r:id="rId29"/>
    <p:sldId id="278" r:id="rId30"/>
    <p:sldId id="279" r:id="rId31"/>
    <p:sldId id="308" r:id="rId32"/>
    <p:sldId id="309" r:id="rId33"/>
    <p:sldId id="305" r:id="rId34"/>
    <p:sldId id="306" r:id="rId35"/>
    <p:sldId id="307" r:id="rId36"/>
    <p:sldId id="310" r:id="rId37"/>
    <p:sldId id="311" r:id="rId38"/>
    <p:sldId id="312" r:id="rId39"/>
    <p:sldId id="313" r:id="rId40"/>
    <p:sldId id="314" r:id="rId41"/>
    <p:sldId id="302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B8E46-4033-403F-9A6F-EF498626169D}" type="datetimeFigureOut">
              <a:rPr lang="en-CA" smtClean="0"/>
              <a:t>14/11/2012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A13C3-8EF7-4B4A-8150-C765BB5AD1F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8EAB6A-9618-4CD7-A227-43D219A7917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1165A-7F5B-4986-9AEC-827B36A3EA07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E73248-4908-4910-8CD9-E4AB6AB0F07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0ECD53-5C11-4F21-B7DE-03D00C91CCAA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302ED7-A3CC-473B-A570-0DE1A5D3008B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7941D1-A96C-4EF3-BEE0-3EF1D709AE16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-65" charset="0"/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-65" charset="0"/>
                <a:ea typeface="+mn-ea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-65" charset="0"/>
                  <a:ea typeface="+mn-ea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-65" charset="0"/>
                  <a:ea typeface="+mn-ea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-65" charset="0"/>
                  <a:ea typeface="+mn-ea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-65" charset="0"/>
                  <a:ea typeface="+mn-ea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-65" charset="0"/>
                  <a:ea typeface="+mn-ea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-65" charset="0"/>
                  <a:ea typeface="+mn-ea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-65" charset="0"/>
                  <a:ea typeface="+mn-ea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-65" charset="0"/>
                  <a:ea typeface="+mn-ea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-65" charset="0"/>
                  <a:ea typeface="+mn-ea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-65" charset="0"/>
                  <a:ea typeface="+mn-ea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F0EBC-B558-4C4F-B4AC-6B444972D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1AD99-3797-4D9C-BCA0-6EA4C8652D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E173D-4B1A-4423-8B02-06E0CC4AC1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C1266-9059-4A3E-AAF6-96715EB426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2CA6F-99A5-4A1E-9FFA-68321E6629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F54072-3882-4B32-83CF-3C788053F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9D5D19-CD8B-420F-93F8-49C67A3869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032F4-DE58-44B8-8D83-54CE117D13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98A12-2696-45C0-BD74-DC6635FE5F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AC02C-8924-4BA5-9317-39CCC1F9A7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24CA5-5702-493A-B43E-308F0147DC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8034D-9C4E-413A-BD1F-E4363D9901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2767A-A06F-4D81-833C-87CD6D42AB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7D3E8-4157-4AC1-B3C2-55617D7C35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C743E-116B-4D6A-BA00-160429C8DE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-65" charset="0"/>
              </a:defRPr>
            </a:lvl1pPr>
          </a:lstStyle>
          <a:p>
            <a:fld id="{8778B389-5741-4A42-BFDB-78EC1BC8180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-65" charset="0"/>
                <a:ea typeface="+mn-ea"/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-65" charset="0"/>
                <a:ea typeface="+mn-ea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pitchFamily="-65" charset="0"/>
                <a:ea typeface="+mn-ea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pitchFamily="-65" charset="0"/>
                <a:ea typeface="+mn-ea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pitchFamily="-65" charset="0"/>
                <a:ea typeface="+mn-ea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pitchFamily="-65" charset="0"/>
                <a:ea typeface="+mn-ea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-65" charset="0"/>
                <a:ea typeface="+mn-ea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pitchFamily="-65" charset="0"/>
                <a:ea typeface="+mn-ea"/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pitchFamily="-65" charset="0"/>
                <a:ea typeface="+mn-ea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68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65" charset="2"/>
        <a:buChar char="n"/>
        <a:defRPr sz="3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65" charset="2"/>
        <a:buChar char="¨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65" charset="2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65" charset="2"/>
        <a:buChar char="¨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5/German_losses_after_WWI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100 Days &amp; Treaty of Versailles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THE END OF WW1</a:t>
            </a:r>
          </a:p>
          <a:p>
            <a:pPr algn="ctr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Top 10 Deadliest Battles of WWI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400" smtClean="0"/>
              <a:t>1. </a:t>
            </a:r>
            <a:r>
              <a:rPr lang="en-US" sz="2400" b="1" smtClean="0"/>
              <a:t>Hundred Days Offensive</a:t>
            </a:r>
            <a:r>
              <a:rPr lang="en-US" sz="2400" smtClean="0"/>
              <a:t> (1,855,369 total casualties)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smtClean="0"/>
              <a:t>2. </a:t>
            </a:r>
            <a:r>
              <a:rPr lang="en-US" sz="2400" b="1" smtClean="0"/>
              <a:t>Spring Offensive </a:t>
            </a:r>
            <a:r>
              <a:rPr lang="en-US" sz="2400" smtClean="0"/>
              <a:t>(1,539,715 total casualties)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smtClean="0"/>
              <a:t>3. Battle of the Somme (1,219,201 total casualties)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smtClean="0"/>
              <a:t>4. Battle of Verdun (976,000 total casualties)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smtClean="0"/>
              <a:t>5. Battle of Passchendaele (848,614 total casualties estimated)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smtClean="0"/>
              <a:t>6. Serbian Campaign (633,500+ total casualties)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smtClean="0"/>
              <a:t>7. First Battle of the Marnes (483,000 total casualties)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smtClean="0"/>
              <a:t>8. Battle of Gallipoli (473,000 total casualties)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smtClean="0"/>
              <a:t>9. Battle of Arras (278,000 total casualties)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smtClean="0"/>
              <a:t>10. Battle of Tannenberg (182,000 total casualties)</a:t>
            </a:r>
          </a:p>
          <a:p>
            <a:pPr eaLnBrk="1" hangingPunct="1">
              <a:buFont typeface="Wingdings" pitchFamily="-65" charset="2"/>
              <a:buNone/>
            </a:pPr>
            <a:endParaRPr lang="en-US" sz="2400" smtClean="0"/>
          </a:p>
          <a:p>
            <a:pPr eaLnBrk="1" hangingPunct="1">
              <a:buFont typeface="Wingdings" pitchFamily="-65" charset="2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-65" charset="2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-65" charset="2"/>
              <a:buNone/>
            </a:pPr>
            <a:endParaRPr lang="en-US" b="1" smtClean="0"/>
          </a:p>
          <a:p>
            <a:pPr eaLnBrk="1" hangingPunct="1">
              <a:buFont typeface="Wingdings" pitchFamily="-65" charset="2"/>
              <a:buNone/>
            </a:pPr>
            <a:endParaRPr lang="en-US" b="1" smtClean="0"/>
          </a:p>
          <a:p>
            <a:pPr eaLnBrk="1" hangingPunct="1">
              <a:buFont typeface="Wingdings" pitchFamily="-65" charset="2"/>
              <a:buNone/>
            </a:pPr>
            <a:endParaRPr lang="en-US" b="1" smtClean="0"/>
          </a:p>
          <a:p>
            <a:pPr eaLnBrk="1" hangingPunct="1">
              <a:buFont typeface="Wingdings" pitchFamily="-65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Canada’s Conclusion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Roughly 100 000 Canadian troops, engaged and defeated or made to retreat elements of 47 German divisions </a:t>
            </a:r>
          </a:p>
          <a:p>
            <a:pPr lvl="1" eaLnBrk="1" hangingPunct="1"/>
            <a:r>
              <a:rPr lang="en-US" smtClean="0"/>
              <a:t>representing 1/4</a:t>
            </a:r>
            <a:r>
              <a:rPr lang="en-US" baseline="30000" smtClean="0"/>
              <a:t>th</a:t>
            </a:r>
            <a:r>
              <a:rPr lang="en-US" smtClean="0"/>
              <a:t> of the German forces fighting on the Western Front</a:t>
            </a:r>
          </a:p>
          <a:p>
            <a:pPr eaLnBrk="1" hangingPunct="1"/>
            <a:r>
              <a:rPr lang="en-US" smtClean="0"/>
              <a:t>Successes came at a heavy cost, the Canadians suffered 20% (or 1/5</a:t>
            </a:r>
            <a:r>
              <a:rPr lang="en-US" baseline="30000" smtClean="0"/>
              <a:t>th</a:t>
            </a:r>
            <a:r>
              <a:rPr lang="en-US" smtClean="0"/>
              <a:t>) of their total war battlefield casualties during these offensives.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Canada’s Legacy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Along with their participation in the battles at the </a:t>
            </a:r>
            <a:r>
              <a:rPr lang="en-US" sz="2400" b="1" dirty="0" smtClean="0"/>
              <a:t>Somme, </a:t>
            </a:r>
            <a:r>
              <a:rPr lang="en-US" sz="2400" b="1" dirty="0" err="1" smtClean="0"/>
              <a:t>Vimy</a:t>
            </a:r>
            <a:r>
              <a:rPr lang="en-US" sz="2400" b="1" dirty="0" smtClean="0"/>
              <a:t> Ridge and </a:t>
            </a:r>
            <a:r>
              <a:rPr lang="en-US" sz="2400" b="1" dirty="0" err="1" smtClean="0"/>
              <a:t>Passchendaele</a:t>
            </a:r>
            <a:r>
              <a:rPr lang="en-US" sz="2400" dirty="0" smtClean="0"/>
              <a:t>, Canada's Hundred Days cemented the reputation of the Canadian Corps as a </a:t>
            </a:r>
            <a:r>
              <a:rPr lang="en-US" sz="2400" u="sng" dirty="0" smtClean="0"/>
              <a:t>tough </a:t>
            </a:r>
            <a:r>
              <a:rPr lang="en-US" sz="2400" dirty="0" smtClean="0"/>
              <a:t>and </a:t>
            </a:r>
            <a:r>
              <a:rPr lang="en-US" sz="2400" u="sng" dirty="0" smtClean="0"/>
              <a:t>professional</a:t>
            </a:r>
            <a:r>
              <a:rPr lang="en-US" sz="2400" dirty="0" smtClean="0"/>
              <a:t> fighting force amongst its allies and foes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British PM David Lloyd George</a:t>
            </a:r>
            <a:r>
              <a:rPr lang="en-US" sz="2400" dirty="0" smtClean="0"/>
              <a:t>:</a:t>
            </a:r>
            <a:endParaRPr lang="en-US" sz="2400" i="1" dirty="0" smtClean="0"/>
          </a:p>
          <a:p>
            <a:pPr eaLnBrk="1" hangingPunct="1">
              <a:buNone/>
            </a:pPr>
            <a:r>
              <a:rPr lang="en-US" sz="2400" i="1" dirty="0" smtClean="0"/>
              <a:t>	“Whenever the Germans found the Canadian Corps coming into the line they prepared for the worst.”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Treaty of Versailles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Armistice</a:t>
            </a:r>
            <a:r>
              <a:rPr lang="en-US" dirty="0" smtClean="0"/>
              <a:t> – an agreement to stop fighting</a:t>
            </a:r>
          </a:p>
          <a:p>
            <a:pPr lvl="1" eaLnBrk="1" hangingPunct="1"/>
            <a:r>
              <a:rPr lang="en-US" dirty="0" smtClean="0"/>
              <a:t>Aka. A “cease-fire”</a:t>
            </a:r>
          </a:p>
          <a:p>
            <a:pPr lvl="1" eaLnBrk="1" hangingPunct="1"/>
            <a:r>
              <a:rPr lang="en-US" dirty="0" smtClean="0"/>
              <a:t>An attempt to negotiate a peace treaty.</a:t>
            </a:r>
          </a:p>
          <a:p>
            <a:pPr lvl="1" eaLnBrk="1" hangingPunct="1">
              <a:buFont typeface="Wingdings" pitchFamily="-65" charset="2"/>
              <a:buNone/>
            </a:pPr>
            <a:endParaRPr lang="en-US" dirty="0" smtClean="0"/>
          </a:p>
          <a:p>
            <a:pPr eaLnBrk="1" hangingPunct="1"/>
            <a:r>
              <a:rPr lang="en-US" b="1" i="1" dirty="0" smtClean="0"/>
              <a:t>Capitulate</a:t>
            </a:r>
            <a:r>
              <a:rPr lang="en-US" dirty="0" smtClean="0"/>
              <a:t> – an unconditional surrender </a:t>
            </a:r>
          </a:p>
          <a:p>
            <a:pPr lvl="1" eaLnBrk="1" hangingPunct="1"/>
            <a:r>
              <a:rPr lang="en-US" dirty="0" smtClean="0"/>
              <a:t>usually of troops and/or territory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lonna MT" pitchFamily="82" charset="0"/>
              </a:rPr>
              <a:t>I. Important Dates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smtClean="0"/>
              <a:t>Armistice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smtClean="0"/>
              <a:t>11/11/1918 @ 11 a.m.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40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400" smtClean="0"/>
          </a:p>
        </p:txBody>
      </p:sp>
      <p:sp>
        <p:nvSpPr>
          <p:cNvPr id="32781" name="Rectangle 1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76800" y="5029200"/>
            <a:ext cx="3927475" cy="1143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smtClean="0"/>
              <a:t>Paris Peace Conference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smtClean="0"/>
              <a:t>January 1919</a:t>
            </a:r>
          </a:p>
        </p:txBody>
      </p:sp>
      <p:pic>
        <p:nvPicPr>
          <p:cNvPr id="32776" name="Picture 8" descr="UON000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895600"/>
            <a:ext cx="2641600" cy="3733800"/>
          </a:xfrm>
          <a:noFill/>
        </p:spPr>
      </p:pic>
      <p:pic>
        <p:nvPicPr>
          <p:cNvPr id="32779" name="Picture 11" descr="The Paris Peace Conference (January 18, 1919 - January 21, 1920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981200"/>
            <a:ext cx="4232275" cy="2900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Wilson’s 14 Points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495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Plan for Post WW1 Europe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Goal: To prevent future wars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Listed in a speech delivered by President Wilson January 8, 1918.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Only 4 points ultimately adopted in Treaty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9" name="Picture 7" descr="250px-President_Woodrow Wilson 19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752600"/>
            <a:ext cx="3819525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Negotiations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Negotiated by the “big three”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Woodrow Wilson (USA)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David Lloyd George (Britain)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Gorges Clemenceau (France)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4343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***Canada </a:t>
            </a:r>
            <a:r>
              <a:rPr lang="en-US" dirty="0" smtClean="0"/>
              <a:t>placed her own signature on the </a:t>
            </a:r>
            <a:r>
              <a:rPr lang="en-US" dirty="0" smtClean="0">
                <a:solidFill>
                  <a:srgbClr val="FC0202"/>
                </a:solidFill>
              </a:rPr>
              <a:t>Treaty of Versailles</a:t>
            </a:r>
            <a:r>
              <a:rPr lang="en-US" dirty="0" smtClean="0"/>
              <a:t> and took a separate seat on the </a:t>
            </a:r>
            <a:r>
              <a:rPr lang="en-US" dirty="0" smtClean="0">
                <a:solidFill>
                  <a:srgbClr val="FC0202"/>
                </a:solidFill>
              </a:rPr>
              <a:t>League of Nations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Germany agreed to the </a:t>
            </a:r>
            <a:r>
              <a:rPr lang="en-US" i="1" smtClean="0"/>
              <a:t>Armistice</a:t>
            </a:r>
            <a:r>
              <a:rPr lang="en-US" smtClean="0"/>
              <a:t> in November 1918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assumed that they would be consulted by the Allies on the contents of the treaty.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did not happen and Germany was in no position to continue the war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army was no longer in the field and had all but disintegrated.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Signed on </a:t>
            </a:r>
            <a:r>
              <a:rPr lang="en-US" b="1" smtClean="0"/>
              <a:t>June 28th 1919, </a:t>
            </a:r>
            <a:r>
              <a:rPr lang="en-US" smtClean="0"/>
              <a:t>in the </a:t>
            </a:r>
            <a:r>
              <a:rPr lang="en-US" b="1" i="1" smtClean="0"/>
              <a:t>Hall of Mirrors</a:t>
            </a:r>
            <a:r>
              <a:rPr lang="en-US" b="1" smtClean="0"/>
              <a:t> </a:t>
            </a:r>
            <a:r>
              <a:rPr lang="en-US" smtClean="0"/>
              <a:t>at the</a:t>
            </a:r>
            <a:r>
              <a:rPr lang="en-US" b="1" smtClean="0"/>
              <a:t> </a:t>
            </a:r>
            <a:r>
              <a:rPr lang="en-US" b="1" i="1" smtClean="0"/>
              <a:t>Palace of Versailles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German representatives only saw the terms of the Treaty a few weeks before they were to sign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Territorial – Germany had to give back:</a:t>
            </a:r>
          </a:p>
          <a:p>
            <a:pPr lvl="1" eaLnBrk="1" hangingPunct="1"/>
            <a:r>
              <a:rPr lang="en-US" sz="2400" smtClean="0"/>
              <a:t>Alsace-Lorraine </a:t>
            </a:r>
            <a:r>
              <a:rPr lang="en-US" sz="2400" i="1" smtClean="0"/>
              <a:t>(to France)</a:t>
            </a:r>
          </a:p>
          <a:p>
            <a:pPr lvl="1" eaLnBrk="1" hangingPunct="1"/>
            <a:r>
              <a:rPr lang="en-US" sz="2400" smtClean="0"/>
              <a:t>Eupen and Malmedy </a:t>
            </a:r>
            <a:r>
              <a:rPr lang="en-US" sz="2400" i="1" smtClean="0"/>
              <a:t>(to Belgium)</a:t>
            </a:r>
          </a:p>
          <a:p>
            <a:pPr lvl="1" eaLnBrk="1" hangingPunct="1"/>
            <a:r>
              <a:rPr lang="en-US" sz="2400" smtClean="0"/>
              <a:t>Northern Schleswig </a:t>
            </a:r>
            <a:r>
              <a:rPr lang="en-US" sz="2400" i="1" smtClean="0"/>
              <a:t>(to Denmark)</a:t>
            </a:r>
          </a:p>
          <a:p>
            <a:pPr lvl="1" eaLnBrk="1" hangingPunct="1"/>
            <a:r>
              <a:rPr lang="en-US" sz="2400" smtClean="0"/>
              <a:t>Hultschin </a:t>
            </a:r>
            <a:r>
              <a:rPr lang="en-US" sz="2400" i="1" smtClean="0"/>
              <a:t>(to Czechoslovakia)</a:t>
            </a:r>
          </a:p>
          <a:p>
            <a:pPr lvl="1" eaLnBrk="1" hangingPunct="1"/>
            <a:r>
              <a:rPr lang="en-US" sz="2400" smtClean="0"/>
              <a:t>West Prussia, Posen and Upper Silesia </a:t>
            </a:r>
            <a:r>
              <a:rPr lang="en-US" sz="2400" i="1" smtClean="0"/>
              <a:t>(to Poland)</a:t>
            </a:r>
          </a:p>
          <a:p>
            <a:pPr lvl="1" eaLnBrk="1" hangingPunct="1"/>
            <a:r>
              <a:rPr lang="en-US" sz="2400" smtClean="0"/>
              <a:t>The Saar, Danzig and Memel were put under the control of the </a:t>
            </a:r>
            <a:r>
              <a:rPr lang="en-US" sz="2400" b="1" i="1" smtClean="0"/>
              <a:t>League of Nations</a:t>
            </a:r>
            <a:r>
              <a:rPr lang="en-US" sz="2400" smtClean="0"/>
              <a:t> and the people of these regions would be allowed to vote to stay in Germany or not in a future referendum.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100 Days Offensive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i="1" smtClean="0"/>
              <a:t>League of Nations</a:t>
            </a:r>
            <a:r>
              <a:rPr lang="en-US" smtClean="0"/>
              <a:t> also took control of Germany's overseas colonies.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Germany had to return to Russia land taken with the </a:t>
            </a:r>
            <a:r>
              <a:rPr lang="en-US" i="1" smtClean="0"/>
              <a:t>Treaty of </a:t>
            </a:r>
            <a:r>
              <a:rPr lang="en-US" i="1" u="sng" smtClean="0"/>
              <a:t>Brest-Litovsk.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Some of this land was made into new states: Estonia, Lithuania and Latvia.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Military – Germany had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Reduce Army to 100,000 troops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Were not allowed tanks or an air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Were allowed only 6 naval ships and NO submarines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creation of a demilitarized zone (DMZ). Basically everything west of the Rhine River.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No German soldier or weapon was allowed into this zone.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Allies were to keep an army of occupation on the west bank of the Rhine for 15 years.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map_rhin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28675"/>
            <a:ext cx="9144000" cy="6029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Financial – Germany was to pay lots of $$!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Almost </a:t>
            </a:r>
            <a:r>
              <a:rPr lang="en-US" b="1" smtClean="0"/>
              <a:t>7 TRILLION!!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But…The loss of industrial territory would be a severe blow to any attempts by Germany to rebuild their economy.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Coal from the Saar and Upper Silesia in particular was a vital economic loss.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Allies wanted nothing else but to </a:t>
            </a:r>
            <a:r>
              <a:rPr lang="en-US" b="1" smtClean="0"/>
              <a:t>bankrupt</a:t>
            </a:r>
            <a:r>
              <a:rPr lang="en-US" smtClean="0"/>
              <a:t> Germany!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The </a:t>
            </a:r>
            <a:r>
              <a:rPr lang="en-US" u="sng" smtClean="0"/>
              <a:t>Three</a:t>
            </a:r>
            <a:r>
              <a:rPr lang="en-US" smtClean="0"/>
              <a:t> main clauses in the Treaty were:</a:t>
            </a:r>
          </a:p>
          <a:p>
            <a:pPr marL="609600" indent="-609600" eaLnBrk="1" hangingPunct="1">
              <a:buFont typeface="Wingdings" pitchFamily="-65" charset="2"/>
              <a:buNone/>
            </a:pP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Germany had to admit full responsibility for starting the war. </a:t>
            </a:r>
          </a:p>
          <a:p>
            <a:pPr marL="1371600" lvl="2" indent="-457200" eaLnBrk="1" hangingPunct="1">
              <a:buFontTx/>
              <a:buNone/>
            </a:pPr>
            <a:r>
              <a:rPr lang="en-US" smtClean="0"/>
              <a:t>- This was Clause 231 - the infamous "War Guilt Clause". 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 marL="609600" indent="-609600" eaLnBrk="1" hangingPunct="1">
              <a:buFont typeface="Wingdings" pitchFamily="-65" charset="2"/>
              <a:buNone/>
            </a:pPr>
            <a:r>
              <a:rPr lang="en-US" dirty="0" smtClean="0"/>
              <a:t>2. By agreeing to term #1, Germany was therefore taking responsibility for all the damages caused by the First World War.</a:t>
            </a:r>
          </a:p>
          <a:p>
            <a:pPr marL="609600" indent="-609600" eaLnBrk="1" hangingPunct="1">
              <a:buFont typeface="Wingdings" pitchFamily="-65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-65" charset="2"/>
              <a:buNone/>
            </a:pPr>
            <a:r>
              <a:rPr lang="en-US" dirty="0" smtClean="0"/>
              <a:t>*Therefore, they had to pay reparations, the bulk of which would go to </a:t>
            </a:r>
            <a:r>
              <a:rPr lang="en-US" b="1" dirty="0" smtClean="0"/>
              <a:t>France</a:t>
            </a:r>
            <a:r>
              <a:rPr lang="en-US" dirty="0" smtClean="0"/>
              <a:t> and </a:t>
            </a:r>
            <a:r>
              <a:rPr lang="en-US" b="1" dirty="0" smtClean="0"/>
              <a:t>Belgium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a huge sum of money well beyond Germany’s ability to pay.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5638800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800" smtClean="0"/>
              <a:t>3. A </a:t>
            </a:r>
            <a:r>
              <a:rPr lang="en-US" sz="2800" b="1" i="1" smtClean="0"/>
              <a:t>League of Nations</a:t>
            </a:r>
            <a:r>
              <a:rPr lang="en-US" sz="2800" smtClean="0"/>
              <a:t> was created to keep world peace. </a:t>
            </a:r>
            <a:br>
              <a:rPr lang="en-US" sz="2800" smtClean="0"/>
            </a:br>
            <a:r>
              <a:rPr lang="en-US" sz="2800" smtClean="0"/>
              <a:t>- However, unable to prevent WWII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800" smtClean="0"/>
              <a:t>		*seen as a failure.</a:t>
            </a:r>
          </a:p>
          <a:p>
            <a:pPr eaLnBrk="1" hangingPunct="1">
              <a:buFont typeface="Wingdings" pitchFamily="-65" charset="2"/>
              <a:buNone/>
            </a:pPr>
            <a:endParaRPr lang="en-US" sz="2800" smtClean="0"/>
          </a:p>
          <a:p>
            <a:pPr eaLnBrk="1" hangingPunct="1">
              <a:buFont typeface="Wingdings" pitchFamily="-65" charset="2"/>
              <a:buNone/>
            </a:pPr>
            <a:r>
              <a:rPr lang="en-US" sz="2800" smtClean="0"/>
              <a:t>	- </a:t>
            </a:r>
            <a:r>
              <a:rPr lang="en-US" sz="2800" b="1" smtClean="0"/>
              <a:t>United Nations</a:t>
            </a:r>
            <a:r>
              <a:rPr lang="en-US" sz="2800" smtClean="0"/>
              <a:t> (UN) eventually formed and replaced the League.</a:t>
            </a:r>
          </a:p>
        </p:txBody>
      </p:sp>
      <p:pic>
        <p:nvPicPr>
          <p:cNvPr id="52227" name="Picture 5" descr="LeagueOfNations_4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914400"/>
            <a:ext cx="4114800" cy="2357438"/>
          </a:xfrm>
          <a:noFill/>
        </p:spPr>
      </p:pic>
      <p:pic>
        <p:nvPicPr>
          <p:cNvPr id="52228" name="Picture 9" descr="113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3810000"/>
            <a:ext cx="2667000" cy="266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Axis countries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Austria-Hungary</a:t>
            </a:r>
            <a:r>
              <a:rPr lang="en-US" smtClean="0"/>
              <a:t> – This one state officially divided into two.</a:t>
            </a:r>
          </a:p>
          <a:p>
            <a:pPr eaLnBrk="1" hangingPunct="1"/>
            <a:r>
              <a:rPr lang="en-US" b="1" smtClean="0"/>
              <a:t>Bulgaria</a:t>
            </a:r>
            <a:r>
              <a:rPr lang="en-US" smtClean="0"/>
              <a:t> – lost land and had to pay reparations as well. </a:t>
            </a:r>
          </a:p>
          <a:p>
            <a:pPr eaLnBrk="1" hangingPunct="1"/>
            <a:r>
              <a:rPr lang="en-US" b="1" smtClean="0"/>
              <a:t>Turkey (Ottoman Empire) </a:t>
            </a:r>
            <a:r>
              <a:rPr lang="en-US" smtClean="0"/>
              <a:t>– Lost a considerable amount of land, most of its empire.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German Reaction (population)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Many Germans were angered Treaty and did not want it signed, but the representatives there knew that they had no choice as German was incapable of restarting the war again. </a:t>
            </a:r>
          </a:p>
          <a:p>
            <a:pPr eaLnBrk="1" hangingPunct="1"/>
            <a:r>
              <a:rPr lang="en-US" smtClean="0"/>
              <a:t>Germany was given two choices: 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mtClean="0"/>
              <a:t>   1) sign the Treaty or </a:t>
            </a:r>
            <a:br>
              <a:rPr lang="en-US" smtClean="0"/>
            </a:br>
            <a:r>
              <a:rPr lang="en-US" smtClean="0"/>
              <a:t>2) be invaded by the Allies.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"Big Three" were satisfied because the Treaty would: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keep Germany weak militarily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keep the Belgian/French border with Germany safe from another attack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created an organization that would attempt to end warfare throughout the world.</a:t>
            </a:r>
            <a:br>
              <a:rPr lang="en-US" sz="2000" smtClean="0"/>
            </a:b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*However, it left a mood of anger throughout Germany as it was felt that Germany had been unfairly treated. </a:t>
            </a:r>
            <a:br>
              <a:rPr lang="en-US" sz="2000" smtClean="0"/>
            </a:b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Above all else, Germany hated the clause blaming it for the cause of the war and the resulting financial penalties.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Spring Offensive 1918 – Germany launches </a:t>
            </a:r>
            <a:r>
              <a:rPr lang="en-US" b="1" smtClean="0"/>
              <a:t>Operation Michael</a:t>
            </a:r>
            <a:r>
              <a:rPr lang="en-US" smtClean="0"/>
              <a:t> (or the </a:t>
            </a:r>
            <a:r>
              <a:rPr lang="en-US" i="1" smtClean="0"/>
              <a:t>Ludendorff Offensive</a:t>
            </a:r>
            <a:r>
              <a:rPr lang="en-US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the second time in the war, Germany was able to advance to the Marne River.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Coincidently, the German forces would suffer the same fate they did 4 years prior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Would outstretch their supply lines again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Again, unable to move past the Marne 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*Now turning to an Allied offensive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Were all parts of the treaty carried out?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/>
              <a:t>For the most part, </a:t>
            </a:r>
            <a:r>
              <a:rPr lang="en-US" b="1" smtClean="0"/>
              <a:t>yes</a:t>
            </a:r>
            <a:r>
              <a:rPr lang="en-US" smtClean="0"/>
              <a:t>. Throughout the 1920’s, however, after 1933 (WWII) Hitler and Germany renounced the Treaty</a:t>
            </a:r>
          </a:p>
          <a:p>
            <a:pPr eaLnBrk="1" hangingPunct="1"/>
            <a:r>
              <a:rPr lang="en-US" smtClean="0"/>
              <a:t>Exceptions:</a:t>
            </a:r>
          </a:p>
          <a:p>
            <a:pPr lvl="1" eaLnBrk="1" hangingPunct="1"/>
            <a:r>
              <a:rPr lang="en-US" smtClean="0"/>
              <a:t>The heavy payments were seldom paid in full, if at all.</a:t>
            </a:r>
          </a:p>
          <a:p>
            <a:pPr lvl="1" eaLnBrk="1" hangingPunct="1"/>
            <a:r>
              <a:rPr lang="en-US" smtClean="0"/>
              <a:t>The military was reduced to 100,000, but there was still a considerable number of reserves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olonna MT" pitchFamily="82" charset="0"/>
              </a:rPr>
              <a:t> 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smtClean="0">
                <a:solidFill>
                  <a:schemeClr val="tx2"/>
                </a:solidFill>
                <a:latin typeface="Colonna MT" pitchFamily="82" charset="0"/>
              </a:rPr>
              <a:t>Was the Versailles Treaty a just peace????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lonna MT" pitchFamily="82" charset="0"/>
              </a:rPr>
              <a:t>Postwar </a:t>
            </a:r>
            <a:r>
              <a:rPr lang="en-US" dirty="0" smtClean="0">
                <a:latin typeface="Colonna MT" pitchFamily="82" charset="0"/>
              </a:rPr>
              <a:t>Territorial Changes</a:t>
            </a:r>
          </a:p>
        </p:txBody>
      </p:sp>
      <p:pic>
        <p:nvPicPr>
          <p:cNvPr id="13315" name="Picture 4" descr="Image:German losses after WWI.sv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00200" y="1371600"/>
            <a:ext cx="5715000" cy="4851400"/>
          </a:xfrm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971800" y="3200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Georgia" pitchFamily="18" charset="0"/>
              </a:rPr>
              <a:t>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oregon.edu/~mccole/303Spring2009/maps/GreatPowersAlliances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0"/>
            <a:ext cx="6896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peaces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9650"/>
            <a:ext cx="4572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8200" y="4648200"/>
            <a:ext cx="4495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Which countries in Europe were born out of WWI?</a:t>
            </a:r>
          </a:p>
          <a:p>
            <a:pPr>
              <a:buFont typeface="Wingdings" pitchFamily="2" charset="2"/>
              <a:buChar char="à"/>
            </a:pPr>
            <a:r>
              <a:rPr lang="en-US"/>
              <a:t>Poland, Czechoslovakia, Yugoslavia </a:t>
            </a:r>
          </a:p>
          <a:p>
            <a:pPr>
              <a:buFont typeface="Wingdings" pitchFamily="2" charset="2"/>
              <a:buChar char="à"/>
            </a:pPr>
            <a:endParaRPr lang="en-US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>
                <a:sym typeface="Wingdings" pitchFamily="2" charset="2"/>
              </a:rPr>
              <a:t> </a:t>
            </a:r>
            <a:r>
              <a:rPr lang="en-US"/>
              <a:t>Finland, Estonia, Latvia, Lithuania, Finland, Bessarabia (Moldova)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5363" name="Picture 4" descr="The Sykes-Picot Agreement, 19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535613" cy="4267200"/>
          </a:xfrm>
          <a:noFill/>
        </p:spPr>
      </p:pic>
      <p:pic>
        <p:nvPicPr>
          <p:cNvPr id="15364" name="Picture 7" descr="The League of Nations Mandates, 19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05250" y="2819400"/>
            <a:ext cx="5238750" cy="4038600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648200"/>
            <a:ext cx="38862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/>
              <a:t>Which countries in the ME were born out of WWI?</a:t>
            </a:r>
          </a:p>
          <a:p>
            <a:pPr>
              <a:buFont typeface="Wingdings" pitchFamily="2" charset="2"/>
              <a:buChar char="à"/>
            </a:pPr>
            <a:r>
              <a:rPr lang="en-US" sz="1700"/>
              <a:t> Lebanon, Syria (France) </a:t>
            </a:r>
          </a:p>
          <a:p>
            <a:endParaRPr lang="en-US" sz="1700"/>
          </a:p>
          <a:p>
            <a:pPr>
              <a:buFont typeface="Wingdings" pitchFamily="2" charset="2"/>
              <a:buChar char="à"/>
            </a:pPr>
            <a:r>
              <a:rPr lang="en-US" sz="1700"/>
              <a:t> Palestine, Transjordan, Iraq (GB)</a:t>
            </a:r>
          </a:p>
          <a:p>
            <a:endParaRPr lang="en-US" sz="1700"/>
          </a:p>
          <a:p>
            <a:pPr>
              <a:buFont typeface="Wingdings" pitchFamily="2" charset="2"/>
              <a:buChar char="à"/>
            </a:pPr>
            <a:r>
              <a:rPr lang="en-US" sz="1700"/>
              <a:t> Turkey</a:t>
            </a:r>
            <a:r>
              <a:rPr lang="en-US" sz="1700">
                <a:sym typeface="Wingdings" pitchFamily="2" charset="2"/>
              </a:rPr>
              <a:t> (ind.)</a:t>
            </a:r>
            <a:endParaRPr lang="en-US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4281" name="Rectangle 9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sp>
        <p:nvSpPr>
          <p:cNvPr id="54282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8075" y="1219200"/>
            <a:ext cx="4225925" cy="5105400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u="sng" smtClean="0">
                <a:latin typeface="Colonna MT" pitchFamily="82" charset="0"/>
              </a:rPr>
              <a:t>League of Nations Mandates</a:t>
            </a:r>
          </a:p>
          <a:p>
            <a:pPr marL="457200" indent="-4572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u="sng" smtClean="0">
                <a:latin typeface="Colonna MT" pitchFamily="82" charset="0"/>
              </a:rPr>
              <a:t>(Middle East &amp; Africa)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French Mandate of Syria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French Mandate of Lebanon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British Mandate of Palestine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British Mandate of Transjordan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British Mandate of Iraq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British Togoland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French Togoland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British Cameroon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French Cameroon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Ruanda-Urundi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Tanganyika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South-West Africa </a:t>
            </a:r>
          </a:p>
        </p:txBody>
      </p:sp>
      <p:pic>
        <p:nvPicPr>
          <p:cNvPr id="17413" name="Picture 12" descr="LN_Mandate_Ma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543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1066800"/>
            <a:ext cx="6019800" cy="2209800"/>
          </a:xfrm>
        </p:spPr>
        <p:txBody>
          <a:bodyPr/>
          <a:lstStyle/>
          <a:p>
            <a:r>
              <a:rPr lang="en-US" sz="6000" dirty="0"/>
              <a:t>Effects of WW1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7848600" cy="1752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How WW1 set History for the 20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Political Chaos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) Collapse of Monarchies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Russia, Germany, Austria-Hungary, Ottoman Empire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Instability will ultimately lead to rise of Dictators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B) Creation of New Countries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Czechoslovakia, Poland, Latvia, Lithuania, Estonia, Finland, Yugoslavia, Syria, Iraq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Leads to Ethnic Conflicts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Crushed Economies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Parts of Europe completely demolished by the fighting </a:t>
            </a:r>
            <a:r>
              <a:rPr lang="en-US" sz="2800" dirty="0">
                <a:sym typeface="Wingdings" pitchFamily="2" charset="2"/>
              </a:rPr>
              <a:t> farm lands, industry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German reparations were so high, unable to keep up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Economic stagnation – unemployment, sagging currencies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Leads to DEPRESSION, especially in Germany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>
            <p:ph idx="1"/>
          </p:nvPr>
        </p:nvGraphicFramePr>
        <p:xfrm>
          <a:off x="152400" y="0"/>
          <a:ext cx="9144000" cy="6811328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60363">
                <a:tc>
                  <a:txBody>
                    <a:bodyPr/>
                    <a:lstStyle/>
                    <a:p>
                      <a:pPr marL="1646238" marR="0" lvl="0" indent="-16462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220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Wounded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l" defTabSz="1431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Africa/ S. Africa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Australia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58,150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152,170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210,320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Austria-Hungary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922,000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3,600,000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855,283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5,377,283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Belgium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494,000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Britain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658,700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2,032,150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359,150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3,050,000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Bulgaria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87,500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152,390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27,029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266,919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Canada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149,700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206,200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France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1,359,000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4,200,000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361,650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5,920,650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Germany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1,600,000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4,065,000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103,000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5,768,000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43,200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65,175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5,875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114,250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Italy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689,000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959,100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1,424,660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Montenegro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Portugal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7,222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13,751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12,318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33,291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Romania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335,706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535,706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Russia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1,700,000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5,000,000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6,700,000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Serbia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45,000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133,148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152,958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331,106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Turkey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400,000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58,480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189,955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14,290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262,725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Allied Offensive – 100 Days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August 8</a:t>
            </a:r>
            <a:r>
              <a:rPr lang="en-US" baseline="30000" smtClean="0"/>
              <a:t>th</a:t>
            </a:r>
            <a:r>
              <a:rPr lang="en-US" smtClean="0"/>
              <a:t> – November 11</a:t>
            </a:r>
            <a:r>
              <a:rPr lang="en-US" baseline="30000" smtClean="0"/>
              <a:t>th</a:t>
            </a:r>
            <a:r>
              <a:rPr lang="en-US" smtClean="0"/>
              <a:t> ,1918. </a:t>
            </a:r>
          </a:p>
          <a:p>
            <a:pPr lvl="1" eaLnBrk="1" hangingPunct="1"/>
            <a:r>
              <a:rPr lang="en-US" smtClean="0"/>
              <a:t>Technically just 96 days…</a:t>
            </a:r>
          </a:p>
          <a:p>
            <a:pPr eaLnBrk="1" hangingPunct="1"/>
            <a:r>
              <a:rPr lang="en-US" smtClean="0"/>
              <a:t>Called the “hundred days” due to Canada &amp; Britain’s substantial role in causing the defeat and/or retreat of the German Army in a series of major battles from </a:t>
            </a:r>
            <a:r>
              <a:rPr lang="en-US" b="1" smtClean="0"/>
              <a:t>Amiens</a:t>
            </a:r>
            <a:r>
              <a:rPr lang="en-US" smtClean="0"/>
              <a:t> to </a:t>
            </a:r>
            <a:r>
              <a:rPr lang="en-US" b="1" smtClean="0"/>
              <a:t>Mons</a:t>
            </a:r>
            <a:r>
              <a:rPr lang="en-US" smtClean="0"/>
              <a:t> which along with other Allied offensives ultimately led to Germany's final defeat and surrender.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Social Chaos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displaced refugees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Social damage from: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millions dead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millions wounded and/or disabled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Millions of widows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9 million orphans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Unstable birth rate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Psychological damage due to shell shock, loss of limbs, death of friends/families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Lead to: alcoholism, morphine addiction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Many disabled soldiers struggling to find a new role in society, no equipment produced in their 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 if War Wasn’t Enough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smtClean="0"/>
              <a:t>The influenza pandemic took hold around the world in 1918-1919 and resulted in more death than in WWI.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smtClean="0"/>
              <a:t>Some estimate that between 40-50 million people died from the Flu.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smtClean="0"/>
              <a:t>More people died of influenza in a single year than in four-years of the Black Death Bubonic Plague.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6623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collapse in German morale led </a:t>
            </a:r>
            <a:r>
              <a:rPr lang="en-US" b="1" smtClean="0"/>
              <a:t>Erich Ludendorff</a:t>
            </a:r>
            <a:r>
              <a:rPr lang="en-US" smtClean="0"/>
              <a:t> to dub it </a:t>
            </a:r>
            <a:r>
              <a:rPr lang="en-US" i="1" smtClean="0"/>
              <a:t>"the Black Day of the German Army”</a:t>
            </a:r>
          </a:p>
          <a:p>
            <a:pPr eaLnBrk="1" hangingPunct="1">
              <a:buFont typeface="Wingdings" pitchFamily="-65" charset="2"/>
              <a:buNone/>
            </a:pPr>
            <a:endParaRPr lang="en-US" i="1" smtClean="0"/>
          </a:p>
          <a:p>
            <a:pPr eaLnBrk="1" hangingPunct="1"/>
            <a:r>
              <a:rPr lang="en-US" smtClean="0"/>
              <a:t>On 10 August, the Germans began to pull out of the salient that they had managed to occupy during </a:t>
            </a:r>
            <a:r>
              <a:rPr lang="en-US" b="1" i="1" smtClean="0"/>
              <a:t>Operation Michael</a:t>
            </a:r>
            <a:r>
              <a:rPr lang="en-US" smtClean="0"/>
              <a:t>, back towards the </a:t>
            </a:r>
            <a:r>
              <a:rPr lang="en-US" b="1" i="1" smtClean="0"/>
              <a:t>Hindenburg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Battles of the Hindenburg Line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With the front line broken by September 2nd, the Germans had been forced back close to the Hindenburg Line, from which they had launched their offensive in the spring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Hindenburg Line broken on </a:t>
            </a:r>
            <a:r>
              <a:rPr lang="en-US" sz="2400" dirty="0" err="1" smtClean="0"/>
              <a:t>On</a:t>
            </a:r>
            <a:r>
              <a:rPr lang="en-US" sz="2400" dirty="0" smtClean="0"/>
              <a:t> Oct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On October 8th, led by the </a:t>
            </a:r>
            <a:r>
              <a:rPr lang="en-US" sz="2400" b="1" dirty="0" smtClean="0"/>
              <a:t>Canadian Corps</a:t>
            </a:r>
            <a:r>
              <a:rPr lang="en-US" sz="2400" dirty="0" smtClean="0"/>
              <a:t>, the 1st and 3rd British armies broke through the Hindenburg Line for a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time</a:t>
            </a:r>
            <a:endParaRPr lang="en-US" sz="2400" i="1" dirty="0" smtClean="0"/>
          </a:p>
          <a:p>
            <a:pPr eaLnBrk="1" hangingPunct="1"/>
            <a:r>
              <a:rPr lang="en-US" sz="2400" dirty="0" smtClean="0"/>
              <a:t>This collapse forced the German High Command to accept that the war had to be ended. </a:t>
            </a:r>
          </a:p>
          <a:p>
            <a:pPr lvl="1" eaLnBrk="1" hangingPunct="1"/>
            <a:r>
              <a:rPr lang="en-US" sz="2400" i="1" dirty="0" smtClean="0"/>
              <a:t>Extremely low troop morale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Germans armies were now retreating through the territory they gained in 1914.</a:t>
            </a:r>
          </a:p>
          <a:p>
            <a:pPr eaLnBrk="1" hangingPunct="1"/>
            <a:r>
              <a:rPr lang="en-US" dirty="0" smtClean="0"/>
              <a:t>As the Germans were forced to retreat, they had to abandon increasingly large amounts of heavy equipment and supplies </a:t>
            </a:r>
          </a:p>
          <a:p>
            <a:pPr lvl="1" eaLnBrk="1" hangingPunct="1"/>
            <a:r>
              <a:rPr lang="en-US" dirty="0" smtClean="0"/>
              <a:t>Further reducing their morale and capacity to resist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/>
              <a:t>Casualties remained heavy in all of the Allied fighting forces, as well as in the retreating German Army.</a:t>
            </a:r>
          </a:p>
          <a:p>
            <a:pPr eaLnBrk="1" hangingPunct="1"/>
            <a:r>
              <a:rPr lang="en-US" smtClean="0"/>
              <a:t>Fighting continuing until the last minutes before the </a:t>
            </a:r>
            <a:r>
              <a:rPr lang="en-US" b="1" i="1" smtClean="0"/>
              <a:t>Armistice</a:t>
            </a:r>
            <a:r>
              <a:rPr lang="en-US" smtClean="0"/>
              <a:t> took effect On Nov 11</a:t>
            </a:r>
            <a:r>
              <a:rPr lang="en-US" baseline="30000" smtClean="0"/>
              <a:t>th</a:t>
            </a:r>
            <a:r>
              <a:rPr lang="en-US" smtClean="0"/>
              <a:t>, 1918 at 11:00am. </a:t>
            </a:r>
          </a:p>
          <a:p>
            <a:pPr lvl="1" eaLnBrk="1" hangingPunct="1"/>
            <a:r>
              <a:rPr lang="en-US" smtClean="0"/>
              <a:t>One of the last soldiers to die was Canadian Private </a:t>
            </a:r>
            <a:r>
              <a:rPr lang="en-US" i="1" smtClean="0"/>
              <a:t>George Lawrence Price</a:t>
            </a:r>
            <a:r>
              <a:rPr lang="en-US" smtClean="0"/>
              <a:t>, killed by a sniper two minutes before the armistice took effect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As the war neared its end, the Canadian Corps pressed on towards Germany and the final phase of the war for the Canadians was known as the '</a:t>
            </a:r>
            <a:r>
              <a:rPr lang="en-US" b="1" i="1" dirty="0" smtClean="0"/>
              <a:t>Pursuit to Mons’ </a:t>
            </a:r>
            <a:r>
              <a:rPr lang="en-US" i="1" dirty="0" smtClean="0"/>
              <a:t>(in Belgium)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Some criticism was leveled at Canadian Corps commander </a:t>
            </a:r>
            <a:r>
              <a:rPr lang="en-US" i="1" dirty="0" smtClean="0"/>
              <a:t>Arthur Currie </a:t>
            </a:r>
            <a:r>
              <a:rPr lang="en-US" dirty="0" smtClean="0"/>
              <a:t>by </a:t>
            </a:r>
            <a:r>
              <a:rPr lang="en-US" i="1" dirty="0" smtClean="0"/>
              <a:t>Sam Hughes</a:t>
            </a:r>
            <a:r>
              <a:rPr lang="en-US" dirty="0" smtClean="0"/>
              <a:t> and others for needlessly wasting lives to capture Mons once it was known that the armistice was imminent. </a:t>
            </a:r>
            <a:endParaRPr lang="en-US" dirty="0" smtClean="0"/>
          </a:p>
          <a:p>
            <a:pPr eaLnBrk="1" hangingPunct="1"/>
            <a:r>
              <a:rPr lang="en-US" dirty="0" smtClean="0"/>
              <a:t>Though </a:t>
            </a:r>
            <a:r>
              <a:rPr lang="en-US" dirty="0" smtClean="0"/>
              <a:t>successfully, the final offensive by the Allies proved to be very costly in lives: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312</TotalTime>
  <Words>1876</Words>
  <Application>Microsoft Office PowerPoint</Application>
  <PresentationFormat>On-screen Show (4:3)</PresentationFormat>
  <Paragraphs>318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Pixel</vt:lpstr>
      <vt:lpstr>100 Days &amp; Treaty of Versailles</vt:lpstr>
      <vt:lpstr>100 Days Offensive</vt:lpstr>
      <vt:lpstr>Background</vt:lpstr>
      <vt:lpstr>Allied Offensive – 100 Days</vt:lpstr>
      <vt:lpstr>Slide 5</vt:lpstr>
      <vt:lpstr>Battles of the Hindenburg Line</vt:lpstr>
      <vt:lpstr>Slide 7</vt:lpstr>
      <vt:lpstr>Slide 8</vt:lpstr>
      <vt:lpstr>Slide 9</vt:lpstr>
      <vt:lpstr>Top 10 Deadliest Battles of WWI</vt:lpstr>
      <vt:lpstr>Canada’s Conclusion</vt:lpstr>
      <vt:lpstr>Canada’s Legacy</vt:lpstr>
      <vt:lpstr>Treaty of Versailles</vt:lpstr>
      <vt:lpstr>Slide 14</vt:lpstr>
      <vt:lpstr>I. Important Dates</vt:lpstr>
      <vt:lpstr>Wilson’s 14 Points</vt:lpstr>
      <vt:lpstr>Negotiations</vt:lpstr>
      <vt:lpstr>Slide 18</vt:lpstr>
      <vt:lpstr>Terms</vt:lpstr>
      <vt:lpstr>Slide 20</vt:lpstr>
      <vt:lpstr>Terms</vt:lpstr>
      <vt:lpstr>Slide 22</vt:lpstr>
      <vt:lpstr>Terms</vt:lpstr>
      <vt:lpstr>Terms</vt:lpstr>
      <vt:lpstr>Slide 25</vt:lpstr>
      <vt:lpstr>Slide 26</vt:lpstr>
      <vt:lpstr>Other Axis countries</vt:lpstr>
      <vt:lpstr>German Reaction (population)</vt:lpstr>
      <vt:lpstr>Conclusion</vt:lpstr>
      <vt:lpstr>Were all parts of the treaty carried out?</vt:lpstr>
      <vt:lpstr> </vt:lpstr>
      <vt:lpstr>Postwar Territorial Changes</vt:lpstr>
      <vt:lpstr>Slide 33</vt:lpstr>
      <vt:lpstr>Slide 34</vt:lpstr>
      <vt:lpstr>Slide 35</vt:lpstr>
      <vt:lpstr>Effects of WW1</vt:lpstr>
      <vt:lpstr>1. Political Chaos</vt:lpstr>
      <vt:lpstr>2. Crushed Economies</vt:lpstr>
      <vt:lpstr>Slide 39</vt:lpstr>
      <vt:lpstr>Social Chaos</vt:lpstr>
      <vt:lpstr>As if War Wasn’t Enough</vt:lpstr>
    </vt:vector>
  </TitlesOfParts>
  <Company>O.C.D.S.B.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Days &amp; Treaty of Versailles</dc:title>
  <dc:creator>OCDSB User</dc:creator>
  <cp:lastModifiedBy>Teacher</cp:lastModifiedBy>
  <cp:revision>45</cp:revision>
  <dcterms:created xsi:type="dcterms:W3CDTF">2011-11-28T23:50:18Z</dcterms:created>
  <dcterms:modified xsi:type="dcterms:W3CDTF">2012-11-15T00:08:36Z</dcterms:modified>
</cp:coreProperties>
</file>